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62" r:id="rId3"/>
    <p:sldId id="264" r:id="rId4"/>
    <p:sldId id="268" r:id="rId5"/>
    <p:sldId id="265" r:id="rId6"/>
    <p:sldId id="266" r:id="rId7"/>
    <p:sldId id="267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D98FB-D738-45B4-8303-34AAC61E219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81558-7FA6-4959-A235-F95F2FF9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06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5625-465E-54DC-372C-237839E47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67957-8258-0FC7-4FC8-9E2872941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767C4-C1E7-278D-7F8E-C10712FE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133B8-6690-830A-B6D2-323976B1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9973C-5988-FDB3-5008-54694F98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6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3973D-1445-2202-F690-A6BD8AA2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01509-659E-3700-1C69-7D5984446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08CA1-C592-EB5E-22E3-72CE22DE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CE176-267E-1CE4-A8CC-7907402A8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67F06-75C8-4348-7F36-9D242450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9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B04E7-5DED-F8BB-7DAF-B99E1F783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56EEC-D1D8-F52A-BB2B-2A0EBF46E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953EB-B920-19D1-FEE4-6272F10DD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0F302-B26F-5455-4241-22CAD8B1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9E6A7-9DB5-F3DA-1159-7ED7C977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56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8D0F-E48F-D7C9-82B2-87C39BEC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C5E99-F9B2-CF36-BF80-C3FC64663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9359C-B236-A123-F6DC-FD28A2CC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86482-E5AB-A5BA-8DE6-7FC42609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7EAAC-C902-13BA-D33C-238E54A6B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D7B7-0DEB-36FD-D5BD-E25C322E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C66B3-9B56-43F4-A7D4-EF4B12041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191C3-3D1E-C6A0-93F0-2E8FA07A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944B4-C819-8654-0043-D79DD67F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5680F-7203-4D68-3047-71719979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3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AFCF-9B31-8263-3883-72035E4B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44DDC-47E0-B229-38CE-2B4194337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85F09-A97B-C476-FBBE-8840E07FA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01348-10A3-DEBB-1D32-A7FD357EC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5EF37-D04E-E3FC-8280-BD2DDBC9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8C0D4-2388-8ED2-6DB3-784D85A2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6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D9A2-19CD-7D08-1294-DEEC1AA2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8D23D-E575-6973-8825-2CDD46E7D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18783-947E-094A-700D-182C5CC64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A6AD4-B7F8-B3D9-4D52-51CBAC1B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29DFA-5936-3C30-E41C-F0BAF903C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956295-7800-DC44-7E20-F0BA72E4F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2F3EC3-00BA-41E3-F418-F718B00D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28B52-6AC5-C71C-61AC-DA36AEB9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8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EAB1-4349-7C47-CFA4-8CB315FA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7EDCD-C650-054E-2011-D0E3B29AF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4671F-4203-5538-B81B-3C6A9D94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D1D10-D991-783B-F617-F028D436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AEFC5-0D6E-B86D-86EF-47FE8622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12D61-8A55-6440-1BFE-9190AA06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2DB5E-B5DA-4BEF-67E0-A6A66761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8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B0841-8905-C4A7-437D-8D005348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A2B3A-E5C4-41DB-EFE8-29D8F701C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D073D-5319-A12C-E8E1-9ADBFEF3E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1A64C-AF0E-E2A9-A830-CB5E18CF4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9B524-AD24-5DD1-E084-A58F67259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8BFA8-2909-77A5-2E6B-E649493E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5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F4EF-0E68-FE6D-8D41-F0AE6DB9D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75274-4863-26F9-3FEB-861166128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6CC65-3481-B922-DA63-2C32FDC1A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A3440-B4BC-6749-8F70-C6E38B4F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C25F0-A1E4-97F1-B208-150290BE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4976E-A1F4-A54A-3A4E-D2DE00F0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0423A-FCBD-6FA6-8F92-C14C54A1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A4855-4AA7-302E-AC2B-3FD185A96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A5974-BE23-04A3-3276-2C83743EA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CF5289-60F9-463C-ADB3-0DC9E0D68F5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BBBA8-DBC6-79CE-40F5-FF05967D4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0C11D-4862-03DA-E903-5BB6C26E1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8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7F36D-65E3-4FCD-15B5-98F7FA088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0991"/>
            <a:ext cx="9144000" cy="2387600"/>
          </a:xfrm>
        </p:spPr>
        <p:txBody>
          <a:bodyPr/>
          <a:lstStyle/>
          <a:p>
            <a:r>
              <a:rPr lang="en-US" dirty="0"/>
              <a:t>ECE 178 – Discussion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4D382-D37A-B220-7CFF-671A91FE3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78591"/>
            <a:ext cx="9144000" cy="1655762"/>
          </a:xfrm>
        </p:spPr>
        <p:txBody>
          <a:bodyPr>
            <a:normAutofit/>
          </a:bodyPr>
          <a:lstStyle/>
          <a:p>
            <a:r>
              <a:rPr lang="en-US" b="1" dirty="0"/>
              <a:t>Introduction to digital image processing</a:t>
            </a:r>
          </a:p>
          <a:p>
            <a:r>
              <a:rPr lang="en-US" b="1" dirty="0"/>
              <a:t>15</a:t>
            </a:r>
            <a:r>
              <a:rPr lang="en-US" b="1" baseline="30000" dirty="0"/>
              <a:t>th</a:t>
            </a:r>
            <a:r>
              <a:rPr lang="en-US" b="1" dirty="0"/>
              <a:t> November 2024</a:t>
            </a:r>
          </a:p>
          <a:p>
            <a:r>
              <a:rPr lang="en-US" b="1" dirty="0"/>
              <a:t>Hardik Prajapati</a:t>
            </a:r>
          </a:p>
        </p:txBody>
      </p:sp>
    </p:spTree>
    <p:extLst>
      <p:ext uri="{BB962C8B-B14F-4D97-AF65-F5344CB8AC3E}">
        <p14:creationId xmlns:p14="http://schemas.microsoft.com/office/powerpoint/2010/main" val="260135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7197-05E2-6F7E-6DC4-DB8526E6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8B6636-0280-5260-0634-BBF1F2BBB4D2}"/>
              </a:ext>
            </a:extLst>
          </p:cNvPr>
          <p:cNvSpPr txBox="1"/>
          <p:nvPr/>
        </p:nvSpPr>
        <p:spPr>
          <a:xfrm>
            <a:off x="925286" y="1690688"/>
            <a:ext cx="8795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Quantization and Compression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Uniform quantization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Linear Predictive Coding (LPC)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LZ compression</a:t>
            </a:r>
          </a:p>
        </p:txBody>
      </p:sp>
    </p:spTree>
    <p:extLst>
      <p:ext uri="{BB962C8B-B14F-4D97-AF65-F5344CB8AC3E}">
        <p14:creationId xmlns:p14="http://schemas.microsoft.com/office/powerpoint/2010/main" val="107178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B3B6B-8E2E-99D9-4A11-AB6E6D1D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6" y="-27215"/>
            <a:ext cx="10515600" cy="1325563"/>
          </a:xfrm>
        </p:spPr>
        <p:txBody>
          <a:bodyPr/>
          <a:lstStyle/>
          <a:p>
            <a:r>
              <a:rPr lang="en-US" dirty="0"/>
              <a:t>Uniform Quantization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D45AB-06F6-88B5-CC0D-06BEA6887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8" y="1030968"/>
            <a:ext cx="10515600" cy="4351338"/>
          </a:xfrm>
        </p:spPr>
        <p:txBody>
          <a:bodyPr/>
          <a:lstStyle/>
          <a:p>
            <a:r>
              <a:rPr lang="en-US" dirty="0"/>
              <a:t>process of mapping a range of input values to fewer output levels</a:t>
            </a:r>
          </a:p>
          <a:p>
            <a:r>
              <a:rPr lang="en-US" dirty="0"/>
              <a:t>to reduce data size</a:t>
            </a:r>
          </a:p>
          <a:p>
            <a:r>
              <a:rPr lang="en-US" dirty="0"/>
              <a:t>E.g. Grayscale Image quantization</a:t>
            </a:r>
          </a:p>
          <a:p>
            <a:pPr lvl="1"/>
            <a:r>
              <a:rPr lang="en-US" dirty="0"/>
              <a:t>Let’s say, I want to reduce 8-bit image to 2-bit image. </a:t>
            </a:r>
          </a:p>
          <a:p>
            <a:pPr lvl="1"/>
            <a:r>
              <a:rPr lang="en-US" dirty="0"/>
              <a:t>Using uniform quantization: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F5E7C1-6B8E-A6CC-D673-5AFD5CE16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487" y="2941550"/>
            <a:ext cx="1787112" cy="14959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3600E5-7FC1-181B-2419-2E1CD223D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743" y="4521837"/>
            <a:ext cx="7036162" cy="17209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0ED70F-FB88-542A-0262-BC1929446299}"/>
              </a:ext>
            </a:extLst>
          </p:cNvPr>
          <p:cNvSpPr txBox="1"/>
          <p:nvPr/>
        </p:nvSpPr>
        <p:spPr>
          <a:xfrm>
            <a:off x="2188029" y="6324600"/>
            <a:ext cx="64116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Original Image 	</a:t>
            </a:r>
            <a:r>
              <a:rPr lang="en-US" dirty="0"/>
              <a:t>					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A50601-27FE-1A73-4FB8-3AF6388B2A84}"/>
              </a:ext>
            </a:extLst>
          </p:cNvPr>
          <p:cNvSpPr txBox="1"/>
          <p:nvPr/>
        </p:nvSpPr>
        <p:spPr>
          <a:xfrm>
            <a:off x="5548487" y="6324600"/>
            <a:ext cx="2928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Quantized Image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7FA399EB-BB9B-6D03-A19D-25AE2E113B3C}"/>
              </a:ext>
            </a:extLst>
          </p:cNvPr>
          <p:cNvSpPr/>
          <p:nvPr/>
        </p:nvSpPr>
        <p:spPr>
          <a:xfrm>
            <a:off x="8893629" y="3145971"/>
            <a:ext cx="2993571" cy="1839686"/>
          </a:xfrm>
          <a:prstGeom prst="wedgeRectCallou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è"/>
            </a:pPr>
            <a:r>
              <a:rPr lang="en-US" dirty="0"/>
              <a:t>Saves space</a:t>
            </a:r>
          </a:p>
          <a:p>
            <a:pPr marL="285750" indent="-285750" algn="ctr">
              <a:buFont typeface="Wingdings" panose="05000000000000000000" pitchFamily="2" charset="2"/>
              <a:buChar char="è"/>
            </a:pPr>
            <a:r>
              <a:rPr lang="en-US" dirty="0"/>
              <a:t>Loss in visual details</a:t>
            </a:r>
          </a:p>
        </p:txBody>
      </p:sp>
    </p:spTree>
    <p:extLst>
      <p:ext uri="{BB962C8B-B14F-4D97-AF65-F5344CB8AC3E}">
        <p14:creationId xmlns:p14="http://schemas.microsoft.com/office/powerpoint/2010/main" val="19212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orful bird eating flowers&#10;&#10;Description automatically generated">
            <a:extLst>
              <a:ext uri="{FF2B5EF4-FFF2-40B4-BE49-F238E27FC236}">
                <a16:creationId xmlns:a16="http://schemas.microsoft.com/office/drawing/2014/main" id="{468633ED-77AA-3F88-C88D-CE9C83E20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47" y="651459"/>
            <a:ext cx="4762500" cy="3571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4F4ED1-594C-8C59-EB49-D7284EB6900B}"/>
              </a:ext>
            </a:extLst>
          </p:cNvPr>
          <p:cNvSpPr txBox="1"/>
          <p:nvPr/>
        </p:nvSpPr>
        <p:spPr>
          <a:xfrm>
            <a:off x="1796139" y="4851925"/>
            <a:ext cx="71954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2000" b="1" i="0" u="none" strike="noStrike" baseline="0" dirty="0">
              <a:solidFill>
                <a:srgbClr val="000000"/>
              </a:solidFill>
            </a:endParaRPr>
          </a:p>
          <a:p>
            <a:r>
              <a:rPr lang="en-US" sz="2000" b="1" i="0" u="none" strike="noStrike" baseline="0" dirty="0">
                <a:solidFill>
                  <a:srgbClr val="000000"/>
                </a:solidFill>
              </a:rPr>
              <a:t>Minimum Brightness Variant Quadrant based Error Diffusion </a:t>
            </a:r>
          </a:p>
          <a:p>
            <a:endParaRPr lang="en-US" sz="2000" b="1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1142D-3B2B-E801-05A1-BFFCC4B7F5FD}"/>
              </a:ext>
            </a:extLst>
          </p:cNvPr>
          <p:cNvSpPr txBox="1"/>
          <p:nvPr/>
        </p:nvSpPr>
        <p:spPr>
          <a:xfrm>
            <a:off x="2808514" y="5460351"/>
            <a:ext cx="7119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(R,G,B) </a:t>
            </a:r>
          </a:p>
          <a:p>
            <a:r>
              <a:rPr lang="en-US" dirty="0"/>
              <a:t>Original image: 255*255*255 color tones</a:t>
            </a:r>
          </a:p>
          <a:p>
            <a:r>
              <a:rPr lang="en-US" dirty="0"/>
              <a:t>Quantized image: 8 color tones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B43F46-189A-E782-C8D3-C6537C301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17" y="684117"/>
            <a:ext cx="4730993" cy="3568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FCA2CE-BB72-B137-CF4B-F42E46041D6D}"/>
              </a:ext>
            </a:extLst>
          </p:cNvPr>
          <p:cNvSpPr txBox="1"/>
          <p:nvPr/>
        </p:nvSpPr>
        <p:spPr>
          <a:xfrm>
            <a:off x="1796139" y="4307428"/>
            <a:ext cx="64116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Original Image 	</a:t>
            </a:r>
            <a:r>
              <a:rPr lang="en-US" dirty="0"/>
              <a:t>					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111B4-D343-2E31-35FA-D56BD3AD3299}"/>
              </a:ext>
            </a:extLst>
          </p:cNvPr>
          <p:cNvSpPr txBox="1"/>
          <p:nvPr/>
        </p:nvSpPr>
        <p:spPr>
          <a:xfrm>
            <a:off x="7832339" y="4335832"/>
            <a:ext cx="2928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Quantized Image</a:t>
            </a:r>
          </a:p>
        </p:txBody>
      </p:sp>
    </p:spTree>
    <p:extLst>
      <p:ext uri="{BB962C8B-B14F-4D97-AF65-F5344CB8AC3E}">
        <p14:creationId xmlns:p14="http://schemas.microsoft.com/office/powerpoint/2010/main" val="103915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58C1-4C41-BFF8-E654-3167B7406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6" y="-244475"/>
            <a:ext cx="10515600" cy="1325563"/>
          </a:xfrm>
        </p:spPr>
        <p:txBody>
          <a:bodyPr/>
          <a:lstStyle/>
          <a:p>
            <a:r>
              <a:rPr lang="en-US" dirty="0"/>
              <a:t>Linear Predictive Coding (LPC)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C1924-C266-3900-5AE6-5538C5C3F8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0486" y="861446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Compress image data based on the neighborhood</a:t>
                </a:r>
              </a:p>
              <a:p>
                <a:r>
                  <a:rPr lang="en-US" dirty="0"/>
                  <a:t>Difference between Predicted &amp; Actual is stored (error)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ⅇ</m:t>
                    </m:r>
                    <m:d>
                      <m:d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 err="1"/>
                  <a:t>a</a:t>
                </a:r>
                <a:r>
                  <a:rPr lang="en-US" baseline="-25000" dirty="0" err="1"/>
                  <a:t>i,j</a:t>
                </a:r>
                <a:r>
                  <a:rPr lang="en-US" dirty="0"/>
                  <a:t> are the co-</a:t>
                </a:r>
                <a:r>
                  <a:rPr lang="en-US" dirty="0" err="1"/>
                  <a:t>efficients</a:t>
                </a:r>
                <a:r>
                  <a:rPr lang="en-US" dirty="0"/>
                  <a:t> (learnable or fixed)</a:t>
                </a:r>
              </a:p>
              <a:p>
                <a:r>
                  <a:rPr lang="en-US" dirty="0"/>
                  <a:t>Motivation: focusing on storing the prediction errors (residuals), which are often smaller and thus more compressible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C1924-C266-3900-5AE6-5538C5C3F8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486" y="861446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23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6995-C7DC-F88C-563F-437208615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-200932"/>
            <a:ext cx="10515600" cy="1325563"/>
          </a:xfrm>
        </p:spPr>
        <p:txBody>
          <a:bodyPr/>
          <a:lstStyle/>
          <a:p>
            <a:r>
              <a:rPr lang="en-US" dirty="0"/>
              <a:t>LPC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B7F0A-E27E-FA8A-8BF8-A0941B0BC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86" y="943882"/>
            <a:ext cx="10515600" cy="4351338"/>
          </a:xfrm>
        </p:spPr>
        <p:txBody>
          <a:bodyPr/>
          <a:lstStyle/>
          <a:p>
            <a:r>
              <a:rPr lang="en-US" dirty="0"/>
              <a:t>E.g. k =1 , l = 0, and </a:t>
            </a:r>
            <a:r>
              <a:rPr lang="en-US" dirty="0" err="1"/>
              <a:t>a</a:t>
            </a:r>
            <a:r>
              <a:rPr lang="en-US" baseline="-25000" dirty="0" err="1"/>
              <a:t>i,j</a:t>
            </a:r>
            <a:r>
              <a:rPr lang="en-US" dirty="0"/>
              <a:t>= 1 i.e. predict current pixel based on the previous pixel of same row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29D4FE-0FDA-A022-696E-7F73B061FE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6780"/>
          <a:stretch/>
        </p:blipFill>
        <p:spPr>
          <a:xfrm>
            <a:off x="859971" y="1898380"/>
            <a:ext cx="3744686" cy="17209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3D3BE1-7517-116B-88BD-55EE945BE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657" y="1898380"/>
            <a:ext cx="3489921" cy="17018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03F953-FF75-D167-5F42-78F5B9454C3C}"/>
              </a:ext>
            </a:extLst>
          </p:cNvPr>
          <p:cNvSpPr txBox="1"/>
          <p:nvPr/>
        </p:nvSpPr>
        <p:spPr>
          <a:xfrm>
            <a:off x="1682893" y="3654403"/>
            <a:ext cx="64116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Original Image 	</a:t>
            </a:r>
            <a:r>
              <a:rPr lang="en-US" dirty="0"/>
              <a:t>					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45F9A-548D-C6E1-F9F9-A134795BBE0F}"/>
              </a:ext>
            </a:extLst>
          </p:cNvPr>
          <p:cNvSpPr txBox="1"/>
          <p:nvPr/>
        </p:nvSpPr>
        <p:spPr>
          <a:xfrm>
            <a:off x="5043350" y="3654403"/>
            <a:ext cx="3489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Compressed Image</a:t>
            </a:r>
          </a:p>
          <a:p>
            <a:r>
              <a:rPr lang="en-US" sz="2400" b="1" dirty="0"/>
              <a:t>(Residual error matrix)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00475F-1C58-D06E-AD10-3EBF789AA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22" y="4539536"/>
            <a:ext cx="5818753" cy="223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56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1DB5-1E9A-099D-7DF6-5DEDAF08F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495980"/>
            <a:ext cx="10515600" cy="1325563"/>
          </a:xfrm>
        </p:spPr>
        <p:txBody>
          <a:bodyPr/>
          <a:lstStyle/>
          <a:p>
            <a:r>
              <a:rPr lang="en-US" dirty="0"/>
              <a:t>LZ compression (Lempel–Ziv)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3CC32-B5C6-CBDB-EF82-1D3BF0C4A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1821543"/>
            <a:ext cx="10515600" cy="4351338"/>
          </a:xfrm>
        </p:spPr>
        <p:txBody>
          <a:bodyPr/>
          <a:lstStyle/>
          <a:p>
            <a:r>
              <a:rPr lang="en-US" dirty="0"/>
              <a:t>Lossless data compression algorithm</a:t>
            </a:r>
          </a:p>
          <a:p>
            <a:r>
              <a:rPr lang="en-US" dirty="0"/>
              <a:t>works by identifying patterns in data and encoding them in a more compact form</a:t>
            </a:r>
          </a:p>
          <a:p>
            <a:r>
              <a:rPr lang="en-US" dirty="0"/>
              <a:t>E.g. "ABABABABAB“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dirty="0"/>
              <a:t>(AB)5  i.e. "repeat AB 5 times."</a:t>
            </a:r>
          </a:p>
        </p:txBody>
      </p:sp>
    </p:spTree>
    <p:extLst>
      <p:ext uri="{BB962C8B-B14F-4D97-AF65-F5344CB8AC3E}">
        <p14:creationId xmlns:p14="http://schemas.microsoft.com/office/powerpoint/2010/main" val="2921662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8F0DA7-A8AA-59CE-CFF0-4C3CB29946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6780"/>
          <a:stretch/>
        </p:blipFill>
        <p:spPr>
          <a:xfrm>
            <a:off x="729343" y="167551"/>
            <a:ext cx="3744686" cy="17209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D3EC10-0B74-E5E8-9AD3-4FB0A3EA0AB0}"/>
              </a:ext>
            </a:extLst>
          </p:cNvPr>
          <p:cNvSpPr txBox="1"/>
          <p:nvPr/>
        </p:nvSpPr>
        <p:spPr>
          <a:xfrm>
            <a:off x="1410750" y="1888489"/>
            <a:ext cx="64116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Original Image 	</a:t>
            </a:r>
            <a:r>
              <a:rPr lang="en-US" dirty="0"/>
              <a:t>					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350D6-67B5-EE70-0247-4DB2616C640E}"/>
              </a:ext>
            </a:extLst>
          </p:cNvPr>
          <p:cNvSpPr txBox="1"/>
          <p:nvPr/>
        </p:nvSpPr>
        <p:spPr>
          <a:xfrm>
            <a:off x="4953001" y="167551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Row Patterns</a:t>
            </a:r>
            <a:r>
              <a:rPr lang="en-US" sz="2000" dirty="0"/>
              <a:t>: Rows 1 and 2 are identical, as are rows 3 and 4.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Column Patterns</a:t>
            </a:r>
            <a:r>
              <a:rPr lang="en-US" sz="2000" dirty="0"/>
              <a:t>: In each row, columns 1-3 have identical values.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15E63-3E69-47B0-BF4F-717E25EAD719}"/>
              </a:ext>
            </a:extLst>
          </p:cNvPr>
          <p:cNvSpPr txBox="1"/>
          <p:nvPr/>
        </p:nvSpPr>
        <p:spPr>
          <a:xfrm>
            <a:off x="4953000" y="1490990"/>
            <a:ext cx="709748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Compression Steps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Row Encoding</a:t>
            </a:r>
            <a:r>
              <a:rPr lang="en-US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Instead of storing each pixel in rows 1 and 2 separately, we can store row 1 and represent row 2 as "repeat row 1". Similarly, store row 3, and represent row 4 as "repeat row 3".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Column Encoding</a:t>
            </a:r>
            <a:r>
              <a:rPr lang="en-US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Within each row, rather than storing each value in columns 1–3, encode it as “repeat [value] for 3 columns.”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C7B68E-2E2F-D0CC-EC82-6A9AA47191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6384"/>
          <a:stretch/>
        </p:blipFill>
        <p:spPr>
          <a:xfrm>
            <a:off x="141515" y="4230848"/>
            <a:ext cx="6316805" cy="21282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2AD888-959D-F323-F683-793CC6356D01}"/>
              </a:ext>
            </a:extLst>
          </p:cNvPr>
          <p:cNvSpPr txBox="1"/>
          <p:nvPr/>
        </p:nvSpPr>
        <p:spPr>
          <a:xfrm>
            <a:off x="1399863" y="6329313"/>
            <a:ext cx="6411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Compressed version</a:t>
            </a:r>
            <a:endParaRPr lang="en-US" dirty="0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7FDDEE79-15C4-D20A-652F-29EB2F6197FE}"/>
              </a:ext>
            </a:extLst>
          </p:cNvPr>
          <p:cNvSpPr/>
          <p:nvPr/>
        </p:nvSpPr>
        <p:spPr>
          <a:xfrm>
            <a:off x="7249887" y="4282970"/>
            <a:ext cx="2993571" cy="1839686"/>
          </a:xfrm>
          <a:prstGeom prst="wedgeRectCallou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è"/>
            </a:pPr>
            <a:r>
              <a:rPr lang="en-US" dirty="0"/>
              <a:t>Reduced number of stored values</a:t>
            </a:r>
          </a:p>
        </p:txBody>
      </p:sp>
    </p:spTree>
    <p:extLst>
      <p:ext uri="{BB962C8B-B14F-4D97-AF65-F5344CB8AC3E}">
        <p14:creationId xmlns:p14="http://schemas.microsoft.com/office/powerpoint/2010/main" val="126065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</TotalTime>
  <Words>409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Wingdings</vt:lpstr>
      <vt:lpstr>Office Theme</vt:lpstr>
      <vt:lpstr>ECE 178 – Discussion 7</vt:lpstr>
      <vt:lpstr>Agenda</vt:lpstr>
      <vt:lpstr>Uniform Quantization</vt:lpstr>
      <vt:lpstr>PowerPoint Presentation</vt:lpstr>
      <vt:lpstr>Linear Predictive Coding (LPC)</vt:lpstr>
      <vt:lpstr>LPC (continued)</vt:lpstr>
      <vt:lpstr>LZ compression (Lempel–Ziv)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Hardik Prajapati</dc:creator>
  <cp:lastModifiedBy>Hardik Prajapati</cp:lastModifiedBy>
  <cp:revision>21</cp:revision>
  <dcterms:created xsi:type="dcterms:W3CDTF">2024-10-04T07:25:47Z</dcterms:created>
  <dcterms:modified xsi:type="dcterms:W3CDTF">2024-11-15T08:11:40Z</dcterms:modified>
</cp:coreProperties>
</file>