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1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06622" y="601623"/>
            <a:ext cx="7503557" cy="3773329"/>
          </a:xfrm>
          <a:prstGeom prst="rect">
            <a:avLst/>
          </a:prstGeom>
          <a:noFill/>
          <a:ln/>
        </p:spPr>
        <p:txBody>
          <a:bodyPr wrap="square" rtlCol="0" anchor="t"/>
          <a:lstStyle/>
          <a:p>
            <a:pPr marL="0" indent="0">
              <a:lnSpc>
                <a:spcPts val="7428"/>
              </a:lnSpc>
              <a:buNone/>
            </a:pPr>
            <a:r>
              <a:rPr lang="en-US" sz="5943" b="1" dirty="0">
                <a:solidFill>
                  <a:srgbClr val="333F70"/>
                </a:solidFill>
                <a:latin typeface="Unbounded" pitchFamily="34" charset="0"/>
                <a:ea typeface="Unbounded" pitchFamily="34" charset="-122"/>
                <a:cs typeface="Unbounded" pitchFamily="34" charset="-120"/>
              </a:rPr>
              <a:t>Text Similarity: A Comprehensive Overview</a:t>
            </a:r>
            <a:endParaRPr lang="en-US" sz="5943" dirty="0"/>
          </a:p>
        </p:txBody>
      </p:sp>
      <p:sp>
        <p:nvSpPr>
          <p:cNvPr id="6" name="Text 3"/>
          <p:cNvSpPr/>
          <p:nvPr/>
        </p:nvSpPr>
        <p:spPr>
          <a:xfrm>
            <a:off x="6306622" y="4702969"/>
            <a:ext cx="7503557" cy="2296120"/>
          </a:xfrm>
          <a:prstGeom prst="rect">
            <a:avLst/>
          </a:prstGeom>
          <a:noFill/>
          <a:ln/>
        </p:spPr>
        <p:txBody>
          <a:bodyPr wrap="square" rtlCol="0" anchor="t"/>
          <a:lstStyle/>
          <a:p>
            <a:pPr marL="0" indent="0">
              <a:lnSpc>
                <a:spcPts val="2584"/>
              </a:lnSpc>
              <a:buNone/>
            </a:pPr>
            <a:r>
              <a:rPr lang="en-US" sz="1722" dirty="0">
                <a:solidFill>
                  <a:srgbClr val="333F70"/>
                </a:solidFill>
                <a:latin typeface="Open Sans" pitchFamily="34" charset="0"/>
                <a:ea typeface="Open Sans" pitchFamily="34" charset="-122"/>
                <a:cs typeface="Open Sans" pitchFamily="34" charset="-120"/>
              </a:rPr>
              <a:t>Text similarity is a fundamental concept in natural language processing (NLP) and has wide-ranging applications in various fields. It involves determining the degree to which two pieces of text are similar or different, taking into account not only the words themselves but also their meanings, relationships, and overall context. Understanding text similarity is crucial for tasks like search engine optimization, document summarization, plagiarism detection, and machine translation.</a:t>
            </a:r>
            <a:endParaRPr lang="en-US" sz="1722" dirty="0"/>
          </a:p>
        </p:txBody>
      </p:sp>
      <p:sp>
        <p:nvSpPr>
          <p:cNvPr id="7" name="Shape 4"/>
          <p:cNvSpPr/>
          <p:nvPr/>
        </p:nvSpPr>
        <p:spPr>
          <a:xfrm>
            <a:off x="6306622" y="7261503"/>
            <a:ext cx="349925" cy="349925"/>
          </a:xfrm>
          <a:prstGeom prst="roundRect">
            <a:avLst>
              <a:gd name="adj" fmla="val 26128701"/>
            </a:avLst>
          </a:prstGeom>
          <a:noFill/>
          <a:ln w="7620">
            <a:solidFill>
              <a:srgbClr val="FFFFFF"/>
            </a:solidFill>
            <a:prstDash val="solid"/>
          </a:ln>
        </p:spPr>
      </p:sp>
      <p:sp>
        <p:nvSpPr>
          <p:cNvPr id="11" name="TextBox 10">
            <a:extLst>
              <a:ext uri="{FF2B5EF4-FFF2-40B4-BE49-F238E27FC236}">
                <a16:creationId xmlns:a16="http://schemas.microsoft.com/office/drawing/2014/main" id="{E1F3D0F8-C0BA-D185-BDB4-38DFAE1A7B13}"/>
              </a:ext>
            </a:extLst>
          </p:cNvPr>
          <p:cNvSpPr txBox="1"/>
          <p:nvPr/>
        </p:nvSpPr>
        <p:spPr>
          <a:xfrm>
            <a:off x="7315200" y="7449015"/>
            <a:ext cx="3300761" cy="646331"/>
          </a:xfrm>
          <a:prstGeom prst="rect">
            <a:avLst/>
          </a:prstGeom>
          <a:noFill/>
        </p:spPr>
        <p:txBody>
          <a:bodyPr wrap="square" rtlCol="0">
            <a:spAutoFit/>
          </a:bodyPr>
          <a:lstStyle/>
          <a:p>
            <a:r>
              <a:rPr lang="en-US" b="1" dirty="0"/>
              <a:t>N V Tharun Kumar</a:t>
            </a:r>
          </a:p>
          <a:p>
            <a:r>
              <a:rPr lang="en-US" b="1" dirty="0"/>
              <a:t>192210423</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1267"/>
          </a:xfrm>
          <a:prstGeom prst="rect">
            <a:avLst/>
          </a:prstGeom>
          <a:solidFill>
            <a:srgbClr val="FFFFFF"/>
          </a:solidFill>
          <a:ln/>
        </p:spPr>
      </p:sp>
      <p:sp>
        <p:nvSpPr>
          <p:cNvPr id="4" name="Text 2"/>
          <p:cNvSpPr/>
          <p:nvPr/>
        </p:nvSpPr>
        <p:spPr>
          <a:xfrm>
            <a:off x="2689027" y="535543"/>
            <a:ext cx="8880158" cy="608648"/>
          </a:xfrm>
          <a:prstGeom prst="rect">
            <a:avLst/>
          </a:prstGeom>
          <a:noFill/>
          <a:ln/>
        </p:spPr>
        <p:txBody>
          <a:bodyPr wrap="none" rtlCol="0" anchor="t"/>
          <a:lstStyle/>
          <a:p>
            <a:pPr marL="0" indent="0">
              <a:lnSpc>
                <a:spcPts val="4793"/>
              </a:lnSpc>
              <a:buNone/>
            </a:pPr>
            <a:r>
              <a:rPr lang="en-US" sz="3834" b="1" dirty="0">
                <a:solidFill>
                  <a:srgbClr val="333F70"/>
                </a:solidFill>
                <a:latin typeface="Unbounded" pitchFamily="34" charset="0"/>
                <a:ea typeface="Unbounded" pitchFamily="34" charset="-122"/>
                <a:cs typeface="Unbounded" pitchFamily="34" charset="-120"/>
              </a:rPr>
              <a:t>Importance of Text Similarity</a:t>
            </a:r>
            <a:endParaRPr lang="en-US" sz="3834" dirty="0"/>
          </a:p>
        </p:txBody>
      </p:sp>
      <p:sp>
        <p:nvSpPr>
          <p:cNvPr id="5" name="Shape 3"/>
          <p:cNvSpPr/>
          <p:nvPr/>
        </p:nvSpPr>
        <p:spPr>
          <a:xfrm>
            <a:off x="2689027" y="1752719"/>
            <a:ext cx="438150" cy="438150"/>
          </a:xfrm>
          <a:prstGeom prst="roundRect">
            <a:avLst>
              <a:gd name="adj" fmla="val 20005"/>
            </a:avLst>
          </a:prstGeom>
          <a:solidFill>
            <a:srgbClr val="D6F5EE"/>
          </a:solidFill>
          <a:ln w="7620">
            <a:solidFill>
              <a:srgbClr val="BCDBD4"/>
            </a:solidFill>
            <a:prstDash val="solid"/>
          </a:ln>
        </p:spPr>
      </p:sp>
      <p:sp>
        <p:nvSpPr>
          <p:cNvPr id="6" name="Text 4"/>
          <p:cNvSpPr/>
          <p:nvPr/>
        </p:nvSpPr>
        <p:spPr>
          <a:xfrm>
            <a:off x="2832140" y="1825704"/>
            <a:ext cx="151924" cy="292179"/>
          </a:xfrm>
          <a:prstGeom prst="rect">
            <a:avLst/>
          </a:prstGeom>
          <a:noFill/>
          <a:ln/>
        </p:spPr>
        <p:txBody>
          <a:bodyPr wrap="none" rtlCol="0" anchor="t"/>
          <a:lstStyle/>
          <a:p>
            <a:pPr marL="0" indent="0" algn="ctr">
              <a:lnSpc>
                <a:spcPts val="2301"/>
              </a:lnSpc>
              <a:buNone/>
            </a:pPr>
            <a:r>
              <a:rPr lang="en-US" sz="2301" b="1" dirty="0">
                <a:solidFill>
                  <a:srgbClr val="333F70"/>
                </a:solidFill>
                <a:latin typeface="Unbounded" pitchFamily="34" charset="0"/>
                <a:ea typeface="Unbounded" pitchFamily="34" charset="-122"/>
                <a:cs typeface="Unbounded" pitchFamily="34" charset="-120"/>
              </a:rPr>
              <a:t>1</a:t>
            </a:r>
            <a:endParaRPr lang="en-US" sz="2301" dirty="0"/>
          </a:p>
        </p:txBody>
      </p:sp>
      <p:sp>
        <p:nvSpPr>
          <p:cNvPr id="7" name="Text 5"/>
          <p:cNvSpPr/>
          <p:nvPr/>
        </p:nvSpPr>
        <p:spPr>
          <a:xfrm>
            <a:off x="3321844" y="1752719"/>
            <a:ext cx="3895963" cy="608648"/>
          </a:xfrm>
          <a:prstGeom prst="rect">
            <a:avLst/>
          </a:prstGeom>
          <a:noFill/>
          <a:ln/>
        </p:spPr>
        <p:txBody>
          <a:bodyPr wrap="squar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Search Engine Optimization</a:t>
            </a:r>
            <a:endParaRPr lang="en-US" sz="1917" dirty="0"/>
          </a:p>
        </p:txBody>
      </p:sp>
      <p:sp>
        <p:nvSpPr>
          <p:cNvPr id="8" name="Text 6"/>
          <p:cNvSpPr/>
          <p:nvPr/>
        </p:nvSpPr>
        <p:spPr>
          <a:xfrm>
            <a:off x="3321844" y="2478167"/>
            <a:ext cx="3895963" cy="2045256"/>
          </a:xfrm>
          <a:prstGeom prst="rect">
            <a:avLst/>
          </a:prstGeom>
          <a:noFill/>
          <a:ln/>
        </p:spPr>
        <p:txBody>
          <a:bodyPr wrap="square" rtlCol="0" anchor="t"/>
          <a:lstStyle/>
          <a:p>
            <a:pPr marL="0" indent="0">
              <a:lnSpc>
                <a:spcPts val="2301"/>
              </a:lnSpc>
              <a:buNone/>
            </a:pPr>
            <a:r>
              <a:rPr lang="en-US" sz="1534" dirty="0">
                <a:solidFill>
                  <a:srgbClr val="333F70"/>
                </a:solidFill>
                <a:latin typeface="Open Sans" pitchFamily="34" charset="0"/>
                <a:ea typeface="Open Sans" pitchFamily="34" charset="-122"/>
                <a:cs typeface="Open Sans" pitchFamily="34" charset="-120"/>
              </a:rPr>
              <a:t>Text similarity algorithms help search engines identify relevant web pages based on user queries. By comparing the query text to the content of web pages, search engines can rank results based on their similarity, ensuring users find the most relevant information.</a:t>
            </a:r>
            <a:endParaRPr lang="en-US" sz="1534" dirty="0"/>
          </a:p>
        </p:txBody>
      </p:sp>
      <p:sp>
        <p:nvSpPr>
          <p:cNvPr id="9" name="Shape 7"/>
          <p:cNvSpPr/>
          <p:nvPr/>
        </p:nvSpPr>
        <p:spPr>
          <a:xfrm>
            <a:off x="7412474" y="1752719"/>
            <a:ext cx="438150" cy="438150"/>
          </a:xfrm>
          <a:prstGeom prst="roundRect">
            <a:avLst>
              <a:gd name="adj" fmla="val 20005"/>
            </a:avLst>
          </a:prstGeom>
          <a:solidFill>
            <a:srgbClr val="D6F5EE"/>
          </a:solidFill>
          <a:ln w="7620">
            <a:solidFill>
              <a:srgbClr val="BCDBD4"/>
            </a:solidFill>
            <a:prstDash val="solid"/>
          </a:ln>
        </p:spPr>
      </p:sp>
      <p:sp>
        <p:nvSpPr>
          <p:cNvPr id="10" name="Text 8"/>
          <p:cNvSpPr/>
          <p:nvPr/>
        </p:nvSpPr>
        <p:spPr>
          <a:xfrm>
            <a:off x="7509510" y="1825704"/>
            <a:ext cx="243959" cy="292179"/>
          </a:xfrm>
          <a:prstGeom prst="rect">
            <a:avLst/>
          </a:prstGeom>
          <a:noFill/>
          <a:ln/>
        </p:spPr>
        <p:txBody>
          <a:bodyPr wrap="none" rtlCol="0" anchor="t"/>
          <a:lstStyle/>
          <a:p>
            <a:pPr marL="0" indent="0" algn="ctr">
              <a:lnSpc>
                <a:spcPts val="2301"/>
              </a:lnSpc>
              <a:buNone/>
            </a:pPr>
            <a:r>
              <a:rPr lang="en-US" sz="2301" b="1" dirty="0">
                <a:solidFill>
                  <a:srgbClr val="333F70"/>
                </a:solidFill>
                <a:latin typeface="Unbounded" pitchFamily="34" charset="0"/>
                <a:ea typeface="Unbounded" pitchFamily="34" charset="-122"/>
                <a:cs typeface="Unbounded" pitchFamily="34" charset="-120"/>
              </a:rPr>
              <a:t>2</a:t>
            </a:r>
            <a:endParaRPr lang="en-US" sz="2301" dirty="0"/>
          </a:p>
        </p:txBody>
      </p:sp>
      <p:sp>
        <p:nvSpPr>
          <p:cNvPr id="11" name="Text 9"/>
          <p:cNvSpPr/>
          <p:nvPr/>
        </p:nvSpPr>
        <p:spPr>
          <a:xfrm>
            <a:off x="8045291" y="1752719"/>
            <a:ext cx="3895963" cy="608648"/>
          </a:xfrm>
          <a:prstGeom prst="rect">
            <a:avLst/>
          </a:prstGeom>
          <a:noFill/>
          <a:ln/>
        </p:spPr>
        <p:txBody>
          <a:bodyPr wrap="squar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Document Summarization</a:t>
            </a:r>
            <a:endParaRPr lang="en-US" sz="1917" dirty="0"/>
          </a:p>
        </p:txBody>
      </p:sp>
      <p:sp>
        <p:nvSpPr>
          <p:cNvPr id="12" name="Text 10"/>
          <p:cNvSpPr/>
          <p:nvPr/>
        </p:nvSpPr>
        <p:spPr>
          <a:xfrm>
            <a:off x="8045291" y="2478167"/>
            <a:ext cx="3895963" cy="2337435"/>
          </a:xfrm>
          <a:prstGeom prst="rect">
            <a:avLst/>
          </a:prstGeom>
          <a:noFill/>
          <a:ln/>
        </p:spPr>
        <p:txBody>
          <a:bodyPr wrap="square" rtlCol="0" anchor="t"/>
          <a:lstStyle/>
          <a:p>
            <a:pPr marL="0" indent="0">
              <a:lnSpc>
                <a:spcPts val="2301"/>
              </a:lnSpc>
              <a:buNone/>
            </a:pPr>
            <a:r>
              <a:rPr lang="en-US" sz="1534" dirty="0">
                <a:solidFill>
                  <a:srgbClr val="333F70"/>
                </a:solidFill>
                <a:latin typeface="Open Sans" pitchFamily="34" charset="0"/>
                <a:ea typeface="Open Sans" pitchFamily="34" charset="-122"/>
                <a:cs typeface="Open Sans" pitchFamily="34" charset="-120"/>
              </a:rPr>
              <a:t>Text similarity is vital for generating concise and informative summaries of long documents. By identifying the most important sentences or paragraphs with the highest similarity to the overall document's theme, algorithms can create summaries that capture the essence of the original text.</a:t>
            </a:r>
            <a:endParaRPr lang="en-US" sz="1534" dirty="0"/>
          </a:p>
        </p:txBody>
      </p:sp>
      <p:sp>
        <p:nvSpPr>
          <p:cNvPr id="13" name="Shape 11"/>
          <p:cNvSpPr/>
          <p:nvPr/>
        </p:nvSpPr>
        <p:spPr>
          <a:xfrm>
            <a:off x="2689027" y="5229344"/>
            <a:ext cx="438150" cy="438150"/>
          </a:xfrm>
          <a:prstGeom prst="roundRect">
            <a:avLst>
              <a:gd name="adj" fmla="val 20005"/>
            </a:avLst>
          </a:prstGeom>
          <a:solidFill>
            <a:srgbClr val="D6F5EE"/>
          </a:solidFill>
          <a:ln w="7620">
            <a:solidFill>
              <a:srgbClr val="BCDBD4"/>
            </a:solidFill>
            <a:prstDash val="solid"/>
          </a:ln>
        </p:spPr>
      </p:sp>
      <p:sp>
        <p:nvSpPr>
          <p:cNvPr id="14" name="Text 12"/>
          <p:cNvSpPr/>
          <p:nvPr/>
        </p:nvSpPr>
        <p:spPr>
          <a:xfrm>
            <a:off x="2785467" y="5302329"/>
            <a:ext cx="245150" cy="292179"/>
          </a:xfrm>
          <a:prstGeom prst="rect">
            <a:avLst/>
          </a:prstGeom>
          <a:noFill/>
          <a:ln/>
        </p:spPr>
        <p:txBody>
          <a:bodyPr wrap="none" rtlCol="0" anchor="t"/>
          <a:lstStyle/>
          <a:p>
            <a:pPr marL="0" indent="0" algn="ctr">
              <a:lnSpc>
                <a:spcPts val="2301"/>
              </a:lnSpc>
              <a:buNone/>
            </a:pPr>
            <a:r>
              <a:rPr lang="en-US" sz="2301" b="1" dirty="0">
                <a:solidFill>
                  <a:srgbClr val="333F70"/>
                </a:solidFill>
                <a:latin typeface="Unbounded" pitchFamily="34" charset="0"/>
                <a:ea typeface="Unbounded" pitchFamily="34" charset="-122"/>
                <a:cs typeface="Unbounded" pitchFamily="34" charset="-120"/>
              </a:rPr>
              <a:t>3</a:t>
            </a:r>
            <a:endParaRPr lang="en-US" sz="2301" dirty="0"/>
          </a:p>
        </p:txBody>
      </p:sp>
      <p:sp>
        <p:nvSpPr>
          <p:cNvPr id="15" name="Text 13"/>
          <p:cNvSpPr/>
          <p:nvPr/>
        </p:nvSpPr>
        <p:spPr>
          <a:xfrm>
            <a:off x="3321844" y="5229344"/>
            <a:ext cx="3210997" cy="304324"/>
          </a:xfrm>
          <a:prstGeom prst="rect">
            <a:avLst/>
          </a:prstGeom>
          <a:noFill/>
          <a:ln/>
        </p:spPr>
        <p:txBody>
          <a:bodyPr wrap="non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Plagiarism Detection</a:t>
            </a:r>
            <a:endParaRPr lang="en-US" sz="1917" dirty="0"/>
          </a:p>
        </p:txBody>
      </p:sp>
      <p:sp>
        <p:nvSpPr>
          <p:cNvPr id="16" name="Text 14"/>
          <p:cNvSpPr/>
          <p:nvPr/>
        </p:nvSpPr>
        <p:spPr>
          <a:xfrm>
            <a:off x="3321844" y="5650468"/>
            <a:ext cx="3895963" cy="2045256"/>
          </a:xfrm>
          <a:prstGeom prst="rect">
            <a:avLst/>
          </a:prstGeom>
          <a:noFill/>
          <a:ln/>
        </p:spPr>
        <p:txBody>
          <a:bodyPr wrap="square" rtlCol="0" anchor="t"/>
          <a:lstStyle/>
          <a:p>
            <a:pPr marL="0" indent="0">
              <a:lnSpc>
                <a:spcPts val="2301"/>
              </a:lnSpc>
              <a:buNone/>
            </a:pPr>
            <a:r>
              <a:rPr lang="en-US" sz="1534" dirty="0">
                <a:solidFill>
                  <a:srgbClr val="333F70"/>
                </a:solidFill>
                <a:latin typeface="Open Sans" pitchFamily="34" charset="0"/>
                <a:ea typeface="Open Sans" pitchFamily="34" charset="-122"/>
                <a:cs typeface="Open Sans" pitchFamily="34" charset="-120"/>
              </a:rPr>
              <a:t>Text similarity algorithms are used to detect plagiarism by comparing submitted work to existing resources. By identifying instances of high text similarity, these algorithms help ensure academic integrity and prevent unauthorized copying of content.</a:t>
            </a:r>
            <a:endParaRPr lang="en-US" sz="1534" dirty="0"/>
          </a:p>
        </p:txBody>
      </p:sp>
      <p:sp>
        <p:nvSpPr>
          <p:cNvPr id="17" name="Shape 15"/>
          <p:cNvSpPr/>
          <p:nvPr/>
        </p:nvSpPr>
        <p:spPr>
          <a:xfrm>
            <a:off x="7412474" y="5229344"/>
            <a:ext cx="438150" cy="438150"/>
          </a:xfrm>
          <a:prstGeom prst="roundRect">
            <a:avLst>
              <a:gd name="adj" fmla="val 20005"/>
            </a:avLst>
          </a:prstGeom>
          <a:solidFill>
            <a:srgbClr val="D6F5EE"/>
          </a:solidFill>
          <a:ln w="7620">
            <a:solidFill>
              <a:srgbClr val="BCDBD4"/>
            </a:solidFill>
            <a:prstDash val="solid"/>
          </a:ln>
        </p:spPr>
      </p:sp>
      <p:sp>
        <p:nvSpPr>
          <p:cNvPr id="18" name="Text 16"/>
          <p:cNvSpPr/>
          <p:nvPr/>
        </p:nvSpPr>
        <p:spPr>
          <a:xfrm>
            <a:off x="7505700" y="5302329"/>
            <a:ext cx="251579" cy="292179"/>
          </a:xfrm>
          <a:prstGeom prst="rect">
            <a:avLst/>
          </a:prstGeom>
          <a:noFill/>
          <a:ln/>
        </p:spPr>
        <p:txBody>
          <a:bodyPr wrap="none" rtlCol="0" anchor="t"/>
          <a:lstStyle/>
          <a:p>
            <a:pPr marL="0" indent="0" algn="ctr">
              <a:lnSpc>
                <a:spcPts val="2301"/>
              </a:lnSpc>
              <a:buNone/>
            </a:pPr>
            <a:r>
              <a:rPr lang="en-US" sz="2301" b="1" dirty="0">
                <a:solidFill>
                  <a:srgbClr val="333F70"/>
                </a:solidFill>
                <a:latin typeface="Unbounded" pitchFamily="34" charset="0"/>
                <a:ea typeface="Unbounded" pitchFamily="34" charset="-122"/>
                <a:cs typeface="Unbounded" pitchFamily="34" charset="-120"/>
              </a:rPr>
              <a:t>4</a:t>
            </a:r>
            <a:endParaRPr lang="en-US" sz="2301" dirty="0"/>
          </a:p>
        </p:txBody>
      </p:sp>
      <p:sp>
        <p:nvSpPr>
          <p:cNvPr id="19" name="Text 17"/>
          <p:cNvSpPr/>
          <p:nvPr/>
        </p:nvSpPr>
        <p:spPr>
          <a:xfrm>
            <a:off x="8045291" y="5229344"/>
            <a:ext cx="3153370" cy="304324"/>
          </a:xfrm>
          <a:prstGeom prst="rect">
            <a:avLst/>
          </a:prstGeom>
          <a:noFill/>
          <a:ln/>
        </p:spPr>
        <p:txBody>
          <a:bodyPr wrap="none" rtlCol="0" anchor="t"/>
          <a:lstStyle/>
          <a:p>
            <a:pPr marL="0" indent="0">
              <a:lnSpc>
                <a:spcPts val="2396"/>
              </a:lnSpc>
              <a:buNone/>
            </a:pPr>
            <a:r>
              <a:rPr lang="en-US" sz="1917" b="1" dirty="0">
                <a:solidFill>
                  <a:srgbClr val="333F70"/>
                </a:solidFill>
                <a:latin typeface="Unbounded" pitchFamily="34" charset="0"/>
                <a:ea typeface="Unbounded" pitchFamily="34" charset="-122"/>
                <a:cs typeface="Unbounded" pitchFamily="34" charset="-120"/>
              </a:rPr>
              <a:t>Machine Translation</a:t>
            </a:r>
            <a:endParaRPr lang="en-US" sz="1917" dirty="0"/>
          </a:p>
        </p:txBody>
      </p:sp>
      <p:sp>
        <p:nvSpPr>
          <p:cNvPr id="20" name="Text 18"/>
          <p:cNvSpPr/>
          <p:nvPr/>
        </p:nvSpPr>
        <p:spPr>
          <a:xfrm>
            <a:off x="8045291" y="5650468"/>
            <a:ext cx="3895963" cy="2045256"/>
          </a:xfrm>
          <a:prstGeom prst="rect">
            <a:avLst/>
          </a:prstGeom>
          <a:noFill/>
          <a:ln/>
        </p:spPr>
        <p:txBody>
          <a:bodyPr wrap="square" rtlCol="0" anchor="t"/>
          <a:lstStyle/>
          <a:p>
            <a:pPr marL="0" indent="0">
              <a:lnSpc>
                <a:spcPts val="2301"/>
              </a:lnSpc>
              <a:buNone/>
            </a:pPr>
            <a:r>
              <a:rPr lang="en-US" sz="1534" dirty="0">
                <a:solidFill>
                  <a:srgbClr val="333F70"/>
                </a:solidFill>
                <a:latin typeface="Open Sans" pitchFamily="34" charset="0"/>
                <a:ea typeface="Open Sans" pitchFamily="34" charset="-122"/>
                <a:cs typeface="Open Sans" pitchFamily="34" charset="-120"/>
              </a:rPr>
              <a:t>Text similarity plays a key role in machine translation. By comparing the source text with translated versions in different languages, algorithms can identify the most accurate and natural-sounding translations, enhancing the quality of machine-generated translations.</a:t>
            </a:r>
            <a:endParaRPr lang="en-US" sz="153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0076"/>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054543"/>
          </a:xfrm>
          <a:prstGeom prst="rect">
            <a:avLst/>
          </a:prstGeom>
        </p:spPr>
      </p:pic>
      <p:sp>
        <p:nvSpPr>
          <p:cNvPr id="5" name="Text 2"/>
          <p:cNvSpPr/>
          <p:nvPr/>
        </p:nvSpPr>
        <p:spPr>
          <a:xfrm>
            <a:off x="3411498" y="2506504"/>
            <a:ext cx="7807404" cy="1027033"/>
          </a:xfrm>
          <a:prstGeom prst="rect">
            <a:avLst/>
          </a:prstGeom>
          <a:noFill/>
          <a:ln/>
        </p:spPr>
        <p:txBody>
          <a:bodyPr wrap="square" rtlCol="0" anchor="t"/>
          <a:lstStyle/>
          <a:p>
            <a:pPr marL="0" indent="0">
              <a:lnSpc>
                <a:spcPts val="4044"/>
              </a:lnSpc>
              <a:buNone/>
            </a:pPr>
            <a:r>
              <a:rPr lang="en-US" sz="3236" b="1" dirty="0">
                <a:solidFill>
                  <a:srgbClr val="333F70"/>
                </a:solidFill>
                <a:latin typeface="Unbounded" pitchFamily="34" charset="0"/>
                <a:ea typeface="Unbounded" pitchFamily="34" charset="-122"/>
                <a:cs typeface="Unbounded" pitchFamily="34" charset="-120"/>
              </a:rPr>
              <a:t>Techniques for Measuring Text Similarity</a:t>
            </a:r>
            <a:endParaRPr lang="en-US" sz="3236" dirty="0"/>
          </a:p>
        </p:txBody>
      </p:sp>
      <p:sp>
        <p:nvSpPr>
          <p:cNvPr id="6" name="Shape 3"/>
          <p:cNvSpPr/>
          <p:nvPr/>
        </p:nvSpPr>
        <p:spPr>
          <a:xfrm>
            <a:off x="7298769" y="3779996"/>
            <a:ext cx="32861" cy="3998119"/>
          </a:xfrm>
          <a:prstGeom prst="roundRect">
            <a:avLst>
              <a:gd name="adj" fmla="val 225084"/>
            </a:avLst>
          </a:prstGeom>
          <a:solidFill>
            <a:srgbClr val="BCDBD4"/>
          </a:solidFill>
          <a:ln/>
        </p:spPr>
      </p:sp>
      <p:sp>
        <p:nvSpPr>
          <p:cNvPr id="7" name="Shape 4"/>
          <p:cNvSpPr/>
          <p:nvPr/>
        </p:nvSpPr>
        <p:spPr>
          <a:xfrm>
            <a:off x="6555105" y="4133374"/>
            <a:ext cx="575191" cy="32861"/>
          </a:xfrm>
          <a:prstGeom prst="roundRect">
            <a:avLst>
              <a:gd name="adj" fmla="val 225084"/>
            </a:avLst>
          </a:prstGeom>
          <a:solidFill>
            <a:srgbClr val="BCDBD4"/>
          </a:solidFill>
          <a:ln/>
        </p:spPr>
      </p:sp>
      <p:sp>
        <p:nvSpPr>
          <p:cNvPr id="8" name="Shape 5"/>
          <p:cNvSpPr/>
          <p:nvPr/>
        </p:nvSpPr>
        <p:spPr>
          <a:xfrm>
            <a:off x="7130296" y="3964900"/>
            <a:ext cx="369808" cy="369808"/>
          </a:xfrm>
          <a:prstGeom prst="roundRect">
            <a:avLst>
              <a:gd name="adj" fmla="val 20001"/>
            </a:avLst>
          </a:prstGeom>
          <a:solidFill>
            <a:srgbClr val="D6F5EE"/>
          </a:solidFill>
          <a:ln w="7620">
            <a:solidFill>
              <a:srgbClr val="BCDBD4"/>
            </a:solidFill>
            <a:prstDash val="solid"/>
          </a:ln>
        </p:spPr>
      </p:sp>
      <p:sp>
        <p:nvSpPr>
          <p:cNvPr id="9" name="Text 6"/>
          <p:cNvSpPr/>
          <p:nvPr/>
        </p:nvSpPr>
        <p:spPr>
          <a:xfrm>
            <a:off x="7251025" y="4026456"/>
            <a:ext cx="128230" cy="246578"/>
          </a:xfrm>
          <a:prstGeom prst="rect">
            <a:avLst/>
          </a:prstGeom>
          <a:noFill/>
          <a:ln/>
        </p:spPr>
        <p:txBody>
          <a:bodyPr wrap="none" rtlCol="0" anchor="t"/>
          <a:lstStyle/>
          <a:p>
            <a:pPr marL="0" indent="0" algn="ctr">
              <a:lnSpc>
                <a:spcPts val="1941"/>
              </a:lnSpc>
              <a:buNone/>
            </a:pPr>
            <a:r>
              <a:rPr lang="en-US" sz="1941" b="1" dirty="0">
                <a:solidFill>
                  <a:srgbClr val="333F70"/>
                </a:solidFill>
                <a:latin typeface="Unbounded" pitchFamily="34" charset="0"/>
                <a:ea typeface="Unbounded" pitchFamily="34" charset="-122"/>
                <a:cs typeface="Unbounded" pitchFamily="34" charset="-120"/>
              </a:rPr>
              <a:t>1</a:t>
            </a:r>
            <a:endParaRPr lang="en-US" sz="1941" dirty="0"/>
          </a:p>
        </p:txBody>
      </p:sp>
      <p:sp>
        <p:nvSpPr>
          <p:cNvPr id="10" name="Text 7"/>
          <p:cNvSpPr/>
          <p:nvPr/>
        </p:nvSpPr>
        <p:spPr>
          <a:xfrm>
            <a:off x="4211360" y="3944303"/>
            <a:ext cx="2199918" cy="256818"/>
          </a:xfrm>
          <a:prstGeom prst="rect">
            <a:avLst/>
          </a:prstGeom>
          <a:noFill/>
          <a:ln/>
        </p:spPr>
        <p:txBody>
          <a:bodyPr wrap="none" rtlCol="0" anchor="t"/>
          <a:lstStyle/>
          <a:p>
            <a:pPr marL="0" indent="0" algn="r">
              <a:lnSpc>
                <a:spcPts val="2022"/>
              </a:lnSpc>
              <a:buNone/>
            </a:pPr>
            <a:r>
              <a:rPr lang="en-US" sz="1618" b="1" dirty="0">
                <a:solidFill>
                  <a:srgbClr val="333F70"/>
                </a:solidFill>
                <a:latin typeface="Unbounded" pitchFamily="34" charset="0"/>
                <a:ea typeface="Unbounded" pitchFamily="34" charset="-122"/>
                <a:cs typeface="Unbounded" pitchFamily="34" charset="-120"/>
              </a:rPr>
              <a:t>Lexical Similarity</a:t>
            </a:r>
            <a:endParaRPr lang="en-US" sz="1618" dirty="0"/>
          </a:p>
        </p:txBody>
      </p:sp>
      <p:sp>
        <p:nvSpPr>
          <p:cNvPr id="11" name="Text 8"/>
          <p:cNvSpPr/>
          <p:nvPr/>
        </p:nvSpPr>
        <p:spPr>
          <a:xfrm>
            <a:off x="3411498" y="4299704"/>
            <a:ext cx="2999780" cy="1232892"/>
          </a:xfrm>
          <a:prstGeom prst="rect">
            <a:avLst/>
          </a:prstGeom>
          <a:noFill/>
          <a:ln/>
        </p:spPr>
        <p:txBody>
          <a:bodyPr wrap="square" rtlCol="0" anchor="t"/>
          <a:lstStyle/>
          <a:p>
            <a:pPr marL="0" indent="0" algn="r">
              <a:lnSpc>
                <a:spcPts val="1941"/>
              </a:lnSpc>
              <a:buNone/>
            </a:pPr>
            <a:r>
              <a:rPr lang="en-US" sz="1294" dirty="0">
                <a:solidFill>
                  <a:srgbClr val="333F70"/>
                </a:solidFill>
                <a:latin typeface="Open Sans" pitchFamily="34" charset="0"/>
                <a:ea typeface="Open Sans" pitchFamily="34" charset="-122"/>
                <a:cs typeface="Open Sans" pitchFamily="34" charset="-120"/>
              </a:rPr>
              <a:t>Focuses on comparing the words themselves, often using techniques like word matching, term frequency-inverse document frequency (TF-IDF), or Jaccard similarity.</a:t>
            </a:r>
            <a:endParaRPr lang="en-US" sz="1294" dirty="0"/>
          </a:p>
        </p:txBody>
      </p:sp>
      <p:sp>
        <p:nvSpPr>
          <p:cNvPr id="12" name="Shape 9"/>
          <p:cNvSpPr/>
          <p:nvPr/>
        </p:nvSpPr>
        <p:spPr>
          <a:xfrm>
            <a:off x="7500104" y="4955143"/>
            <a:ext cx="575191" cy="32861"/>
          </a:xfrm>
          <a:prstGeom prst="roundRect">
            <a:avLst>
              <a:gd name="adj" fmla="val 225084"/>
            </a:avLst>
          </a:prstGeom>
          <a:solidFill>
            <a:srgbClr val="BCDBD4"/>
          </a:solidFill>
          <a:ln/>
        </p:spPr>
      </p:sp>
      <p:sp>
        <p:nvSpPr>
          <p:cNvPr id="13" name="Shape 10"/>
          <p:cNvSpPr/>
          <p:nvPr/>
        </p:nvSpPr>
        <p:spPr>
          <a:xfrm>
            <a:off x="7130296" y="4786670"/>
            <a:ext cx="369808" cy="369808"/>
          </a:xfrm>
          <a:prstGeom prst="roundRect">
            <a:avLst>
              <a:gd name="adj" fmla="val 20001"/>
            </a:avLst>
          </a:prstGeom>
          <a:solidFill>
            <a:srgbClr val="D6F5EE"/>
          </a:solidFill>
          <a:ln w="7620">
            <a:solidFill>
              <a:srgbClr val="BCDBD4"/>
            </a:solidFill>
            <a:prstDash val="solid"/>
          </a:ln>
        </p:spPr>
      </p:sp>
      <p:sp>
        <p:nvSpPr>
          <p:cNvPr id="14" name="Text 11"/>
          <p:cNvSpPr/>
          <p:nvPr/>
        </p:nvSpPr>
        <p:spPr>
          <a:xfrm>
            <a:off x="7212211" y="4848225"/>
            <a:ext cx="205859" cy="246578"/>
          </a:xfrm>
          <a:prstGeom prst="rect">
            <a:avLst/>
          </a:prstGeom>
          <a:noFill/>
          <a:ln/>
        </p:spPr>
        <p:txBody>
          <a:bodyPr wrap="none" rtlCol="0" anchor="t"/>
          <a:lstStyle/>
          <a:p>
            <a:pPr marL="0" indent="0" algn="ctr">
              <a:lnSpc>
                <a:spcPts val="1941"/>
              </a:lnSpc>
              <a:buNone/>
            </a:pPr>
            <a:r>
              <a:rPr lang="en-US" sz="1941" b="1" dirty="0">
                <a:solidFill>
                  <a:srgbClr val="333F70"/>
                </a:solidFill>
                <a:latin typeface="Unbounded" pitchFamily="34" charset="0"/>
                <a:ea typeface="Unbounded" pitchFamily="34" charset="-122"/>
                <a:cs typeface="Unbounded" pitchFamily="34" charset="-120"/>
              </a:rPr>
              <a:t>2</a:t>
            </a:r>
            <a:endParaRPr lang="en-US" sz="1941" dirty="0"/>
          </a:p>
        </p:txBody>
      </p:sp>
      <p:sp>
        <p:nvSpPr>
          <p:cNvPr id="15" name="Text 12"/>
          <p:cNvSpPr/>
          <p:nvPr/>
        </p:nvSpPr>
        <p:spPr>
          <a:xfrm>
            <a:off x="8219123" y="4766072"/>
            <a:ext cx="2574727" cy="256818"/>
          </a:xfrm>
          <a:prstGeom prst="rect">
            <a:avLst/>
          </a:prstGeom>
          <a:noFill/>
          <a:ln/>
        </p:spPr>
        <p:txBody>
          <a:bodyPr wrap="none" rtlCol="0" anchor="t"/>
          <a:lstStyle/>
          <a:p>
            <a:pPr marL="0" indent="0" algn="l">
              <a:lnSpc>
                <a:spcPts val="2022"/>
              </a:lnSpc>
              <a:buNone/>
            </a:pPr>
            <a:r>
              <a:rPr lang="en-US" sz="1618" b="1" dirty="0">
                <a:solidFill>
                  <a:srgbClr val="333F70"/>
                </a:solidFill>
                <a:latin typeface="Unbounded" pitchFamily="34" charset="0"/>
                <a:ea typeface="Unbounded" pitchFamily="34" charset="-122"/>
                <a:cs typeface="Unbounded" pitchFamily="34" charset="-120"/>
              </a:rPr>
              <a:t>Syntactic Similarity</a:t>
            </a:r>
            <a:endParaRPr lang="en-US" sz="1618" dirty="0"/>
          </a:p>
        </p:txBody>
      </p:sp>
      <p:sp>
        <p:nvSpPr>
          <p:cNvPr id="16" name="Text 13"/>
          <p:cNvSpPr/>
          <p:nvPr/>
        </p:nvSpPr>
        <p:spPr>
          <a:xfrm>
            <a:off x="8219123" y="5121473"/>
            <a:ext cx="2999780" cy="1232892"/>
          </a:xfrm>
          <a:prstGeom prst="rect">
            <a:avLst/>
          </a:prstGeom>
          <a:noFill/>
          <a:ln/>
        </p:spPr>
        <p:txBody>
          <a:bodyPr wrap="square" rtlCol="0" anchor="t"/>
          <a:lstStyle/>
          <a:p>
            <a:pPr marL="0" indent="0" algn="l">
              <a:lnSpc>
                <a:spcPts val="1941"/>
              </a:lnSpc>
              <a:buNone/>
            </a:pPr>
            <a:r>
              <a:rPr lang="en-US" sz="1294" dirty="0">
                <a:solidFill>
                  <a:srgbClr val="333F70"/>
                </a:solidFill>
                <a:latin typeface="Open Sans" pitchFamily="34" charset="0"/>
                <a:ea typeface="Open Sans" pitchFamily="34" charset="-122"/>
                <a:cs typeface="Open Sans" pitchFamily="34" charset="-120"/>
              </a:rPr>
              <a:t>Examines the grammatical structure of sentences, analyzing the order of words and the relationships between them using techniques like parse trees or dependency parsing.</a:t>
            </a:r>
            <a:endParaRPr lang="en-US" sz="1294" dirty="0"/>
          </a:p>
        </p:txBody>
      </p:sp>
      <p:sp>
        <p:nvSpPr>
          <p:cNvPr id="17" name="Shape 14"/>
          <p:cNvSpPr/>
          <p:nvPr/>
        </p:nvSpPr>
        <p:spPr>
          <a:xfrm>
            <a:off x="6555105" y="6214586"/>
            <a:ext cx="575191" cy="32861"/>
          </a:xfrm>
          <a:prstGeom prst="roundRect">
            <a:avLst>
              <a:gd name="adj" fmla="val 225084"/>
            </a:avLst>
          </a:prstGeom>
          <a:solidFill>
            <a:srgbClr val="BCDBD4"/>
          </a:solidFill>
          <a:ln/>
        </p:spPr>
      </p:sp>
      <p:sp>
        <p:nvSpPr>
          <p:cNvPr id="18" name="Shape 15"/>
          <p:cNvSpPr/>
          <p:nvPr/>
        </p:nvSpPr>
        <p:spPr>
          <a:xfrm>
            <a:off x="7130296" y="6046113"/>
            <a:ext cx="369808" cy="369808"/>
          </a:xfrm>
          <a:prstGeom prst="roundRect">
            <a:avLst>
              <a:gd name="adj" fmla="val 20001"/>
            </a:avLst>
          </a:prstGeom>
          <a:solidFill>
            <a:srgbClr val="D6F5EE"/>
          </a:solidFill>
          <a:ln w="7620">
            <a:solidFill>
              <a:srgbClr val="BCDBD4"/>
            </a:solidFill>
            <a:prstDash val="solid"/>
          </a:ln>
        </p:spPr>
      </p:sp>
      <p:sp>
        <p:nvSpPr>
          <p:cNvPr id="19" name="Text 16"/>
          <p:cNvSpPr/>
          <p:nvPr/>
        </p:nvSpPr>
        <p:spPr>
          <a:xfrm>
            <a:off x="7211735" y="6107668"/>
            <a:ext cx="206812" cy="246578"/>
          </a:xfrm>
          <a:prstGeom prst="rect">
            <a:avLst/>
          </a:prstGeom>
          <a:noFill/>
          <a:ln/>
        </p:spPr>
        <p:txBody>
          <a:bodyPr wrap="none" rtlCol="0" anchor="t"/>
          <a:lstStyle/>
          <a:p>
            <a:pPr marL="0" indent="0" algn="ctr">
              <a:lnSpc>
                <a:spcPts val="1941"/>
              </a:lnSpc>
              <a:buNone/>
            </a:pPr>
            <a:r>
              <a:rPr lang="en-US" sz="1941" b="1" dirty="0">
                <a:solidFill>
                  <a:srgbClr val="333F70"/>
                </a:solidFill>
                <a:latin typeface="Unbounded" pitchFamily="34" charset="0"/>
                <a:ea typeface="Unbounded" pitchFamily="34" charset="-122"/>
                <a:cs typeface="Unbounded" pitchFamily="34" charset="-120"/>
              </a:rPr>
              <a:t>3</a:t>
            </a:r>
            <a:endParaRPr lang="en-US" sz="1941" dirty="0"/>
          </a:p>
        </p:txBody>
      </p:sp>
      <p:sp>
        <p:nvSpPr>
          <p:cNvPr id="20" name="Text 17"/>
          <p:cNvSpPr/>
          <p:nvPr/>
        </p:nvSpPr>
        <p:spPr>
          <a:xfrm>
            <a:off x="3868817" y="6025515"/>
            <a:ext cx="2542461" cy="256818"/>
          </a:xfrm>
          <a:prstGeom prst="rect">
            <a:avLst/>
          </a:prstGeom>
          <a:noFill/>
          <a:ln/>
        </p:spPr>
        <p:txBody>
          <a:bodyPr wrap="none" rtlCol="0" anchor="t"/>
          <a:lstStyle/>
          <a:p>
            <a:pPr marL="0" indent="0" algn="r">
              <a:lnSpc>
                <a:spcPts val="2022"/>
              </a:lnSpc>
              <a:buNone/>
            </a:pPr>
            <a:r>
              <a:rPr lang="en-US" sz="1618" b="1" dirty="0">
                <a:solidFill>
                  <a:srgbClr val="333F70"/>
                </a:solidFill>
                <a:latin typeface="Unbounded" pitchFamily="34" charset="0"/>
                <a:ea typeface="Unbounded" pitchFamily="34" charset="-122"/>
                <a:cs typeface="Unbounded" pitchFamily="34" charset="-120"/>
              </a:rPr>
              <a:t>Semantic Similarity</a:t>
            </a:r>
            <a:endParaRPr lang="en-US" sz="1618" dirty="0"/>
          </a:p>
        </p:txBody>
      </p:sp>
      <p:sp>
        <p:nvSpPr>
          <p:cNvPr id="21" name="Text 18"/>
          <p:cNvSpPr/>
          <p:nvPr/>
        </p:nvSpPr>
        <p:spPr>
          <a:xfrm>
            <a:off x="3411498" y="6380917"/>
            <a:ext cx="2999780" cy="1232892"/>
          </a:xfrm>
          <a:prstGeom prst="rect">
            <a:avLst/>
          </a:prstGeom>
          <a:noFill/>
          <a:ln/>
        </p:spPr>
        <p:txBody>
          <a:bodyPr wrap="square" rtlCol="0" anchor="t"/>
          <a:lstStyle/>
          <a:p>
            <a:pPr marL="0" indent="0" algn="r">
              <a:lnSpc>
                <a:spcPts val="1941"/>
              </a:lnSpc>
              <a:buNone/>
            </a:pPr>
            <a:r>
              <a:rPr lang="en-US" sz="1294" dirty="0">
                <a:solidFill>
                  <a:srgbClr val="333F70"/>
                </a:solidFill>
                <a:latin typeface="Open Sans" pitchFamily="34" charset="0"/>
                <a:ea typeface="Open Sans" pitchFamily="34" charset="-122"/>
                <a:cs typeface="Open Sans" pitchFamily="34" charset="-120"/>
              </a:rPr>
              <a:t>Goes beyond word and sentence structure to understand the underlying meaning of the text, using techniques like word embeddings, knowledge graphs, or ontologies.</a:t>
            </a:r>
            <a:endParaRPr lang="en-US" sz="129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05558"/>
            <a:ext cx="8488561"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Bag-of-Words Approach</a:t>
            </a:r>
            <a:endParaRPr lang="en-US" sz="4374" dirty="0"/>
          </a:p>
        </p:txBody>
      </p:sp>
      <p:sp>
        <p:nvSpPr>
          <p:cNvPr id="5" name="Text 3"/>
          <p:cNvSpPr/>
          <p:nvPr/>
        </p:nvSpPr>
        <p:spPr>
          <a:xfrm>
            <a:off x="2037993" y="2855357"/>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Concept</a:t>
            </a:r>
            <a:endParaRPr lang="en-US" sz="2187" dirty="0"/>
          </a:p>
        </p:txBody>
      </p:sp>
      <p:sp>
        <p:nvSpPr>
          <p:cNvPr id="6" name="Text 4"/>
          <p:cNvSpPr/>
          <p:nvPr/>
        </p:nvSpPr>
        <p:spPr>
          <a:xfrm>
            <a:off x="2037993" y="3424714"/>
            <a:ext cx="3156347" cy="2999303"/>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The bag-of-words approach represents text as a collection of words, ignoring the order and grammatical structure. Each word is treated as an individual element, and the model simply counts the frequency of each word in the text.</a:t>
            </a:r>
            <a:endParaRPr lang="en-US" sz="1750" dirty="0"/>
          </a:p>
        </p:txBody>
      </p:sp>
      <p:sp>
        <p:nvSpPr>
          <p:cNvPr id="7" name="Text 5"/>
          <p:cNvSpPr/>
          <p:nvPr/>
        </p:nvSpPr>
        <p:spPr>
          <a:xfrm>
            <a:off x="5743932" y="2855357"/>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Example</a:t>
            </a:r>
            <a:endParaRPr lang="en-US" sz="2187" dirty="0"/>
          </a:p>
        </p:txBody>
      </p:sp>
      <p:sp>
        <p:nvSpPr>
          <p:cNvPr id="8" name="Text 6"/>
          <p:cNvSpPr/>
          <p:nvPr/>
        </p:nvSpPr>
        <p:spPr>
          <a:xfrm>
            <a:off x="5743932" y="3424714"/>
            <a:ext cx="3156347" cy="2999303"/>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Consider the sentences "The cat sat on the mat" and "The mat was on the cat." Although the word order is different, the bag-of-words approach treats them as identical because they contain the same words with the same frequencies.</a:t>
            </a:r>
            <a:endParaRPr lang="en-US" sz="1750" dirty="0"/>
          </a:p>
        </p:txBody>
      </p:sp>
      <p:sp>
        <p:nvSpPr>
          <p:cNvPr id="9" name="Text 7"/>
          <p:cNvSpPr/>
          <p:nvPr/>
        </p:nvSpPr>
        <p:spPr>
          <a:xfrm>
            <a:off x="9449872" y="2855357"/>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Limitations</a:t>
            </a:r>
            <a:endParaRPr lang="en-US" sz="2187" dirty="0"/>
          </a:p>
        </p:txBody>
      </p:sp>
      <p:sp>
        <p:nvSpPr>
          <p:cNvPr id="10" name="Text 8"/>
          <p:cNvSpPr/>
          <p:nvPr/>
        </p:nvSpPr>
        <p:spPr>
          <a:xfrm>
            <a:off x="9449872" y="3424714"/>
            <a:ext cx="3156347" cy="2999303"/>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While simple to implement, the bag-of-words approach can be limited in its ability to capture semantic meaning. It disregards grammatical structure and word order, which are essential for understanding the nuances of language.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568768"/>
            <a:ext cx="59003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Cosine Similarity</a:t>
            </a:r>
            <a:endParaRPr lang="en-US" sz="4374" dirty="0"/>
          </a:p>
        </p:txBody>
      </p:sp>
      <p:sp>
        <p:nvSpPr>
          <p:cNvPr id="5" name="Shape 3"/>
          <p:cNvSpPr/>
          <p:nvPr/>
        </p:nvSpPr>
        <p:spPr>
          <a:xfrm>
            <a:off x="2037993" y="2707481"/>
            <a:ext cx="3370064" cy="3953232"/>
          </a:xfrm>
          <a:prstGeom prst="roundRect">
            <a:avLst>
              <a:gd name="adj" fmla="val 2967"/>
            </a:avLst>
          </a:prstGeom>
          <a:solidFill>
            <a:srgbClr val="D6F5EE"/>
          </a:solidFill>
          <a:ln w="7620">
            <a:solidFill>
              <a:srgbClr val="BCDBD4"/>
            </a:solidFill>
            <a:prstDash val="solid"/>
          </a:ln>
        </p:spPr>
      </p:sp>
      <p:sp>
        <p:nvSpPr>
          <p:cNvPr id="6" name="Text 4"/>
          <p:cNvSpPr/>
          <p:nvPr/>
        </p:nvSpPr>
        <p:spPr>
          <a:xfrm>
            <a:off x="2267783" y="2937272"/>
            <a:ext cx="2910483" cy="694373"/>
          </a:xfrm>
          <a:prstGeom prst="rect">
            <a:avLst/>
          </a:prstGeom>
          <a:noFill/>
          <a:ln/>
        </p:spPr>
        <p:txBody>
          <a:bodyPr wrap="squar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Mathematical Concept</a:t>
            </a:r>
            <a:endParaRPr lang="en-US" sz="2187" dirty="0"/>
          </a:p>
        </p:txBody>
      </p:sp>
      <p:sp>
        <p:nvSpPr>
          <p:cNvPr id="7" name="Text 5"/>
          <p:cNvSpPr/>
          <p:nvPr/>
        </p:nvSpPr>
        <p:spPr>
          <a:xfrm>
            <a:off x="2267783" y="3764875"/>
            <a:ext cx="2910483" cy="2666048"/>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Cosine similarity measures the angle between two vectors representing the text documents. A smaller angle indicates a higher similarity, as the vectors are pointing in similar directions.</a:t>
            </a:r>
            <a:endParaRPr lang="en-US" sz="1750" dirty="0"/>
          </a:p>
        </p:txBody>
      </p:sp>
      <p:sp>
        <p:nvSpPr>
          <p:cNvPr id="8" name="Shape 6"/>
          <p:cNvSpPr/>
          <p:nvPr/>
        </p:nvSpPr>
        <p:spPr>
          <a:xfrm>
            <a:off x="5630228" y="2707481"/>
            <a:ext cx="3370064" cy="3953232"/>
          </a:xfrm>
          <a:prstGeom prst="roundRect">
            <a:avLst>
              <a:gd name="adj" fmla="val 2967"/>
            </a:avLst>
          </a:prstGeom>
          <a:solidFill>
            <a:srgbClr val="D6F5EE"/>
          </a:solidFill>
          <a:ln w="7620">
            <a:solidFill>
              <a:srgbClr val="BCDBD4"/>
            </a:solidFill>
            <a:prstDash val="solid"/>
          </a:ln>
        </p:spPr>
      </p:sp>
      <p:sp>
        <p:nvSpPr>
          <p:cNvPr id="9" name="Text 7"/>
          <p:cNvSpPr/>
          <p:nvPr/>
        </p:nvSpPr>
        <p:spPr>
          <a:xfrm>
            <a:off x="5860018" y="2937272"/>
            <a:ext cx="2788563"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Implementation</a:t>
            </a:r>
            <a:endParaRPr lang="en-US" sz="2187" dirty="0"/>
          </a:p>
        </p:txBody>
      </p:sp>
      <p:sp>
        <p:nvSpPr>
          <p:cNvPr id="10" name="Text 8"/>
          <p:cNvSpPr/>
          <p:nvPr/>
        </p:nvSpPr>
        <p:spPr>
          <a:xfrm>
            <a:off x="5860018" y="3417689"/>
            <a:ext cx="2910483" cy="2666048"/>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It is often used in conjunction with the bag-of-words approach, where each document is represented as a vector with each dimension corresponding to a unique word in the corpus.</a:t>
            </a:r>
            <a:endParaRPr lang="en-US" sz="1750" dirty="0"/>
          </a:p>
        </p:txBody>
      </p:sp>
      <p:sp>
        <p:nvSpPr>
          <p:cNvPr id="11" name="Shape 9"/>
          <p:cNvSpPr/>
          <p:nvPr/>
        </p:nvSpPr>
        <p:spPr>
          <a:xfrm>
            <a:off x="9222462" y="2707481"/>
            <a:ext cx="3370064" cy="3953232"/>
          </a:xfrm>
          <a:prstGeom prst="roundRect">
            <a:avLst>
              <a:gd name="adj" fmla="val 2967"/>
            </a:avLst>
          </a:prstGeom>
          <a:solidFill>
            <a:srgbClr val="D6F5EE"/>
          </a:solidFill>
          <a:ln w="7620">
            <a:solidFill>
              <a:srgbClr val="BCDBD4"/>
            </a:solidFill>
            <a:prstDash val="solid"/>
          </a:ln>
        </p:spPr>
      </p:sp>
      <p:sp>
        <p:nvSpPr>
          <p:cNvPr id="12" name="Text 10"/>
          <p:cNvSpPr/>
          <p:nvPr/>
        </p:nvSpPr>
        <p:spPr>
          <a:xfrm>
            <a:off x="9452253" y="2937272"/>
            <a:ext cx="2777490" cy="347186"/>
          </a:xfrm>
          <a:prstGeom prst="rect">
            <a:avLst/>
          </a:prstGeom>
          <a:noFill/>
          <a:ln/>
        </p:spPr>
        <p:txBody>
          <a:bodyPr wrap="none" rtlCol="0" anchor="t"/>
          <a:lstStyle/>
          <a:p>
            <a:pPr marL="0" indent="0">
              <a:lnSpc>
                <a:spcPts val="2734"/>
              </a:lnSpc>
              <a:buNone/>
            </a:pPr>
            <a:r>
              <a:rPr lang="en-US" sz="2187" b="1" dirty="0">
                <a:solidFill>
                  <a:srgbClr val="333F70"/>
                </a:solidFill>
                <a:latin typeface="Unbounded" pitchFamily="34" charset="0"/>
                <a:ea typeface="Unbounded" pitchFamily="34" charset="-122"/>
                <a:cs typeface="Unbounded" pitchFamily="34" charset="-120"/>
              </a:rPr>
              <a:t>Applications</a:t>
            </a:r>
            <a:endParaRPr lang="en-US" sz="2187" dirty="0"/>
          </a:p>
        </p:txBody>
      </p:sp>
      <p:sp>
        <p:nvSpPr>
          <p:cNvPr id="13" name="Text 11"/>
          <p:cNvSpPr/>
          <p:nvPr/>
        </p:nvSpPr>
        <p:spPr>
          <a:xfrm>
            <a:off x="9452253" y="3417689"/>
            <a:ext cx="2910483" cy="2999303"/>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Cosine similarity is widely used in search engine ranking, document retrieval, and recommendation systems, where it helps identify documents most similar to a given query or user profile.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714137"/>
            <a:ext cx="5554980"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Edit Distance</a:t>
            </a:r>
            <a:endParaRPr lang="en-US" sz="4374" dirty="0"/>
          </a:p>
        </p:txBody>
      </p:sp>
      <p:pic>
        <p:nvPicPr>
          <p:cNvPr id="6" name="Image 1" descr="preencoded.png"/>
          <p:cNvPicPr>
            <a:picLocks noChangeAspect="1"/>
          </p:cNvPicPr>
          <p:nvPr/>
        </p:nvPicPr>
        <p:blipFill>
          <a:blip r:embed="rId4"/>
          <a:stretch>
            <a:fillRect/>
          </a:stretch>
        </p:blipFill>
        <p:spPr>
          <a:xfrm>
            <a:off x="4490799" y="1741765"/>
            <a:ext cx="1110972" cy="1924526"/>
          </a:xfrm>
          <a:prstGeom prst="rect">
            <a:avLst/>
          </a:prstGeom>
        </p:spPr>
      </p:pic>
      <p:sp>
        <p:nvSpPr>
          <p:cNvPr id="7" name="Text 3"/>
          <p:cNvSpPr/>
          <p:nvPr/>
        </p:nvSpPr>
        <p:spPr>
          <a:xfrm>
            <a:off x="5935028" y="1963936"/>
            <a:ext cx="3767018"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Levenshtein Distance</a:t>
            </a:r>
            <a:endParaRPr lang="en-US" sz="2187" dirty="0"/>
          </a:p>
        </p:txBody>
      </p:sp>
      <p:sp>
        <p:nvSpPr>
          <p:cNvPr id="8" name="Text 4"/>
          <p:cNvSpPr/>
          <p:nvPr/>
        </p:nvSpPr>
        <p:spPr>
          <a:xfrm>
            <a:off x="5935028" y="2444353"/>
            <a:ext cx="7862173" cy="999768"/>
          </a:xfrm>
          <a:prstGeom prst="rect">
            <a:avLst/>
          </a:prstGeom>
          <a:noFill/>
          <a:ln/>
        </p:spPr>
        <p:txBody>
          <a:bodyPr wrap="square" rtlCol="0" anchor="t"/>
          <a:lstStyle/>
          <a:p>
            <a:pPr marL="0" indent="0" algn="l">
              <a:lnSpc>
                <a:spcPts val="2624"/>
              </a:lnSpc>
              <a:buNone/>
            </a:pPr>
            <a:r>
              <a:rPr lang="en-US" sz="1750" dirty="0">
                <a:solidFill>
                  <a:srgbClr val="333F70"/>
                </a:solidFill>
                <a:latin typeface="Open Sans" pitchFamily="34" charset="0"/>
                <a:ea typeface="Open Sans" pitchFamily="34" charset="-122"/>
                <a:cs typeface="Open Sans" pitchFamily="34" charset="-120"/>
              </a:rPr>
              <a:t>This distance metric calculates the minimum number of edits (insertions, deletions, and substitutions) needed to transform one string into another. A lower edit distance indicates higher similarity.</a:t>
            </a:r>
            <a:endParaRPr lang="en-US" sz="1750" dirty="0"/>
          </a:p>
        </p:txBody>
      </p:sp>
      <p:pic>
        <p:nvPicPr>
          <p:cNvPr id="9" name="Image 2" descr="preencoded.png"/>
          <p:cNvPicPr>
            <a:picLocks noChangeAspect="1"/>
          </p:cNvPicPr>
          <p:nvPr/>
        </p:nvPicPr>
        <p:blipFill>
          <a:blip r:embed="rId5"/>
          <a:stretch>
            <a:fillRect/>
          </a:stretch>
        </p:blipFill>
        <p:spPr>
          <a:xfrm>
            <a:off x="4490799" y="3666292"/>
            <a:ext cx="1110972" cy="1924526"/>
          </a:xfrm>
          <a:prstGeom prst="rect">
            <a:avLst/>
          </a:prstGeom>
        </p:spPr>
      </p:pic>
      <p:sp>
        <p:nvSpPr>
          <p:cNvPr id="10" name="Text 5"/>
          <p:cNvSpPr/>
          <p:nvPr/>
        </p:nvSpPr>
        <p:spPr>
          <a:xfrm>
            <a:off x="5935028" y="3888462"/>
            <a:ext cx="5488424"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Damerau-Levenshtein Distance</a:t>
            </a:r>
            <a:endParaRPr lang="en-US" sz="2187" dirty="0"/>
          </a:p>
        </p:txBody>
      </p:sp>
      <p:sp>
        <p:nvSpPr>
          <p:cNvPr id="11" name="Text 6"/>
          <p:cNvSpPr/>
          <p:nvPr/>
        </p:nvSpPr>
        <p:spPr>
          <a:xfrm>
            <a:off x="5935028" y="4368879"/>
            <a:ext cx="7862173" cy="999768"/>
          </a:xfrm>
          <a:prstGeom prst="rect">
            <a:avLst/>
          </a:prstGeom>
          <a:noFill/>
          <a:ln/>
        </p:spPr>
        <p:txBody>
          <a:bodyPr wrap="square" rtlCol="0" anchor="t"/>
          <a:lstStyle/>
          <a:p>
            <a:pPr marL="0" indent="0" algn="l">
              <a:lnSpc>
                <a:spcPts val="2624"/>
              </a:lnSpc>
              <a:buNone/>
            </a:pPr>
            <a:r>
              <a:rPr lang="en-US" sz="1750" dirty="0">
                <a:solidFill>
                  <a:srgbClr val="333F70"/>
                </a:solidFill>
                <a:latin typeface="Open Sans" pitchFamily="34" charset="0"/>
                <a:ea typeface="Open Sans" pitchFamily="34" charset="-122"/>
                <a:cs typeface="Open Sans" pitchFamily="34" charset="-120"/>
              </a:rPr>
              <a:t>An extension of the Levenshtein distance that also considers transpositions (swapping adjacent characters) as a valid edit operation, improving accuracy in cases where typos or slight variations are common.</a:t>
            </a:r>
            <a:endParaRPr lang="en-US" sz="1750" dirty="0"/>
          </a:p>
        </p:txBody>
      </p:sp>
      <p:pic>
        <p:nvPicPr>
          <p:cNvPr id="12" name="Image 3" descr="preencoded.png"/>
          <p:cNvPicPr>
            <a:picLocks noChangeAspect="1"/>
          </p:cNvPicPr>
          <p:nvPr/>
        </p:nvPicPr>
        <p:blipFill>
          <a:blip r:embed="rId6"/>
          <a:stretch>
            <a:fillRect/>
          </a:stretch>
        </p:blipFill>
        <p:spPr>
          <a:xfrm>
            <a:off x="4490799" y="5590818"/>
            <a:ext cx="1110972" cy="1924526"/>
          </a:xfrm>
          <a:prstGeom prst="rect">
            <a:avLst/>
          </a:prstGeom>
        </p:spPr>
      </p:pic>
      <p:sp>
        <p:nvSpPr>
          <p:cNvPr id="13" name="Text 7"/>
          <p:cNvSpPr/>
          <p:nvPr/>
        </p:nvSpPr>
        <p:spPr>
          <a:xfrm>
            <a:off x="5935028" y="5812988"/>
            <a:ext cx="2777490" cy="347186"/>
          </a:xfrm>
          <a:prstGeom prst="rect">
            <a:avLst/>
          </a:prstGeom>
          <a:noFill/>
          <a:ln/>
        </p:spPr>
        <p:txBody>
          <a:bodyPr wrap="non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Applications</a:t>
            </a:r>
            <a:endParaRPr lang="en-US" sz="2187" dirty="0"/>
          </a:p>
        </p:txBody>
      </p:sp>
      <p:sp>
        <p:nvSpPr>
          <p:cNvPr id="14" name="Text 8"/>
          <p:cNvSpPr/>
          <p:nvPr/>
        </p:nvSpPr>
        <p:spPr>
          <a:xfrm>
            <a:off x="5935028" y="6293406"/>
            <a:ext cx="7862173" cy="999768"/>
          </a:xfrm>
          <a:prstGeom prst="rect">
            <a:avLst/>
          </a:prstGeom>
          <a:noFill/>
          <a:ln/>
        </p:spPr>
        <p:txBody>
          <a:bodyPr wrap="square" rtlCol="0" anchor="t"/>
          <a:lstStyle/>
          <a:p>
            <a:pPr marL="0" indent="0" algn="l">
              <a:lnSpc>
                <a:spcPts val="2624"/>
              </a:lnSpc>
              <a:buNone/>
            </a:pPr>
            <a:r>
              <a:rPr lang="en-US" sz="1750" dirty="0">
                <a:solidFill>
                  <a:srgbClr val="333F70"/>
                </a:solidFill>
                <a:latin typeface="Open Sans" pitchFamily="34" charset="0"/>
                <a:ea typeface="Open Sans" pitchFamily="34" charset="-122"/>
                <a:cs typeface="Open Sans" pitchFamily="34" charset="-120"/>
              </a:rPr>
              <a:t>Edit distance is used in spell checkers, search engines, and natural language processing tasks like text correction, phonetic matching, and sequence alignment.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808196"/>
            <a:ext cx="6875621" cy="694373"/>
          </a:xfrm>
          <a:prstGeom prst="rect">
            <a:avLst/>
          </a:prstGeom>
          <a:noFill/>
          <a:ln/>
        </p:spPr>
        <p:txBody>
          <a:bodyPr wrap="non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Semantic Similarity</a:t>
            </a:r>
            <a:endParaRPr lang="en-US" sz="4374" dirty="0"/>
          </a:p>
        </p:txBody>
      </p:sp>
      <p:sp>
        <p:nvSpPr>
          <p:cNvPr id="5" name="Shape 3"/>
          <p:cNvSpPr/>
          <p:nvPr/>
        </p:nvSpPr>
        <p:spPr>
          <a:xfrm>
            <a:off x="2037993" y="1946910"/>
            <a:ext cx="10554414" cy="5474375"/>
          </a:xfrm>
          <a:prstGeom prst="roundRect">
            <a:avLst>
              <a:gd name="adj" fmla="val 1827"/>
            </a:avLst>
          </a:prstGeom>
          <a:noFill/>
          <a:ln w="7620">
            <a:solidFill>
              <a:srgbClr val="000000">
                <a:alpha val="8000"/>
              </a:srgbClr>
            </a:solidFill>
            <a:prstDash val="solid"/>
          </a:ln>
        </p:spPr>
      </p:sp>
      <p:sp>
        <p:nvSpPr>
          <p:cNvPr id="6" name="Shape 4"/>
          <p:cNvSpPr/>
          <p:nvPr/>
        </p:nvSpPr>
        <p:spPr>
          <a:xfrm>
            <a:off x="2045613" y="1954530"/>
            <a:ext cx="10539174" cy="614958"/>
          </a:xfrm>
          <a:prstGeom prst="rect">
            <a:avLst/>
          </a:prstGeom>
          <a:solidFill>
            <a:srgbClr val="FFFFFF">
              <a:alpha val="4000"/>
            </a:srgbClr>
          </a:solidFill>
          <a:ln/>
        </p:spPr>
      </p:sp>
      <p:sp>
        <p:nvSpPr>
          <p:cNvPr id="7" name="Text 5"/>
          <p:cNvSpPr/>
          <p:nvPr/>
        </p:nvSpPr>
        <p:spPr>
          <a:xfrm>
            <a:off x="2267783" y="2095381"/>
            <a:ext cx="4821436" cy="333256"/>
          </a:xfrm>
          <a:prstGeom prst="rect">
            <a:avLst/>
          </a:prstGeom>
          <a:noFill/>
          <a:ln/>
        </p:spPr>
        <p:txBody>
          <a:bodyPr wrap="non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Technique</a:t>
            </a:r>
            <a:endParaRPr lang="en-US" sz="1750" dirty="0"/>
          </a:p>
        </p:txBody>
      </p:sp>
      <p:sp>
        <p:nvSpPr>
          <p:cNvPr id="8" name="Text 6"/>
          <p:cNvSpPr/>
          <p:nvPr/>
        </p:nvSpPr>
        <p:spPr>
          <a:xfrm>
            <a:off x="7541181" y="2095381"/>
            <a:ext cx="4821436" cy="333256"/>
          </a:xfrm>
          <a:prstGeom prst="rect">
            <a:avLst/>
          </a:prstGeom>
          <a:noFill/>
          <a:ln/>
        </p:spPr>
        <p:txBody>
          <a:bodyPr wrap="non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Description</a:t>
            </a:r>
            <a:endParaRPr lang="en-US" sz="1750" dirty="0"/>
          </a:p>
        </p:txBody>
      </p:sp>
      <p:sp>
        <p:nvSpPr>
          <p:cNvPr id="9" name="Shape 7"/>
          <p:cNvSpPr/>
          <p:nvPr/>
        </p:nvSpPr>
        <p:spPr>
          <a:xfrm>
            <a:off x="2045613" y="2569488"/>
            <a:ext cx="10539174" cy="1281470"/>
          </a:xfrm>
          <a:prstGeom prst="rect">
            <a:avLst/>
          </a:prstGeom>
          <a:solidFill>
            <a:srgbClr val="000000">
              <a:alpha val="4000"/>
            </a:srgbClr>
          </a:solidFill>
          <a:ln/>
        </p:spPr>
      </p:sp>
      <p:sp>
        <p:nvSpPr>
          <p:cNvPr id="10" name="Text 8"/>
          <p:cNvSpPr/>
          <p:nvPr/>
        </p:nvSpPr>
        <p:spPr>
          <a:xfrm>
            <a:off x="2267783" y="2710339"/>
            <a:ext cx="4821436" cy="333256"/>
          </a:xfrm>
          <a:prstGeom prst="rect">
            <a:avLst/>
          </a:prstGeom>
          <a:noFill/>
          <a:ln/>
        </p:spPr>
        <p:txBody>
          <a:bodyPr wrap="non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Word Embeddings</a:t>
            </a:r>
            <a:endParaRPr lang="en-US" sz="1750" dirty="0"/>
          </a:p>
        </p:txBody>
      </p:sp>
      <p:sp>
        <p:nvSpPr>
          <p:cNvPr id="11" name="Text 9"/>
          <p:cNvSpPr/>
          <p:nvPr/>
        </p:nvSpPr>
        <p:spPr>
          <a:xfrm>
            <a:off x="7541181" y="2710339"/>
            <a:ext cx="4821436" cy="999768"/>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Represent words as vectors in a multidimensional space, where words with similar meanings are located closer together.</a:t>
            </a:r>
            <a:endParaRPr lang="en-US" sz="1750" dirty="0"/>
          </a:p>
        </p:txBody>
      </p:sp>
      <p:sp>
        <p:nvSpPr>
          <p:cNvPr id="12" name="Shape 10"/>
          <p:cNvSpPr/>
          <p:nvPr/>
        </p:nvSpPr>
        <p:spPr>
          <a:xfrm>
            <a:off x="2045613" y="3850958"/>
            <a:ext cx="10539174" cy="1614726"/>
          </a:xfrm>
          <a:prstGeom prst="rect">
            <a:avLst/>
          </a:prstGeom>
          <a:solidFill>
            <a:srgbClr val="FFFFFF">
              <a:alpha val="4000"/>
            </a:srgbClr>
          </a:solidFill>
          <a:ln/>
        </p:spPr>
      </p:sp>
      <p:sp>
        <p:nvSpPr>
          <p:cNvPr id="13" name="Text 11"/>
          <p:cNvSpPr/>
          <p:nvPr/>
        </p:nvSpPr>
        <p:spPr>
          <a:xfrm>
            <a:off x="2267783" y="3991808"/>
            <a:ext cx="4821436" cy="333256"/>
          </a:xfrm>
          <a:prstGeom prst="rect">
            <a:avLst/>
          </a:prstGeom>
          <a:noFill/>
          <a:ln/>
        </p:spPr>
        <p:txBody>
          <a:bodyPr wrap="non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Knowledge Graphs</a:t>
            </a:r>
            <a:endParaRPr lang="en-US" sz="1750" dirty="0"/>
          </a:p>
        </p:txBody>
      </p:sp>
      <p:sp>
        <p:nvSpPr>
          <p:cNvPr id="14" name="Text 12"/>
          <p:cNvSpPr/>
          <p:nvPr/>
        </p:nvSpPr>
        <p:spPr>
          <a:xfrm>
            <a:off x="7541181" y="3991808"/>
            <a:ext cx="4821436" cy="1333024"/>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Structured databases that capture knowledge about entities and their relationships, enabling semantic similarity calculations based on shared connections and attributes.</a:t>
            </a:r>
            <a:endParaRPr lang="en-US" sz="1750" dirty="0"/>
          </a:p>
        </p:txBody>
      </p:sp>
      <p:sp>
        <p:nvSpPr>
          <p:cNvPr id="15" name="Shape 13"/>
          <p:cNvSpPr/>
          <p:nvPr/>
        </p:nvSpPr>
        <p:spPr>
          <a:xfrm>
            <a:off x="2045613" y="5465683"/>
            <a:ext cx="10539174" cy="1947982"/>
          </a:xfrm>
          <a:prstGeom prst="rect">
            <a:avLst/>
          </a:prstGeom>
          <a:solidFill>
            <a:srgbClr val="000000">
              <a:alpha val="4000"/>
            </a:srgbClr>
          </a:solidFill>
          <a:ln/>
        </p:spPr>
      </p:sp>
      <p:sp>
        <p:nvSpPr>
          <p:cNvPr id="16" name="Text 14"/>
          <p:cNvSpPr/>
          <p:nvPr/>
        </p:nvSpPr>
        <p:spPr>
          <a:xfrm>
            <a:off x="2267783" y="5606534"/>
            <a:ext cx="4821436" cy="333256"/>
          </a:xfrm>
          <a:prstGeom prst="rect">
            <a:avLst/>
          </a:prstGeom>
          <a:noFill/>
          <a:ln/>
        </p:spPr>
        <p:txBody>
          <a:bodyPr wrap="non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Ontologies</a:t>
            </a:r>
            <a:endParaRPr lang="en-US" sz="1750" dirty="0"/>
          </a:p>
        </p:txBody>
      </p:sp>
      <p:sp>
        <p:nvSpPr>
          <p:cNvPr id="17" name="Text 15"/>
          <p:cNvSpPr/>
          <p:nvPr/>
        </p:nvSpPr>
        <p:spPr>
          <a:xfrm>
            <a:off x="7541181" y="5606534"/>
            <a:ext cx="4821436" cy="1666280"/>
          </a:xfrm>
          <a:prstGeom prst="rect">
            <a:avLst/>
          </a:prstGeom>
          <a:noFill/>
          <a:ln/>
        </p:spPr>
        <p:txBody>
          <a:bodyPr wrap="square" rtlCol="0" anchor="t"/>
          <a:lstStyle/>
          <a:p>
            <a:pPr marL="0" indent="0">
              <a:lnSpc>
                <a:spcPts val="2624"/>
              </a:lnSpc>
              <a:buNone/>
            </a:pPr>
            <a:r>
              <a:rPr lang="en-US" sz="1750" dirty="0">
                <a:solidFill>
                  <a:srgbClr val="333F70"/>
                </a:solidFill>
                <a:latin typeface="Open Sans" pitchFamily="34" charset="0"/>
                <a:ea typeface="Open Sans" pitchFamily="34" charset="-122"/>
                <a:cs typeface="Open Sans" pitchFamily="34" charset="-120"/>
              </a:rPr>
              <a:t>Formal representations of knowledge domains, defining concepts, relationships, and hierarchies, enabling semantic similarity calculations based on shared concepts and taxonomic classifications.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055608"/>
            <a:ext cx="10554414" cy="1388745"/>
          </a:xfrm>
          <a:prstGeom prst="rect">
            <a:avLst/>
          </a:prstGeom>
          <a:noFill/>
          <a:ln/>
        </p:spPr>
        <p:txBody>
          <a:bodyPr wrap="square" rtlCol="0" anchor="t"/>
          <a:lstStyle/>
          <a:p>
            <a:pPr marL="0" indent="0">
              <a:lnSpc>
                <a:spcPts val="5468"/>
              </a:lnSpc>
              <a:buNone/>
            </a:pPr>
            <a:r>
              <a:rPr lang="en-US" sz="4374" b="1" dirty="0">
                <a:solidFill>
                  <a:srgbClr val="333F70"/>
                </a:solidFill>
                <a:latin typeface="Unbounded" pitchFamily="34" charset="0"/>
                <a:ea typeface="Unbounded" pitchFamily="34" charset="-122"/>
                <a:cs typeface="Unbounded" pitchFamily="34" charset="-120"/>
              </a:rPr>
              <a:t>Conclusion and Key Takeaways</a:t>
            </a:r>
            <a:endParaRPr lang="en-US" sz="4374" dirty="0"/>
          </a:p>
        </p:txBody>
      </p:sp>
      <p:pic>
        <p:nvPicPr>
          <p:cNvPr id="5" name="Image 0" descr="preencoded.png"/>
          <p:cNvPicPr>
            <a:picLocks noChangeAspect="1"/>
          </p:cNvPicPr>
          <p:nvPr/>
        </p:nvPicPr>
        <p:blipFill>
          <a:blip r:embed="rId3"/>
          <a:stretch>
            <a:fillRect/>
          </a:stretch>
        </p:blipFill>
        <p:spPr>
          <a:xfrm>
            <a:off x="2037993" y="2888694"/>
            <a:ext cx="555427" cy="555427"/>
          </a:xfrm>
          <a:prstGeom prst="rect">
            <a:avLst/>
          </a:prstGeom>
        </p:spPr>
      </p:pic>
      <p:sp>
        <p:nvSpPr>
          <p:cNvPr id="6" name="Text 3"/>
          <p:cNvSpPr/>
          <p:nvPr/>
        </p:nvSpPr>
        <p:spPr>
          <a:xfrm>
            <a:off x="2037993" y="3666292"/>
            <a:ext cx="3295888" cy="1041559"/>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Understanding Text Similarity is Essential</a:t>
            </a:r>
            <a:endParaRPr lang="en-US" sz="2187" dirty="0"/>
          </a:p>
        </p:txBody>
      </p:sp>
      <p:sp>
        <p:nvSpPr>
          <p:cNvPr id="7" name="Text 4"/>
          <p:cNvSpPr/>
          <p:nvPr/>
        </p:nvSpPr>
        <p:spPr>
          <a:xfrm>
            <a:off x="2037993" y="4841081"/>
            <a:ext cx="3295888" cy="1666280"/>
          </a:xfrm>
          <a:prstGeom prst="rect">
            <a:avLst/>
          </a:prstGeom>
          <a:noFill/>
          <a:ln/>
        </p:spPr>
        <p:txBody>
          <a:bodyPr wrap="square" rtlCol="0" anchor="t"/>
          <a:lstStyle/>
          <a:p>
            <a:pPr marL="0" indent="0" algn="l">
              <a:lnSpc>
                <a:spcPts val="2624"/>
              </a:lnSpc>
              <a:buNone/>
            </a:pPr>
            <a:r>
              <a:rPr lang="en-US" sz="1750" dirty="0">
                <a:solidFill>
                  <a:srgbClr val="333F70"/>
                </a:solidFill>
                <a:latin typeface="Open Sans" pitchFamily="34" charset="0"/>
                <a:ea typeface="Open Sans" pitchFamily="34" charset="-122"/>
                <a:cs typeface="Open Sans" pitchFamily="34" charset="-120"/>
              </a:rPr>
              <a:t>Text similarity is a fundamental concept in NLP with wide-ranging applications in various fields, from search engines to machine translation.</a:t>
            </a:r>
            <a:endParaRPr lang="en-US" sz="1750" dirty="0"/>
          </a:p>
        </p:txBody>
      </p:sp>
      <p:pic>
        <p:nvPicPr>
          <p:cNvPr id="8" name="Image 1" descr="preencoded.png"/>
          <p:cNvPicPr>
            <a:picLocks noChangeAspect="1"/>
          </p:cNvPicPr>
          <p:nvPr/>
        </p:nvPicPr>
        <p:blipFill>
          <a:blip r:embed="rId4"/>
          <a:stretch>
            <a:fillRect/>
          </a:stretch>
        </p:blipFill>
        <p:spPr>
          <a:xfrm>
            <a:off x="5667137" y="2888694"/>
            <a:ext cx="555427" cy="555427"/>
          </a:xfrm>
          <a:prstGeom prst="rect">
            <a:avLst/>
          </a:prstGeom>
        </p:spPr>
      </p:pic>
      <p:sp>
        <p:nvSpPr>
          <p:cNvPr id="9" name="Text 5"/>
          <p:cNvSpPr/>
          <p:nvPr/>
        </p:nvSpPr>
        <p:spPr>
          <a:xfrm>
            <a:off x="5667137" y="3666292"/>
            <a:ext cx="3296007" cy="694373"/>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Multiple Techniques Exist</a:t>
            </a:r>
            <a:endParaRPr lang="en-US" sz="2187" dirty="0"/>
          </a:p>
        </p:txBody>
      </p:sp>
      <p:sp>
        <p:nvSpPr>
          <p:cNvPr id="10" name="Text 6"/>
          <p:cNvSpPr/>
          <p:nvPr/>
        </p:nvSpPr>
        <p:spPr>
          <a:xfrm>
            <a:off x="5667137" y="4493895"/>
            <a:ext cx="3296007" cy="1666280"/>
          </a:xfrm>
          <a:prstGeom prst="rect">
            <a:avLst/>
          </a:prstGeom>
          <a:noFill/>
          <a:ln/>
        </p:spPr>
        <p:txBody>
          <a:bodyPr wrap="square" rtlCol="0" anchor="t"/>
          <a:lstStyle/>
          <a:p>
            <a:pPr marL="0" indent="0" algn="l">
              <a:lnSpc>
                <a:spcPts val="2624"/>
              </a:lnSpc>
              <a:buNone/>
            </a:pPr>
            <a:r>
              <a:rPr lang="en-US" sz="1750" dirty="0">
                <a:solidFill>
                  <a:srgbClr val="333F70"/>
                </a:solidFill>
                <a:latin typeface="Open Sans" pitchFamily="34" charset="0"/>
                <a:ea typeface="Open Sans" pitchFamily="34" charset="-122"/>
                <a:cs typeface="Open Sans" pitchFamily="34" charset="-120"/>
              </a:rPr>
              <a:t>Various techniques, ranging from lexical to semantic, can be used to measure text similarity, each with its strengths and limitations.</a:t>
            </a:r>
            <a:endParaRPr lang="en-US" sz="1750" dirty="0"/>
          </a:p>
        </p:txBody>
      </p:sp>
      <p:pic>
        <p:nvPicPr>
          <p:cNvPr id="11" name="Image 2" descr="preencoded.png"/>
          <p:cNvPicPr>
            <a:picLocks noChangeAspect="1"/>
          </p:cNvPicPr>
          <p:nvPr/>
        </p:nvPicPr>
        <p:blipFill>
          <a:blip r:embed="rId5"/>
          <a:stretch>
            <a:fillRect/>
          </a:stretch>
        </p:blipFill>
        <p:spPr>
          <a:xfrm>
            <a:off x="9296400" y="2888694"/>
            <a:ext cx="555427" cy="555427"/>
          </a:xfrm>
          <a:prstGeom prst="rect">
            <a:avLst/>
          </a:prstGeom>
        </p:spPr>
      </p:pic>
      <p:sp>
        <p:nvSpPr>
          <p:cNvPr id="12" name="Text 7"/>
          <p:cNvSpPr/>
          <p:nvPr/>
        </p:nvSpPr>
        <p:spPr>
          <a:xfrm>
            <a:off x="9296400" y="3666292"/>
            <a:ext cx="3296007" cy="1041559"/>
          </a:xfrm>
          <a:prstGeom prst="rect">
            <a:avLst/>
          </a:prstGeom>
          <a:noFill/>
          <a:ln/>
        </p:spPr>
        <p:txBody>
          <a:bodyPr wrap="square" rtlCol="0" anchor="t"/>
          <a:lstStyle/>
          <a:p>
            <a:pPr marL="0" indent="0" algn="l">
              <a:lnSpc>
                <a:spcPts val="2734"/>
              </a:lnSpc>
              <a:buNone/>
            </a:pPr>
            <a:r>
              <a:rPr lang="en-US" sz="2187" b="1" dirty="0">
                <a:solidFill>
                  <a:srgbClr val="333F70"/>
                </a:solidFill>
                <a:latin typeface="Unbounded" pitchFamily="34" charset="0"/>
                <a:ea typeface="Unbounded" pitchFamily="34" charset="-122"/>
                <a:cs typeface="Unbounded" pitchFamily="34" charset="-120"/>
              </a:rPr>
              <a:t>Future Advancements are Promising</a:t>
            </a:r>
            <a:endParaRPr lang="en-US" sz="2187" dirty="0"/>
          </a:p>
        </p:txBody>
      </p:sp>
      <p:sp>
        <p:nvSpPr>
          <p:cNvPr id="13" name="Text 8"/>
          <p:cNvSpPr/>
          <p:nvPr/>
        </p:nvSpPr>
        <p:spPr>
          <a:xfrm>
            <a:off x="9296400" y="4841081"/>
            <a:ext cx="3296007" cy="2332792"/>
          </a:xfrm>
          <a:prstGeom prst="rect">
            <a:avLst/>
          </a:prstGeom>
          <a:noFill/>
          <a:ln/>
        </p:spPr>
        <p:txBody>
          <a:bodyPr wrap="square" rtlCol="0" anchor="t"/>
          <a:lstStyle/>
          <a:p>
            <a:pPr marL="0" indent="0" algn="l">
              <a:lnSpc>
                <a:spcPts val="2624"/>
              </a:lnSpc>
              <a:buNone/>
            </a:pPr>
            <a:r>
              <a:rPr lang="en-US" sz="1750" dirty="0">
                <a:solidFill>
                  <a:srgbClr val="333F70"/>
                </a:solidFill>
                <a:latin typeface="Open Sans" pitchFamily="34" charset="0"/>
                <a:ea typeface="Open Sans" pitchFamily="34" charset="-122"/>
                <a:cs typeface="Open Sans" pitchFamily="34" charset="-120"/>
              </a:rPr>
              <a:t>Ongoing research in NLP is continually improving text similarity algorithms, leading to more accurate and sophisticated methods for understanding and processing textual information.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862</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Open Sans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Chiranjevi anil Jada</cp:lastModifiedBy>
  <cp:revision>4</cp:revision>
  <dcterms:created xsi:type="dcterms:W3CDTF">2024-06-16T15:12:23Z</dcterms:created>
  <dcterms:modified xsi:type="dcterms:W3CDTF">2024-06-16T15:16:23Z</dcterms:modified>
</cp:coreProperties>
</file>