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kumar Nukathoti" userId="b63d4a87a9613786" providerId="LiveId" clId="{7CA6307E-04AC-407B-9971-E5B42E494262}"/>
    <pc:docChg chg="custSel modSld">
      <pc:chgData name="Tharun kumar Nukathoti" userId="b63d4a87a9613786" providerId="LiveId" clId="{7CA6307E-04AC-407B-9971-E5B42E494262}" dt="2024-07-26T06:41:46.429" v="64" actId="21"/>
      <pc:docMkLst>
        <pc:docMk/>
      </pc:docMkLst>
      <pc:sldChg chg="delSp modSp mod">
        <pc:chgData name="Tharun kumar Nukathoti" userId="b63d4a87a9613786" providerId="LiveId" clId="{7CA6307E-04AC-407B-9971-E5B42E494262}" dt="2024-07-26T06:41:06.047" v="57" actId="1036"/>
        <pc:sldMkLst>
          <pc:docMk/>
          <pc:sldMk cId="0" sldId="256"/>
        </pc:sldMkLst>
        <pc:spChg chg="mod">
          <ac:chgData name="Tharun kumar Nukathoti" userId="b63d4a87a9613786" providerId="LiveId" clId="{7CA6307E-04AC-407B-9971-E5B42E494262}" dt="2024-07-26T06:41:06.047" v="57" actId="1036"/>
          <ac:spMkLst>
            <pc:docMk/>
            <pc:sldMk cId="0" sldId="256"/>
            <ac:spMk id="10" creationId="{00000000-0000-0000-0000-000000000000}"/>
          </ac:spMkLst>
        </pc:spChg>
        <pc:picChg chg="del">
          <ac:chgData name="Tharun kumar Nukathoti" userId="b63d4a87a9613786" providerId="LiveId" clId="{7CA6307E-04AC-407B-9971-E5B42E494262}" dt="2024-07-26T06:39:59.778" v="0" actId="21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Tharun kumar Nukathoti" userId="b63d4a87a9613786" providerId="LiveId" clId="{7CA6307E-04AC-407B-9971-E5B42E494262}" dt="2024-07-26T06:40:09.878" v="1" actId="21"/>
          <ac:picMkLst>
            <pc:docMk/>
            <pc:sldMk cId="0" sldId="256"/>
            <ac:picMk id="11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12.517" v="58" actId="21"/>
        <pc:sldMkLst>
          <pc:docMk/>
          <pc:sldMk cId="0" sldId="257"/>
        </pc:sldMkLst>
        <pc:picChg chg="del">
          <ac:chgData name="Tharun kumar Nukathoti" userId="b63d4a87a9613786" providerId="LiveId" clId="{7CA6307E-04AC-407B-9971-E5B42E494262}" dt="2024-07-26T06:41:12.517" v="58" actId="21"/>
          <ac:picMkLst>
            <pc:docMk/>
            <pc:sldMk cId="0" sldId="257"/>
            <ac:picMk id="19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21.178" v="59" actId="21"/>
        <pc:sldMkLst>
          <pc:docMk/>
          <pc:sldMk cId="0" sldId="258"/>
        </pc:sldMkLst>
        <pc:picChg chg="del">
          <ac:chgData name="Tharun kumar Nukathoti" userId="b63d4a87a9613786" providerId="LiveId" clId="{7CA6307E-04AC-407B-9971-E5B42E494262}" dt="2024-07-26T06:41:21.178" v="59" actId="21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26.706" v="60" actId="21"/>
        <pc:sldMkLst>
          <pc:docMk/>
          <pc:sldMk cId="0" sldId="259"/>
        </pc:sldMkLst>
        <pc:picChg chg="del">
          <ac:chgData name="Tharun kumar Nukathoti" userId="b63d4a87a9613786" providerId="LiveId" clId="{7CA6307E-04AC-407B-9971-E5B42E494262}" dt="2024-07-26T06:41:26.706" v="60" actId="21"/>
          <ac:picMkLst>
            <pc:docMk/>
            <pc:sldMk cId="0" sldId="259"/>
            <ac:picMk id="23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31.792" v="61" actId="21"/>
        <pc:sldMkLst>
          <pc:docMk/>
          <pc:sldMk cId="0" sldId="260"/>
        </pc:sldMkLst>
        <pc:picChg chg="del">
          <ac:chgData name="Tharun kumar Nukathoti" userId="b63d4a87a9613786" providerId="LiveId" clId="{7CA6307E-04AC-407B-9971-E5B42E494262}" dt="2024-07-26T06:41:31.792" v="61" actId="21"/>
          <ac:picMkLst>
            <pc:docMk/>
            <pc:sldMk cId="0" sldId="260"/>
            <ac:picMk id="19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36.410" v="62" actId="21"/>
        <pc:sldMkLst>
          <pc:docMk/>
          <pc:sldMk cId="0" sldId="261"/>
        </pc:sldMkLst>
        <pc:picChg chg="del">
          <ac:chgData name="Tharun kumar Nukathoti" userId="b63d4a87a9613786" providerId="LiveId" clId="{7CA6307E-04AC-407B-9971-E5B42E494262}" dt="2024-07-26T06:41:36.410" v="62" actId="21"/>
          <ac:picMkLst>
            <pc:docMk/>
            <pc:sldMk cId="0" sldId="261"/>
            <ac:picMk id="16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41.084" v="63" actId="21"/>
        <pc:sldMkLst>
          <pc:docMk/>
          <pc:sldMk cId="0" sldId="262"/>
        </pc:sldMkLst>
        <pc:picChg chg="del">
          <ac:chgData name="Tharun kumar Nukathoti" userId="b63d4a87a9613786" providerId="LiveId" clId="{7CA6307E-04AC-407B-9971-E5B42E494262}" dt="2024-07-26T06:41:41.084" v="63" actId="21"/>
          <ac:picMkLst>
            <pc:docMk/>
            <pc:sldMk cId="0" sldId="262"/>
            <ac:picMk id="16" creationId="{00000000-0000-0000-0000-000000000000}"/>
          </ac:picMkLst>
        </pc:picChg>
      </pc:sldChg>
      <pc:sldChg chg="delSp mod">
        <pc:chgData name="Tharun kumar Nukathoti" userId="b63d4a87a9613786" providerId="LiveId" clId="{7CA6307E-04AC-407B-9971-E5B42E494262}" dt="2024-07-26T06:41:46.429" v="64" actId="21"/>
        <pc:sldMkLst>
          <pc:docMk/>
          <pc:sldMk cId="0" sldId="263"/>
        </pc:sldMkLst>
        <pc:picChg chg="del">
          <ac:chgData name="Tharun kumar Nukathoti" userId="b63d4a87a9613786" providerId="LiveId" clId="{7CA6307E-04AC-407B-9971-E5B42E494262}" dt="2024-07-26T06:41:46.429" v="64" actId="21"/>
          <ac:picMkLst>
            <pc:docMk/>
            <pc:sldMk cId="0" sldId="263"/>
            <ac:picMk id="2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4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5649"/>
            <a:ext cx="4919305" cy="3558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244084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Fraudulent Claims Detection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518898"/>
            <a:ext cx="7556421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insurance industry faces a significant challenge in detecting fraudulent claims, which can have a major financial impact. This presentation will explore data warehousing strategies, predictive analytics, and advanced techniques to combat insurance fraud and protect honest policyholders.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6605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270039" y="6599713"/>
            <a:ext cx="2855911" cy="905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N.V.THARUN KUMAR</a:t>
            </a:r>
          </a:p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192210423</a:t>
            </a:r>
            <a:endParaRPr lang="en-US" sz="22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06955"/>
            <a:ext cx="4919305" cy="36156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929640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in the Insurance Industry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2942511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9ECF2"/>
          </a:solidFill>
          <a:ln/>
        </p:spPr>
      </p:sp>
      <p:sp>
        <p:nvSpPr>
          <p:cNvPr id="8" name="Text 4"/>
          <p:cNvSpPr/>
          <p:nvPr/>
        </p:nvSpPr>
        <p:spPr>
          <a:xfrm>
            <a:off x="6465213" y="3027521"/>
            <a:ext cx="140256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7017306" y="2942511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 Claim Patterns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7017306" y="3787259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Fraudsters employ sophisticated tactics to disguise their activities, making it difficult to identify suspicious claims.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10171867" y="2942511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9ECF2"/>
          </a:solidFill>
          <a:ln/>
        </p:spPr>
      </p:sp>
      <p:sp>
        <p:nvSpPr>
          <p:cNvPr id="12" name="Text 8"/>
          <p:cNvSpPr/>
          <p:nvPr/>
        </p:nvSpPr>
        <p:spPr>
          <a:xfrm>
            <a:off x="10333077" y="3027521"/>
            <a:ext cx="18788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10908983" y="2942511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Massive Data Volumes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10908983" y="3787259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Insurance companies must analyze vast amounts of structured and unstructured data to detect anomalies.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6280190" y="6083737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9ECF2"/>
          </a:solidFill>
          <a:ln/>
        </p:spPr>
      </p:sp>
      <p:sp>
        <p:nvSpPr>
          <p:cNvPr id="16" name="Text 12"/>
          <p:cNvSpPr/>
          <p:nvPr/>
        </p:nvSpPr>
        <p:spPr>
          <a:xfrm>
            <a:off x="6443424" y="6168747"/>
            <a:ext cx="1837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7017306" y="6083737"/>
            <a:ext cx="307395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Evolving Fraud Tactics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7017306" y="6574155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Fraudsters continually adapt their methods, requiring insurers to stay vigilant and update their detection methods.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358509"/>
            <a:ext cx="1059513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Warehousing for Fraud Prevention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634264"/>
            <a:ext cx="370141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Centralized Data Repository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robust data warehouse consolidates claims data, policy information, and other relevant data sources to enable comprehensive analysis.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Advanced Analytics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warehouse supports the application of predictive models, anomaly detection, and other sophisticated analytical techniques.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634264"/>
            <a:ext cx="365891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Decision-Making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Accurate, real-time insights from the data warehouse empower insurers to make informed decisions and take proactive measures against fraud.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8" y="2080141"/>
            <a:ext cx="4998125" cy="40693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0057" y="1005721"/>
            <a:ext cx="7776686" cy="1220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6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Predictive Analytics and Machine Learning</a:t>
            </a:r>
            <a:endParaRPr lang="en-US" sz="3846" dirty="0"/>
          </a:p>
        </p:txBody>
      </p:sp>
      <p:sp>
        <p:nvSpPr>
          <p:cNvPr id="7" name="Shape 3"/>
          <p:cNvSpPr/>
          <p:nvPr/>
        </p:nvSpPr>
        <p:spPr>
          <a:xfrm>
            <a:off x="6450925" y="2519601"/>
            <a:ext cx="24408" cy="4704278"/>
          </a:xfrm>
          <a:prstGeom prst="roundRect">
            <a:avLst>
              <a:gd name="adj" fmla="val 144066"/>
            </a:avLst>
          </a:prstGeom>
          <a:solidFill>
            <a:srgbClr val="CFD2D8"/>
          </a:solidFill>
          <a:ln/>
        </p:spPr>
      </p:sp>
      <p:sp>
        <p:nvSpPr>
          <p:cNvPr id="8" name="Shape 4"/>
          <p:cNvSpPr/>
          <p:nvPr/>
        </p:nvSpPr>
        <p:spPr>
          <a:xfrm>
            <a:off x="6682800" y="2946737"/>
            <a:ext cx="683657" cy="24408"/>
          </a:xfrm>
          <a:prstGeom prst="roundRect">
            <a:avLst>
              <a:gd name="adj" fmla="val 144066"/>
            </a:avLst>
          </a:prstGeom>
          <a:solidFill>
            <a:srgbClr val="CFD2D8"/>
          </a:solidFill>
          <a:ln/>
        </p:spPr>
      </p:sp>
      <p:sp>
        <p:nvSpPr>
          <p:cNvPr id="9" name="Shape 5"/>
          <p:cNvSpPr/>
          <p:nvPr/>
        </p:nvSpPr>
        <p:spPr>
          <a:xfrm>
            <a:off x="6243340" y="2739271"/>
            <a:ext cx="439460" cy="439460"/>
          </a:xfrm>
          <a:prstGeom prst="roundRect">
            <a:avLst>
              <a:gd name="adj" fmla="val 8002"/>
            </a:avLst>
          </a:prstGeom>
          <a:solidFill>
            <a:srgbClr val="E9ECF2"/>
          </a:solidFill>
          <a:ln/>
        </p:spPr>
      </p:sp>
      <p:sp>
        <p:nvSpPr>
          <p:cNvPr id="10" name="Text 6"/>
          <p:cNvSpPr/>
          <p:nvPr/>
        </p:nvSpPr>
        <p:spPr>
          <a:xfrm>
            <a:off x="6402645" y="2812494"/>
            <a:ext cx="12072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07" dirty="0"/>
          </a:p>
        </p:txBody>
      </p:sp>
      <p:sp>
        <p:nvSpPr>
          <p:cNvPr id="11" name="Text 7"/>
          <p:cNvSpPr/>
          <p:nvPr/>
        </p:nvSpPr>
        <p:spPr>
          <a:xfrm>
            <a:off x="7537490" y="2714863"/>
            <a:ext cx="2783086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Fraud Patterns Analysis</a:t>
            </a:r>
            <a:endParaRPr lang="en-US" sz="1923" dirty="0"/>
          </a:p>
        </p:txBody>
      </p:sp>
      <p:sp>
        <p:nvSpPr>
          <p:cNvPr id="12" name="Text 8"/>
          <p:cNvSpPr/>
          <p:nvPr/>
        </p:nvSpPr>
        <p:spPr>
          <a:xfrm>
            <a:off x="7537490" y="3137178"/>
            <a:ext cx="640925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machine learning to identify complex patterns and anomalies in claims data that could indicate fraudulent activity.</a:t>
            </a:r>
            <a:endParaRPr lang="en-US" sz="1538" dirty="0"/>
          </a:p>
        </p:txBody>
      </p:sp>
      <p:sp>
        <p:nvSpPr>
          <p:cNvPr id="13" name="Shape 9"/>
          <p:cNvSpPr/>
          <p:nvPr/>
        </p:nvSpPr>
        <p:spPr>
          <a:xfrm>
            <a:off x="6682800" y="4579918"/>
            <a:ext cx="683657" cy="24408"/>
          </a:xfrm>
          <a:prstGeom prst="roundRect">
            <a:avLst>
              <a:gd name="adj" fmla="val 144066"/>
            </a:avLst>
          </a:prstGeom>
          <a:solidFill>
            <a:srgbClr val="CFD2D8"/>
          </a:solidFill>
          <a:ln/>
        </p:spPr>
      </p:sp>
      <p:sp>
        <p:nvSpPr>
          <p:cNvPr id="14" name="Shape 10"/>
          <p:cNvSpPr/>
          <p:nvPr/>
        </p:nvSpPr>
        <p:spPr>
          <a:xfrm>
            <a:off x="6243340" y="4372451"/>
            <a:ext cx="439460" cy="439460"/>
          </a:xfrm>
          <a:prstGeom prst="roundRect">
            <a:avLst>
              <a:gd name="adj" fmla="val 8002"/>
            </a:avLst>
          </a:prstGeom>
          <a:solidFill>
            <a:srgbClr val="E9ECF2"/>
          </a:solidFill>
          <a:ln/>
        </p:spPr>
      </p:sp>
      <p:sp>
        <p:nvSpPr>
          <p:cNvPr id="15" name="Text 11"/>
          <p:cNvSpPr/>
          <p:nvPr/>
        </p:nvSpPr>
        <p:spPr>
          <a:xfrm>
            <a:off x="6382167" y="4445675"/>
            <a:ext cx="161806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07" dirty="0"/>
          </a:p>
        </p:txBody>
      </p:sp>
      <p:sp>
        <p:nvSpPr>
          <p:cNvPr id="16" name="Text 12"/>
          <p:cNvSpPr/>
          <p:nvPr/>
        </p:nvSpPr>
        <p:spPr>
          <a:xfrm>
            <a:off x="7537490" y="4348043"/>
            <a:ext cx="2441853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Predictive Modeling</a:t>
            </a:r>
            <a:endParaRPr lang="en-US" sz="1923" dirty="0"/>
          </a:p>
        </p:txBody>
      </p:sp>
      <p:sp>
        <p:nvSpPr>
          <p:cNvPr id="17" name="Text 13"/>
          <p:cNvSpPr/>
          <p:nvPr/>
        </p:nvSpPr>
        <p:spPr>
          <a:xfrm>
            <a:off x="7537490" y="4770358"/>
            <a:ext cx="640925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advanced predictive models to assess the likelihood of a claim being fraudulent, enabling proactive intervention.</a:t>
            </a:r>
            <a:endParaRPr lang="en-US" sz="1538" dirty="0"/>
          </a:p>
        </p:txBody>
      </p:sp>
      <p:sp>
        <p:nvSpPr>
          <p:cNvPr id="18" name="Shape 14"/>
          <p:cNvSpPr/>
          <p:nvPr/>
        </p:nvSpPr>
        <p:spPr>
          <a:xfrm>
            <a:off x="6682800" y="6213098"/>
            <a:ext cx="683657" cy="24408"/>
          </a:xfrm>
          <a:prstGeom prst="roundRect">
            <a:avLst>
              <a:gd name="adj" fmla="val 144066"/>
            </a:avLst>
          </a:prstGeom>
          <a:solidFill>
            <a:srgbClr val="CFD2D8"/>
          </a:solidFill>
          <a:ln/>
        </p:spPr>
      </p:sp>
      <p:sp>
        <p:nvSpPr>
          <p:cNvPr id="19" name="Shape 15"/>
          <p:cNvSpPr/>
          <p:nvPr/>
        </p:nvSpPr>
        <p:spPr>
          <a:xfrm>
            <a:off x="6243340" y="6005632"/>
            <a:ext cx="439460" cy="439460"/>
          </a:xfrm>
          <a:prstGeom prst="roundRect">
            <a:avLst>
              <a:gd name="adj" fmla="val 8002"/>
            </a:avLst>
          </a:prstGeom>
          <a:solidFill>
            <a:srgbClr val="E9ECF2"/>
          </a:solidFill>
          <a:ln/>
        </p:spPr>
      </p:sp>
      <p:sp>
        <p:nvSpPr>
          <p:cNvPr id="20" name="Text 16"/>
          <p:cNvSpPr/>
          <p:nvPr/>
        </p:nvSpPr>
        <p:spPr>
          <a:xfrm>
            <a:off x="6383953" y="6078855"/>
            <a:ext cx="158234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07" dirty="0"/>
          </a:p>
        </p:txBody>
      </p:sp>
      <p:sp>
        <p:nvSpPr>
          <p:cNvPr id="21" name="Text 17"/>
          <p:cNvSpPr/>
          <p:nvPr/>
        </p:nvSpPr>
        <p:spPr>
          <a:xfrm>
            <a:off x="7537490" y="5981224"/>
            <a:ext cx="2934533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Improvement</a:t>
            </a:r>
            <a:endParaRPr lang="en-US" sz="1923" dirty="0"/>
          </a:p>
        </p:txBody>
      </p:sp>
      <p:sp>
        <p:nvSpPr>
          <p:cNvPr id="22" name="Text 18"/>
          <p:cNvSpPr/>
          <p:nvPr/>
        </p:nvSpPr>
        <p:spPr>
          <a:xfrm>
            <a:off x="7537490" y="6403538"/>
            <a:ext cx="640925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Iteratively refining the analytics models as new data and fraud tactics emerge, ensuring the detection system remains effective.</a:t>
            </a:r>
            <a:endParaRPr lang="en-US" sz="153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0" y="2628900"/>
            <a:ext cx="4953000" cy="2971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6760" y="756999"/>
            <a:ext cx="7650480" cy="1333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1"/>
              </a:lnSpc>
              <a:buNone/>
            </a:pPr>
            <a:r>
              <a:rPr lang="en-US" sz="420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Anomaly Detection Techniques</a:t>
            </a:r>
            <a:endParaRPr lang="en-US" sz="4201" dirty="0"/>
          </a:p>
        </p:txBody>
      </p:sp>
      <p:sp>
        <p:nvSpPr>
          <p:cNvPr id="7" name="Shape 3"/>
          <p:cNvSpPr/>
          <p:nvPr/>
        </p:nvSpPr>
        <p:spPr>
          <a:xfrm>
            <a:off x="746760" y="2410778"/>
            <a:ext cx="3718560" cy="2594848"/>
          </a:xfrm>
          <a:prstGeom prst="roundRect">
            <a:avLst>
              <a:gd name="adj" fmla="val 1480"/>
            </a:avLst>
          </a:prstGeom>
          <a:solidFill>
            <a:srgbClr val="E9ECF2"/>
          </a:solidFill>
          <a:ln/>
        </p:spPr>
      </p:sp>
      <p:sp>
        <p:nvSpPr>
          <p:cNvPr id="8" name="Text 4"/>
          <p:cNvSpPr/>
          <p:nvPr/>
        </p:nvSpPr>
        <p:spPr>
          <a:xfrm>
            <a:off x="960120" y="2624137"/>
            <a:ext cx="2667357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Network Analysis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960120" y="3085505"/>
            <a:ext cx="3291840" cy="1706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168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Examining connections and relationships between policyholders, providers, and claims to identify suspicious patterns.</a:t>
            </a:r>
            <a:endParaRPr lang="en-US" sz="1680" dirty="0"/>
          </a:p>
        </p:txBody>
      </p:sp>
      <p:sp>
        <p:nvSpPr>
          <p:cNvPr id="10" name="Shape 6"/>
          <p:cNvSpPr/>
          <p:nvPr/>
        </p:nvSpPr>
        <p:spPr>
          <a:xfrm>
            <a:off x="4678680" y="2410778"/>
            <a:ext cx="3718560" cy="2594848"/>
          </a:xfrm>
          <a:prstGeom prst="roundRect">
            <a:avLst>
              <a:gd name="adj" fmla="val 1480"/>
            </a:avLst>
          </a:prstGeom>
          <a:solidFill>
            <a:srgbClr val="E9ECF2"/>
          </a:solidFill>
          <a:ln/>
        </p:spPr>
      </p:sp>
      <p:sp>
        <p:nvSpPr>
          <p:cNvPr id="11" name="Text 7"/>
          <p:cNvSpPr/>
          <p:nvPr/>
        </p:nvSpPr>
        <p:spPr>
          <a:xfrm>
            <a:off x="4892040" y="2624137"/>
            <a:ext cx="2667357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Outlier Detection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4892040" y="3085505"/>
            <a:ext cx="3291840" cy="1024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168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claims that deviate significantly from the norm, which could indicate fraudulent activity.</a:t>
            </a:r>
            <a:endParaRPr lang="en-US" sz="1680" dirty="0"/>
          </a:p>
        </p:txBody>
      </p:sp>
      <p:sp>
        <p:nvSpPr>
          <p:cNvPr id="13" name="Shape 9"/>
          <p:cNvSpPr/>
          <p:nvPr/>
        </p:nvSpPr>
        <p:spPr>
          <a:xfrm>
            <a:off x="746760" y="5218986"/>
            <a:ext cx="3718560" cy="2253496"/>
          </a:xfrm>
          <a:prstGeom prst="roundRect">
            <a:avLst>
              <a:gd name="adj" fmla="val 1704"/>
            </a:avLst>
          </a:prstGeom>
          <a:solidFill>
            <a:srgbClr val="E9ECF2"/>
          </a:solidFill>
          <a:ln/>
        </p:spPr>
      </p:sp>
      <p:sp>
        <p:nvSpPr>
          <p:cNvPr id="14" name="Text 10"/>
          <p:cNvSpPr/>
          <p:nvPr/>
        </p:nvSpPr>
        <p:spPr>
          <a:xfrm>
            <a:off x="960120" y="5432346"/>
            <a:ext cx="2667357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Mining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960120" y="5893713"/>
            <a:ext cx="3291840" cy="1365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168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unstructured data, such as claims descriptions, to detect keywords or phrases associated with fraud.</a:t>
            </a:r>
            <a:endParaRPr lang="en-US" sz="1680" dirty="0"/>
          </a:p>
        </p:txBody>
      </p:sp>
      <p:sp>
        <p:nvSpPr>
          <p:cNvPr id="16" name="Shape 12"/>
          <p:cNvSpPr/>
          <p:nvPr/>
        </p:nvSpPr>
        <p:spPr>
          <a:xfrm>
            <a:off x="4678680" y="5218986"/>
            <a:ext cx="3718560" cy="2253496"/>
          </a:xfrm>
          <a:prstGeom prst="roundRect">
            <a:avLst>
              <a:gd name="adj" fmla="val 1704"/>
            </a:avLst>
          </a:prstGeom>
          <a:solidFill>
            <a:srgbClr val="E9ECF2"/>
          </a:solidFill>
          <a:ln/>
        </p:spPr>
      </p:sp>
      <p:sp>
        <p:nvSpPr>
          <p:cNvPr id="17" name="Text 13"/>
          <p:cNvSpPr/>
          <p:nvPr/>
        </p:nvSpPr>
        <p:spPr>
          <a:xfrm>
            <a:off x="4892040" y="5432346"/>
            <a:ext cx="2667357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Behavioral Analytics</a:t>
            </a:r>
            <a:endParaRPr lang="en-US" sz="2100" dirty="0"/>
          </a:p>
        </p:txBody>
      </p:sp>
      <p:sp>
        <p:nvSpPr>
          <p:cNvPr id="18" name="Text 14"/>
          <p:cNvSpPr/>
          <p:nvPr/>
        </p:nvSpPr>
        <p:spPr>
          <a:xfrm>
            <a:off x="4892040" y="5893713"/>
            <a:ext cx="3291840" cy="1365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168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policyholder and provider behavior to identify suspicious activities or deviations from normal patterns.</a:t>
            </a:r>
            <a:endParaRPr lang="en-US" sz="1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3" y="2316004"/>
            <a:ext cx="5037415" cy="35975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4931" y="917496"/>
            <a:ext cx="6984444" cy="561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9"/>
              </a:lnSpc>
              <a:buNone/>
            </a:pPr>
            <a:r>
              <a:rPr lang="en-US" sz="3535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Integration and Governance</a:t>
            </a:r>
            <a:endParaRPr lang="en-US" sz="353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31" y="1747957"/>
            <a:ext cx="448985" cy="4489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4931" y="2376488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68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Quality</a:t>
            </a:r>
            <a:endParaRPr lang="en-US" sz="1768" dirty="0"/>
          </a:p>
        </p:txBody>
      </p:sp>
      <p:sp>
        <p:nvSpPr>
          <p:cNvPr id="9" name="Text 4"/>
          <p:cNvSpPr/>
          <p:nvPr/>
        </p:nvSpPr>
        <p:spPr>
          <a:xfrm>
            <a:off x="6114931" y="2764869"/>
            <a:ext cx="7886938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3"/>
              </a:lnSpc>
              <a:buNone/>
            </a:pPr>
            <a:r>
              <a:rPr lang="en-US" sz="141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accuracy, completeness, and timeliness of data is crucial for effective fraud detection.</a:t>
            </a:r>
            <a:endParaRPr lang="en-US" sz="141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931" y="3590806"/>
            <a:ext cx="448985" cy="4489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4931" y="4219337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68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Security</a:t>
            </a:r>
            <a:endParaRPr lang="en-US" sz="1768" dirty="0"/>
          </a:p>
        </p:txBody>
      </p:sp>
      <p:sp>
        <p:nvSpPr>
          <p:cNvPr id="12" name="Text 6"/>
          <p:cNvSpPr/>
          <p:nvPr/>
        </p:nvSpPr>
        <p:spPr>
          <a:xfrm>
            <a:off x="6114931" y="4607719"/>
            <a:ext cx="7886938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3"/>
              </a:lnSpc>
              <a:buNone/>
            </a:pPr>
            <a:r>
              <a:rPr lang="en-US" sz="141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robust data governance and security measures to protect sensitive information and prevent unauthorized access.</a:t>
            </a:r>
            <a:endParaRPr lang="en-US" sz="141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931" y="5720834"/>
            <a:ext cx="448985" cy="4489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14931" y="6349365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68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Privacy</a:t>
            </a:r>
            <a:endParaRPr lang="en-US" sz="1768" dirty="0"/>
          </a:p>
        </p:txBody>
      </p:sp>
      <p:sp>
        <p:nvSpPr>
          <p:cNvPr id="15" name="Text 8"/>
          <p:cNvSpPr/>
          <p:nvPr/>
        </p:nvSpPr>
        <p:spPr>
          <a:xfrm>
            <a:off x="6114931" y="6737747"/>
            <a:ext cx="7886938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3"/>
              </a:lnSpc>
              <a:buNone/>
            </a:pPr>
            <a:r>
              <a:rPr lang="en-US" sz="141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Adhering to data privacy regulations and safeguarding customer information while leveraging it for fraud detection.</a:t>
            </a:r>
            <a:endParaRPr lang="en-US" sz="141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69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8" y="2444472"/>
            <a:ext cx="4947523" cy="33437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0423" y="592455"/>
            <a:ext cx="7635954" cy="1346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2"/>
              </a:lnSpc>
              <a:buNone/>
            </a:pPr>
            <a:r>
              <a:rPr lang="en-US" sz="424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Automated Claims Processing</a:t>
            </a:r>
            <a:endParaRPr lang="en-US" sz="424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23" y="2262188"/>
            <a:ext cx="1077278" cy="19309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40836" y="2477572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Analysis</a:t>
            </a:r>
            <a:endParaRPr lang="en-US" sz="2121" dirty="0"/>
          </a:p>
        </p:txBody>
      </p:sp>
      <p:sp>
        <p:nvSpPr>
          <p:cNvPr id="9" name="Text 4"/>
          <p:cNvSpPr/>
          <p:nvPr/>
        </p:nvSpPr>
        <p:spPr>
          <a:xfrm>
            <a:off x="7640836" y="2943344"/>
            <a:ext cx="6235541" cy="1034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Applying fraud detection algorithms to claims as they are submitted, enabling immediate identification of suspicious activity.</a:t>
            </a:r>
            <a:endParaRPr lang="en-US" sz="169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423" y="4193143"/>
            <a:ext cx="1077278" cy="17235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40836" y="4408527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Automated Flagging</a:t>
            </a:r>
            <a:endParaRPr lang="en-US" sz="2121" dirty="0"/>
          </a:p>
        </p:txBody>
      </p:sp>
      <p:sp>
        <p:nvSpPr>
          <p:cNvPr id="12" name="Text 6"/>
          <p:cNvSpPr/>
          <p:nvPr/>
        </p:nvSpPr>
        <p:spPr>
          <a:xfrm>
            <a:off x="7640836" y="4874300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Automatically flagging high-risk claims for further investigation, streamlining the claims review process.</a:t>
            </a:r>
            <a:endParaRPr lang="en-US" sz="169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423" y="5916692"/>
            <a:ext cx="1077278" cy="17235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40836" y="6132076"/>
            <a:ext cx="2954655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Monitoring</a:t>
            </a:r>
            <a:endParaRPr lang="en-US" sz="2121" dirty="0"/>
          </a:p>
        </p:txBody>
      </p:sp>
      <p:sp>
        <p:nvSpPr>
          <p:cNvPr id="15" name="Text 8"/>
          <p:cNvSpPr/>
          <p:nvPr/>
        </p:nvSpPr>
        <p:spPr>
          <a:xfrm>
            <a:off x="7640836" y="6597848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monitoring claims data to identify emerging fraud patterns and update detection models accordingly.</a:t>
            </a:r>
            <a:endParaRPr lang="en-US" sz="169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43" y="2031563"/>
            <a:ext cx="5034915" cy="41664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746" y="1349573"/>
            <a:ext cx="7448669" cy="564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2"/>
              </a:lnSpc>
              <a:buNone/>
            </a:pPr>
            <a:r>
              <a:rPr lang="en-US" sz="3554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Recommendations</a:t>
            </a:r>
            <a:endParaRPr lang="en-US" sz="3554" dirty="0"/>
          </a:p>
        </p:txBody>
      </p:sp>
      <p:sp>
        <p:nvSpPr>
          <p:cNvPr id="7" name="Shape 3"/>
          <p:cNvSpPr/>
          <p:nvPr/>
        </p:nvSpPr>
        <p:spPr>
          <a:xfrm>
            <a:off x="631746" y="2184440"/>
            <a:ext cx="7880509" cy="4695468"/>
          </a:xfrm>
          <a:prstGeom prst="roundRect">
            <a:avLst>
              <a:gd name="adj" fmla="val 6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9366" y="2192060"/>
            <a:ext cx="7865269" cy="109787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819864" y="2307908"/>
            <a:ext cx="3567827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Data Strategy</a:t>
            </a:r>
            <a:endParaRPr lang="en-US" sz="1421" dirty="0"/>
          </a:p>
        </p:txBody>
      </p:sp>
      <p:sp>
        <p:nvSpPr>
          <p:cNvPr id="10" name="Text 6"/>
          <p:cNvSpPr/>
          <p:nvPr/>
        </p:nvSpPr>
        <p:spPr>
          <a:xfrm>
            <a:off x="4756309" y="2307908"/>
            <a:ext cx="3567827" cy="866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robust data warehousing solution to consolidate and analyze claims data from multiple sources.</a:t>
            </a:r>
            <a:endParaRPr lang="en-US" sz="1421" dirty="0"/>
          </a:p>
        </p:txBody>
      </p:sp>
      <p:sp>
        <p:nvSpPr>
          <p:cNvPr id="11" name="Shape 7"/>
          <p:cNvSpPr/>
          <p:nvPr/>
        </p:nvSpPr>
        <p:spPr>
          <a:xfrm>
            <a:off x="639366" y="3289935"/>
            <a:ext cx="7865269" cy="10978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819864" y="3405783"/>
            <a:ext cx="3567827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Analytics</a:t>
            </a:r>
            <a:endParaRPr lang="en-US" sz="1421" dirty="0"/>
          </a:p>
        </p:txBody>
      </p:sp>
      <p:sp>
        <p:nvSpPr>
          <p:cNvPr id="13" name="Text 9"/>
          <p:cNvSpPr/>
          <p:nvPr/>
        </p:nvSpPr>
        <p:spPr>
          <a:xfrm>
            <a:off x="4756309" y="3405783"/>
            <a:ext cx="3567827" cy="866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predictive analytics, machine learning, and anomaly detection techniques to uncover complex fraud patterns.</a:t>
            </a:r>
            <a:endParaRPr lang="en-US" sz="1421" dirty="0"/>
          </a:p>
        </p:txBody>
      </p:sp>
      <p:sp>
        <p:nvSpPr>
          <p:cNvPr id="14" name="Shape 10"/>
          <p:cNvSpPr/>
          <p:nvPr/>
        </p:nvSpPr>
        <p:spPr>
          <a:xfrm>
            <a:off x="639366" y="4387810"/>
            <a:ext cx="7865269" cy="13866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819864" y="4503658"/>
            <a:ext cx="3567827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Automation and Optimization</a:t>
            </a:r>
            <a:endParaRPr lang="en-US" sz="1421" dirty="0"/>
          </a:p>
        </p:txBody>
      </p:sp>
      <p:sp>
        <p:nvSpPr>
          <p:cNvPr id="16" name="Text 12"/>
          <p:cNvSpPr/>
          <p:nvPr/>
        </p:nvSpPr>
        <p:spPr>
          <a:xfrm>
            <a:off x="4756309" y="4503658"/>
            <a:ext cx="3567827" cy="1154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automated claims processing and continuous monitoring to enhance the efficiency and effectiveness of fraud detection.</a:t>
            </a:r>
            <a:endParaRPr lang="en-US" sz="1421" dirty="0"/>
          </a:p>
        </p:txBody>
      </p:sp>
      <p:sp>
        <p:nvSpPr>
          <p:cNvPr id="17" name="Shape 13"/>
          <p:cNvSpPr/>
          <p:nvPr/>
        </p:nvSpPr>
        <p:spPr>
          <a:xfrm>
            <a:off x="639366" y="5774412"/>
            <a:ext cx="7865269" cy="10978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819864" y="5890260"/>
            <a:ext cx="3567827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Collaboration and Governance</a:t>
            </a:r>
            <a:endParaRPr lang="en-US" sz="1421" dirty="0"/>
          </a:p>
        </p:txBody>
      </p:sp>
      <p:sp>
        <p:nvSpPr>
          <p:cNvPr id="19" name="Text 15"/>
          <p:cNvSpPr/>
          <p:nvPr/>
        </p:nvSpPr>
        <p:spPr>
          <a:xfrm>
            <a:off x="4756309" y="5890260"/>
            <a:ext cx="3567827" cy="866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4"/>
              </a:lnSpc>
              <a:buNone/>
            </a:pPr>
            <a:r>
              <a:rPr lang="en-US" sz="14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strong data governance, security, and privacy measures to support the fraud detection initiatives.</a:t>
            </a:r>
            <a:endParaRPr lang="en-US" sz="142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545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Tharun kumar Nukathoti</cp:lastModifiedBy>
  <cp:revision>1</cp:revision>
  <dcterms:created xsi:type="dcterms:W3CDTF">2024-07-21T15:55:42Z</dcterms:created>
  <dcterms:modified xsi:type="dcterms:W3CDTF">2024-07-26T06:41:49Z</dcterms:modified>
</cp:coreProperties>
</file>