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8" r:id="rId5"/>
    <p:sldId id="318" r:id="rId6"/>
    <p:sldId id="321" r:id="rId7"/>
    <p:sldId id="312" r:id="rId8"/>
    <p:sldId id="280" r:id="rId9"/>
    <p:sldId id="32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6" y="104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7B789-642C-3C4D-9B3D-929A2304CF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5B2755-DA9F-274A-A174-B7E482E08468}">
      <dgm:prSet custT="1"/>
      <dgm:spPr>
        <a:ln cap="rnd">
          <a:solidFill>
            <a:schemeClr val="bg1"/>
          </a:solidFill>
          <a:round/>
        </a:ln>
        <a:effectLst>
          <a:softEdge rad="0"/>
        </a:effectLst>
      </dgm:spPr>
      <dgm:t>
        <a:bodyPr/>
        <a:lstStyle/>
        <a:p>
          <a:pPr algn="l"/>
          <a:r>
            <a:rPr lang="ru-RU" sz="2800" i="1" dirty="0"/>
            <a:t>Не достигнута высокая точность целевой переменной </a:t>
          </a:r>
          <a:r>
            <a:rPr lang="fr-FR" sz="2800" i="1" dirty="0" err="1"/>
            <a:t>postamat_daily</a:t>
          </a:r>
          <a:endParaRPr lang="ru-RU" sz="2800" i="1" dirty="0"/>
        </a:p>
      </dgm:t>
    </dgm:pt>
    <dgm:pt modelId="{8B6588DD-9D6C-904A-9D17-86CB7F72272D}" type="parTrans" cxnId="{C7637E68-6E02-D947-BA18-CEC56312FEF2}">
      <dgm:prSet/>
      <dgm:spPr/>
      <dgm:t>
        <a:bodyPr/>
        <a:lstStyle/>
        <a:p>
          <a:endParaRPr lang="ru-RU"/>
        </a:p>
      </dgm:t>
    </dgm:pt>
    <dgm:pt modelId="{6DEAA1CB-8E3C-DC43-8312-930107D6DAE6}" type="sibTrans" cxnId="{C7637E68-6E02-D947-BA18-CEC56312FEF2}">
      <dgm:prSet/>
      <dgm:spPr/>
      <dgm:t>
        <a:bodyPr/>
        <a:lstStyle/>
        <a:p>
          <a:endParaRPr lang="ru-RU"/>
        </a:p>
      </dgm:t>
    </dgm:pt>
    <dgm:pt modelId="{CD8A9346-59FB-1149-9356-A0C2271F54AD}" type="pres">
      <dgm:prSet presAssocID="{E8C7B789-642C-3C4D-9B3D-929A2304CFDE}" presName="Name0" presStyleCnt="0">
        <dgm:presLayoutVars>
          <dgm:dir/>
          <dgm:animLvl val="lvl"/>
          <dgm:resizeHandles val="exact"/>
        </dgm:presLayoutVars>
      </dgm:prSet>
      <dgm:spPr/>
    </dgm:pt>
    <dgm:pt modelId="{E92C2111-21F7-704B-935F-46E619E2C14A}" type="pres">
      <dgm:prSet presAssocID="{055B2755-DA9F-274A-A174-B7E482E08468}" presName="composite" presStyleCnt="0"/>
      <dgm:spPr/>
    </dgm:pt>
    <dgm:pt modelId="{F459CD60-0915-DA4E-B545-D6E4652BC127}" type="pres">
      <dgm:prSet presAssocID="{055B2755-DA9F-274A-A174-B7E482E0846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0270967-F879-4E43-95AD-65F4505C2246}" type="pres">
      <dgm:prSet presAssocID="{055B2755-DA9F-274A-A174-B7E482E0846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7637E68-6E02-D947-BA18-CEC56312FEF2}" srcId="{E8C7B789-642C-3C4D-9B3D-929A2304CFDE}" destId="{055B2755-DA9F-274A-A174-B7E482E08468}" srcOrd="0" destOrd="0" parTransId="{8B6588DD-9D6C-904A-9D17-86CB7F72272D}" sibTransId="{6DEAA1CB-8E3C-DC43-8312-930107D6DAE6}"/>
    <dgm:cxn modelId="{B0257DE1-D47B-E041-A8D8-9BED96811FDA}" type="presOf" srcId="{E8C7B789-642C-3C4D-9B3D-929A2304CFDE}" destId="{CD8A9346-59FB-1149-9356-A0C2271F54AD}" srcOrd="0" destOrd="0" presId="urn:microsoft.com/office/officeart/2005/8/layout/hList1"/>
    <dgm:cxn modelId="{A8702AF0-C0C4-8B46-87C3-B7E916F5D893}" type="presOf" srcId="{055B2755-DA9F-274A-A174-B7E482E08468}" destId="{F459CD60-0915-DA4E-B545-D6E4652BC127}" srcOrd="0" destOrd="0" presId="urn:microsoft.com/office/officeart/2005/8/layout/hList1"/>
    <dgm:cxn modelId="{6491540E-DF18-0540-8A00-C06D2C5C6F71}" type="presParOf" srcId="{CD8A9346-59FB-1149-9356-A0C2271F54AD}" destId="{E92C2111-21F7-704B-935F-46E619E2C14A}" srcOrd="0" destOrd="0" presId="urn:microsoft.com/office/officeart/2005/8/layout/hList1"/>
    <dgm:cxn modelId="{5706C23B-99A7-5248-B48B-87576ED70A43}" type="presParOf" srcId="{E92C2111-21F7-704B-935F-46E619E2C14A}" destId="{F459CD60-0915-DA4E-B545-D6E4652BC127}" srcOrd="0" destOrd="0" presId="urn:microsoft.com/office/officeart/2005/8/layout/hList1"/>
    <dgm:cxn modelId="{AAC7DDD7-891E-9646-8FB0-441DFB33A812}" type="presParOf" srcId="{E92C2111-21F7-704B-935F-46E619E2C14A}" destId="{E0270967-F879-4E43-95AD-65F4505C22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57755-5B1D-E745-B294-EB231F055B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E52902-C0F5-B949-B65D-8F300B137A88}">
      <dgm:prSet/>
      <dgm:spPr/>
      <dgm:t>
        <a:bodyPr/>
        <a:lstStyle/>
        <a:p>
          <a:r>
            <a:rPr lang="ru-RU" dirty="0"/>
            <a:t>Интеграция экономической модели и спрогнозированных данных для эффективного варианта размещения пунктов выдачи </a:t>
          </a:r>
        </a:p>
      </dgm:t>
    </dgm:pt>
    <dgm:pt modelId="{FD76DF92-8C91-4243-8061-04163872D858}" type="parTrans" cxnId="{7F9C2382-B544-0A4F-BD52-6B73997004D2}">
      <dgm:prSet/>
      <dgm:spPr/>
      <dgm:t>
        <a:bodyPr/>
        <a:lstStyle/>
        <a:p>
          <a:endParaRPr lang="ru-RU"/>
        </a:p>
      </dgm:t>
    </dgm:pt>
    <dgm:pt modelId="{37BF1916-52EA-A04D-BFD3-14E762263190}" type="sibTrans" cxnId="{7F9C2382-B544-0A4F-BD52-6B73997004D2}">
      <dgm:prSet/>
      <dgm:spPr/>
      <dgm:t>
        <a:bodyPr/>
        <a:lstStyle/>
        <a:p>
          <a:endParaRPr lang="ru-RU"/>
        </a:p>
      </dgm:t>
    </dgm:pt>
    <dgm:pt modelId="{B713288A-133D-4740-B60C-2D6438E62BAA}" type="pres">
      <dgm:prSet presAssocID="{31D57755-5B1D-E745-B294-EB231F055BCA}" presName="linear" presStyleCnt="0">
        <dgm:presLayoutVars>
          <dgm:animLvl val="lvl"/>
          <dgm:resizeHandles val="exact"/>
        </dgm:presLayoutVars>
      </dgm:prSet>
      <dgm:spPr/>
    </dgm:pt>
    <dgm:pt modelId="{0865A35C-D84C-1147-ACE9-387A1AE6F6AB}" type="pres">
      <dgm:prSet presAssocID="{C1E52902-C0F5-B949-B65D-8F300B137A88}" presName="parentText" presStyleLbl="node1" presStyleIdx="0" presStyleCnt="1" custLinFactNeighborX="-2964" custLinFactNeighborY="15306">
        <dgm:presLayoutVars>
          <dgm:chMax val="0"/>
          <dgm:bulletEnabled val="1"/>
        </dgm:presLayoutVars>
      </dgm:prSet>
      <dgm:spPr/>
    </dgm:pt>
  </dgm:ptLst>
  <dgm:cxnLst>
    <dgm:cxn modelId="{DA541605-D9CF-9945-8767-413997CA2AA9}" type="presOf" srcId="{C1E52902-C0F5-B949-B65D-8F300B137A88}" destId="{0865A35C-D84C-1147-ACE9-387A1AE6F6AB}" srcOrd="0" destOrd="0" presId="urn:microsoft.com/office/officeart/2005/8/layout/vList2"/>
    <dgm:cxn modelId="{7F9C2382-B544-0A4F-BD52-6B73997004D2}" srcId="{31D57755-5B1D-E745-B294-EB231F055BCA}" destId="{C1E52902-C0F5-B949-B65D-8F300B137A88}" srcOrd="0" destOrd="0" parTransId="{FD76DF92-8C91-4243-8061-04163872D858}" sibTransId="{37BF1916-52EA-A04D-BFD3-14E762263190}"/>
    <dgm:cxn modelId="{E1B97189-D0BF-1B47-B2F5-76AA225F7116}" type="presOf" srcId="{31D57755-5B1D-E745-B294-EB231F055BCA}" destId="{B713288A-133D-4740-B60C-2D6438E62BAA}" srcOrd="0" destOrd="0" presId="urn:microsoft.com/office/officeart/2005/8/layout/vList2"/>
    <dgm:cxn modelId="{E8F3E7FF-70B5-0A4E-8757-CE6FA464D191}" type="presParOf" srcId="{B713288A-133D-4740-B60C-2D6438E62BAA}" destId="{0865A35C-D84C-1147-ACE9-387A1AE6F6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9CD60-0915-DA4E-B545-D6E4652BC127}">
      <dsp:nvSpPr>
        <dsp:cNvPr id="0" name=""/>
        <dsp:cNvSpPr/>
      </dsp:nvSpPr>
      <dsp:spPr>
        <a:xfrm>
          <a:off x="0" y="20838"/>
          <a:ext cx="5051684" cy="169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i="1" kern="1200" dirty="0"/>
            <a:t>Не достигнута высокая точность целевой переменной </a:t>
          </a:r>
          <a:r>
            <a:rPr lang="fr-FR" sz="2800" i="1" kern="1200" dirty="0" err="1"/>
            <a:t>postamat_daily</a:t>
          </a:r>
          <a:endParaRPr lang="ru-RU" sz="2800" i="1" kern="1200" dirty="0"/>
        </a:p>
      </dsp:txBody>
      <dsp:txXfrm>
        <a:off x="0" y="20838"/>
        <a:ext cx="5051684" cy="1699200"/>
      </dsp:txXfrm>
    </dsp:sp>
    <dsp:sp modelId="{E0270967-F879-4E43-95AD-65F4505C2246}">
      <dsp:nvSpPr>
        <dsp:cNvPr id="0" name=""/>
        <dsp:cNvSpPr/>
      </dsp:nvSpPr>
      <dsp:spPr>
        <a:xfrm>
          <a:off x="0" y="1720038"/>
          <a:ext cx="5051684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A35C-D84C-1147-ACE9-387A1AE6F6AB}">
      <dsp:nvSpPr>
        <dsp:cNvPr id="0" name=""/>
        <dsp:cNvSpPr/>
      </dsp:nvSpPr>
      <dsp:spPr>
        <a:xfrm>
          <a:off x="0" y="356697"/>
          <a:ext cx="4045723" cy="2206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Интеграция экономической модели и спрогнозированных данных для эффективного варианта размещения пунктов выдачи </a:t>
          </a:r>
        </a:p>
      </dsp:txBody>
      <dsp:txXfrm>
        <a:off x="107718" y="464415"/>
        <a:ext cx="3830287" cy="1991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028305" y="1217202"/>
            <a:ext cx="801347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Решение задачи для трека </a:t>
            </a:r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ru-RU" sz="5400" dirty="0">
                <a:solidFill>
                  <a:schemeClr val="bg1"/>
                </a:solidFill>
              </a:rPr>
              <a:t>«</a:t>
            </a:r>
            <a:r>
              <a:rPr lang="en-US" sz="5400" dirty="0">
                <a:solidFill>
                  <a:schemeClr val="bg1"/>
                </a:solidFill>
              </a:rPr>
              <a:t>Data Science</a:t>
            </a:r>
            <a:r>
              <a:rPr lang="ru-RU" sz="5400" dirty="0">
                <a:solidFill>
                  <a:schemeClr val="bg1"/>
                </a:solidFill>
              </a:rPr>
              <a:t>»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3229785" y="4782589"/>
            <a:ext cx="56105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Команда «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Spanish shame</a:t>
            </a:r>
            <a:r>
              <a:rPr lang="ru-RU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4400" b="1" i="1" dirty="0"/>
              <a:t>Какой итог?</a:t>
            </a:r>
            <a:endParaRPr lang="en-US" sz="4400" b="1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1681527" y="4359349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Oval 3">
            <a:extLst>
              <a:ext uri="{FF2B5EF4-FFF2-40B4-BE49-F238E27FC236}">
                <a16:creationId xmlns:a16="http://schemas.microsoft.com/office/drawing/2014/main" id="{05DD99DF-2EAB-49E8-9C88-C94F7408C3F7}"/>
              </a:ext>
            </a:extLst>
          </p:cNvPr>
          <p:cNvSpPr/>
          <p:nvPr/>
        </p:nvSpPr>
        <p:spPr>
          <a:xfrm>
            <a:off x="1324968" y="2955698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45D628-47BC-4FF4-ADD6-074A5A55A99F}"/>
              </a:ext>
            </a:extLst>
          </p:cNvPr>
          <p:cNvSpPr txBox="1"/>
          <p:nvPr/>
        </p:nvSpPr>
        <p:spPr>
          <a:xfrm>
            <a:off x="3284940" y="2738445"/>
            <a:ext cx="74475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ko-KR" sz="28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Разработана модель прогнозирования целевых показателей, на основе библиотеки  </a:t>
            </a:r>
            <a:r>
              <a:rPr lang="en-US" altLang="ko-KR" sz="2800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CatBoost</a:t>
            </a:r>
            <a:endParaRPr lang="ru-RU" altLang="ko-KR" sz="28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ko-KR" sz="28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Сделан прогноз на количество выдачи в предлагаемых пунктах выдачи</a:t>
            </a:r>
            <a:endParaRPr lang="ru-RU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ru-RU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ru-RU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ru-RU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E87D936-9D56-FD4F-9F64-2AB6D74E2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b="1" i="1" dirty="0"/>
              <a:t>Что мы наделали?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F06F76-AA8B-A84C-83CB-BF806FA7DCBE}"/>
              </a:ext>
            </a:extLst>
          </p:cNvPr>
          <p:cNvSpPr/>
          <p:nvPr/>
        </p:nvSpPr>
        <p:spPr>
          <a:xfrm>
            <a:off x="549639" y="1364960"/>
            <a:ext cx="464195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ko-KR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Улучшена точность модели за счет добавления дополнительных данных о часах работы магазинов.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Построен прогноз на основе только внешних признаков.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 качестве функции потерь использована Средняя абсолютная ошибка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(Mean Absolut Error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).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Избавились от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мультиколлинеарности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altLang="ko-KR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09516D-D28C-8D40-8D4B-36D5BA5D3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" y="4489160"/>
            <a:ext cx="1987159" cy="19060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8F66B4-B3DC-764A-9784-655A92AEAC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93" y="1364959"/>
            <a:ext cx="2887737" cy="395305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8B9017-58FD-9741-8B68-752F4D7BD732}"/>
              </a:ext>
            </a:extLst>
          </p:cNvPr>
          <p:cNvSpPr/>
          <p:nvPr/>
        </p:nvSpPr>
        <p:spPr>
          <a:xfrm>
            <a:off x="5373011" y="5318011"/>
            <a:ext cx="2281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Значимые признаки</a:t>
            </a: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при прогнозировании </a:t>
            </a: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переменной</a:t>
            </a:r>
          </a:p>
          <a:p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cashbox_daily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8BDA4E-796C-C74D-9276-36C0A9A020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48" y="1364960"/>
            <a:ext cx="3116786" cy="395305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7CD7EE5-7071-4740-8D17-0CB2C2570ADD}"/>
              </a:ext>
            </a:extLst>
          </p:cNvPr>
          <p:cNvSpPr/>
          <p:nvPr/>
        </p:nvSpPr>
        <p:spPr>
          <a:xfrm>
            <a:off x="8627341" y="5318011"/>
            <a:ext cx="24489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Значимые признаки</a:t>
            </a: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при прогнозировании </a:t>
            </a: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переменной</a:t>
            </a:r>
          </a:p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postamat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daily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6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E87D936-9D56-FD4F-9F64-2AB6D74E2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b="1" i="1" dirty="0"/>
              <a:t>Что мы наделали?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F06F76-AA8B-A84C-83CB-BF806FA7DCBE}"/>
              </a:ext>
            </a:extLst>
          </p:cNvPr>
          <p:cNvSpPr/>
          <p:nvPr/>
        </p:nvSpPr>
        <p:spPr>
          <a:xfrm>
            <a:off x="549638" y="1303405"/>
            <a:ext cx="11347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ko-KR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 процессе решения задачи осуществлялся подбор наиболее оптимальной модели.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ko-KR" sz="20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Для каждого целевого показателя была разработана собственная модель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8B9017-58FD-9741-8B68-752F4D7BD732}"/>
              </a:ext>
            </a:extLst>
          </p:cNvPr>
          <p:cNvSpPr/>
          <p:nvPr/>
        </p:nvSpPr>
        <p:spPr>
          <a:xfrm>
            <a:off x="1659442" y="6315723"/>
            <a:ext cx="8333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Кривая процесса обучения модели для прогнозирования переменной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cashbox_daily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54FFF7-51EF-B747-B444-163ED87B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78" y="2011291"/>
            <a:ext cx="6629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1157CA0-0B85-B443-A250-4E0B9795D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b="1" i="1" dirty="0"/>
              <a:t>Наша модель – работает!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E2B66E-2164-4845-9A9F-9E21F0D85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" y="1423484"/>
            <a:ext cx="7756239" cy="425778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14BCB0-45D6-AC47-AEE7-B118A87808E2}"/>
              </a:ext>
            </a:extLst>
          </p:cNvPr>
          <p:cNvSpPr/>
          <p:nvPr/>
        </p:nvSpPr>
        <p:spPr>
          <a:xfrm>
            <a:off x="2814067" y="5681272"/>
            <a:ext cx="359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Прогнозирование</a:t>
            </a:r>
            <a:r>
              <a:rPr lang="en-US" dirty="0"/>
              <a:t> </a:t>
            </a:r>
            <a:r>
              <a:rPr lang="fr-FR" dirty="0" err="1"/>
              <a:t>cashbox_daily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203252-931B-1040-9476-3FE697728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27" y="3135486"/>
            <a:ext cx="33782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01897-130F-454D-A246-DB3FB000BE2D}"/>
              </a:ext>
            </a:extLst>
          </p:cNvPr>
          <p:cNvSpPr txBox="1"/>
          <p:nvPr/>
        </p:nvSpPr>
        <p:spPr>
          <a:xfrm>
            <a:off x="8604146" y="2550711"/>
            <a:ext cx="321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Средняя абсолютная ошибка – </a:t>
            </a:r>
          </a:p>
          <a:p>
            <a:r>
              <a:rPr lang="ru-RU" sz="1600" dirty="0"/>
              <a:t>оценка точности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B763A-D96F-A744-9214-8013F60AF939}"/>
                  </a:ext>
                </a:extLst>
              </p:cNvPr>
              <p:cNvSpPr txBox="1"/>
              <p:nvPr/>
            </p:nvSpPr>
            <p:spPr>
              <a:xfrm>
                <a:off x="8604146" y="4017364"/>
                <a:ext cx="3028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0" smtClean="0">
                          <a:latin typeface="Cambria Math" panose="02040503050406030204" pitchFamily="18" charset="0"/>
                        </a:rPr>
                        <m:t>МАЕ=0.4941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B763A-D96F-A744-9214-8013F60A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146" y="4017364"/>
                <a:ext cx="3028073" cy="553998"/>
              </a:xfrm>
              <a:prstGeom prst="rect">
                <a:avLst/>
              </a:prstGeom>
              <a:blipFill>
                <a:blip r:embed="rId4"/>
                <a:stretch>
                  <a:fillRect l="-2083" r="-25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00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b="1" i="1" dirty="0"/>
              <a:t>Что можно улучшить?</a:t>
            </a:r>
            <a:endParaRPr lang="en-US" sz="4400" b="1" i="1" dirty="0"/>
          </a:p>
        </p:txBody>
      </p:sp>
      <p:graphicFrame>
        <p:nvGraphicFramePr>
          <p:cNvPr id="35" name="Схема 34">
            <a:extLst>
              <a:ext uri="{FF2B5EF4-FFF2-40B4-BE49-F238E27FC236}">
                <a16:creationId xmlns:a16="http://schemas.microsoft.com/office/drawing/2014/main" id="{3C90B51B-90F0-6749-BC52-00D06A96D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99727"/>
              </p:ext>
            </p:extLst>
          </p:nvPr>
        </p:nvGraphicFramePr>
        <p:xfrm>
          <a:off x="494676" y="1484026"/>
          <a:ext cx="5051685" cy="433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483EA4C-3C75-8142-A8C8-F325C17EBB80}"/>
              </a:ext>
            </a:extLst>
          </p:cNvPr>
          <p:cNvSpPr txBox="1"/>
          <p:nvPr/>
        </p:nvSpPr>
        <p:spPr>
          <a:xfrm>
            <a:off x="494676" y="3326938"/>
            <a:ext cx="4946754" cy="230832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Найти больше признаков в открытых источниках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Необходимо спрогнозировать внутренние признаки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Подбор оптимальной модели на основе других алгоритмов</a:t>
            </a:r>
          </a:p>
        </p:txBody>
      </p:sp>
      <p:sp>
        <p:nvSpPr>
          <p:cNvPr id="38" name="Пятиугольник 37">
            <a:extLst>
              <a:ext uri="{FF2B5EF4-FFF2-40B4-BE49-F238E27FC236}">
                <a16:creationId xmlns:a16="http://schemas.microsoft.com/office/drawing/2014/main" id="{F068B176-46E1-AB40-A478-2ECDF9371206}"/>
              </a:ext>
            </a:extLst>
          </p:cNvPr>
          <p:cNvSpPr/>
          <p:nvPr/>
        </p:nvSpPr>
        <p:spPr>
          <a:xfrm>
            <a:off x="5891134" y="3326938"/>
            <a:ext cx="1543987" cy="7803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3BAC8F3B-4457-B64D-BD4D-7A4055A8D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503922"/>
              </p:ext>
            </p:extLst>
          </p:nvPr>
        </p:nvGraphicFramePr>
        <p:xfrm>
          <a:off x="7540052" y="2435462"/>
          <a:ext cx="4045723" cy="256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ACA38A6-9458-9B42-AAA4-AAE3E358C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832" y="339509"/>
            <a:ext cx="9775991" cy="724247"/>
          </a:xfrm>
        </p:spPr>
        <p:txBody>
          <a:bodyPr/>
          <a:lstStyle/>
          <a:p>
            <a:r>
              <a:rPr lang="ru-RU" sz="4400" b="1" i="1" dirty="0"/>
              <a:t>Сколько заработаем?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8248D9-535A-3D46-9F9B-6D1EEE7D0371}"/>
              </a:ext>
            </a:extLst>
          </p:cNvPr>
          <p:cNvSpPr/>
          <p:nvPr/>
        </p:nvSpPr>
        <p:spPr>
          <a:xfrm>
            <a:off x="6490507" y="1588879"/>
            <a:ext cx="37425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При 2 заказах в день стоимость аренды при расчете на 1 заказ: </a:t>
            </a:r>
            <a:r>
              <a:rPr lang="ru-RU" altLang="ko-KR" sz="2300" dirty="0">
                <a:solidFill>
                  <a:schemeClr val="accent4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138</a:t>
            </a:r>
            <a:r>
              <a:rPr lang="ru-RU" altLang="ko-KR" sz="2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руб.</a:t>
            </a:r>
          </a:p>
          <a:p>
            <a:pPr algn="ctr"/>
            <a:r>
              <a:rPr lang="ru-RU" altLang="ko-KR" sz="2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При 5 заказах в день стоимость аренды при расчете на 1 заказ: </a:t>
            </a:r>
            <a:r>
              <a:rPr lang="ru-RU" altLang="ko-KR" sz="2300" dirty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55</a:t>
            </a:r>
            <a:r>
              <a:rPr lang="ru-RU" altLang="ko-KR" sz="2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руб.</a:t>
            </a:r>
          </a:p>
          <a:p>
            <a:pPr algn="ctr"/>
            <a:endParaRPr lang="ru-RU" altLang="ko-KR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FDC22-E5D9-1949-8CAD-56A97B7627FA}"/>
              </a:ext>
            </a:extLst>
          </p:cNvPr>
          <p:cNvSpPr/>
          <p:nvPr/>
        </p:nvSpPr>
        <p:spPr>
          <a:xfrm>
            <a:off x="762827" y="1588879"/>
            <a:ext cx="54281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200 000 – стоимость </a:t>
            </a:r>
            <a:r>
              <a:rPr lang="ru-RU" altLang="ko-KR" sz="2400" i="1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почтомата</a:t>
            </a: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(без НДС)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200 000 / 48 = 4166 (ежемесячная амортизация)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40 000 / 30 = 1333 (фонд оплаты труда, включая страховые взносы)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(4166 + 1333) * 5 % = 275 (общехозяйственные расходы)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(4166 + 1333) * 105% * 120 %  = 6930 (прибыль)</a:t>
            </a:r>
          </a:p>
          <a:p>
            <a:r>
              <a:rPr lang="ru-RU" altLang="ko-KR" sz="2400" i="1" u="sng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Итого</a:t>
            </a: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8316 – стоимость аренды </a:t>
            </a:r>
            <a:r>
              <a:rPr lang="ru-RU" altLang="ko-KR" sz="2400" i="1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почтомата</a:t>
            </a:r>
            <a:r>
              <a:rPr lang="ru-RU" altLang="ko-KR" sz="2400" i="1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целиком (с НДС)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1B42C1-0B58-6B43-9244-04EBB435EB1F}"/>
              </a:ext>
            </a:extLst>
          </p:cNvPr>
          <p:cNvSpPr/>
          <p:nvPr/>
        </p:nvSpPr>
        <p:spPr>
          <a:xfrm>
            <a:off x="6190938" y="3879580"/>
            <a:ext cx="4341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400" i="1" dirty="0">
                <a:solidFill>
                  <a:schemeClr val="accent4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Вывод: при небольшом предсказанном количестве заказов в день следует ввести возможность сдачи </a:t>
            </a:r>
            <a:r>
              <a:rPr lang="ru-RU" altLang="ko-KR" sz="2400" i="1" dirty="0" err="1">
                <a:solidFill>
                  <a:schemeClr val="accent4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почтомата</a:t>
            </a:r>
            <a:r>
              <a:rPr lang="ru-RU" altLang="ko-KR" sz="2400" i="1" dirty="0">
                <a:solidFill>
                  <a:schemeClr val="accent4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по частям разным компаниям.</a:t>
            </a:r>
          </a:p>
        </p:txBody>
      </p:sp>
    </p:spTree>
    <p:extLst>
      <p:ext uri="{BB962C8B-B14F-4D97-AF65-F5344CB8AC3E}">
        <p14:creationId xmlns:p14="http://schemas.microsoft.com/office/powerpoint/2010/main" val="292514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63416" y="2449746"/>
            <a:ext cx="4331369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Спасибо за внимание!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320</Words>
  <Application>Microsoft Macintosh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Cambria Math</vt:lpstr>
      <vt:lpstr>Roboto Light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128</cp:revision>
  <cp:lastPrinted>2019-12-01T11:52:27Z</cp:lastPrinted>
  <dcterms:created xsi:type="dcterms:W3CDTF">2018-04-24T17:14:44Z</dcterms:created>
  <dcterms:modified xsi:type="dcterms:W3CDTF">2019-12-01T13:02:25Z</dcterms:modified>
</cp:coreProperties>
</file>