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4" r:id="rId6"/>
    <p:sldId id="267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E47"/>
    <a:srgbClr val="072AC8"/>
    <a:srgbClr val="6B708D"/>
    <a:srgbClr val="ECF7FF"/>
    <a:srgbClr val="FFC600"/>
    <a:srgbClr val="B9B9B9"/>
    <a:srgbClr val="D1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54086" autoAdjust="0"/>
  </p:normalViewPr>
  <p:slideViewPr>
    <p:cSldViewPr snapToGrid="0">
      <p:cViewPr varScale="1">
        <p:scale>
          <a:sx n="53" d="100"/>
          <a:sy n="53" d="100"/>
        </p:scale>
        <p:origin x="226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26AD6-042F-49AD-919A-0484B73D890F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D858-B768-417C-8472-78962D0B67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72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Soy de cerca de Barcelona. Tengo 23 años y el año pasado me gradué en Multimedia (CITM).</a:t>
            </a:r>
          </a:p>
          <a:p>
            <a:endParaRPr lang="es-ES" dirty="0"/>
          </a:p>
          <a:p>
            <a:r>
              <a:rPr lang="es-ES" dirty="0"/>
              <a:t>Me gusta todo lo que rodea la creación de contenido multimedia y la carrera me ha permitido tocar un poco de todo (Grabación, Edición, Editorial, Videojuegos, Animación, Desarrollo Web)</a:t>
            </a:r>
          </a:p>
          <a:p>
            <a:r>
              <a:rPr lang="es-ES" dirty="0"/>
              <a:t>Así que estoy familiarizado con todo pero me especializo en nada.</a:t>
            </a:r>
          </a:p>
          <a:p>
            <a:endParaRPr lang="es-ES" dirty="0"/>
          </a:p>
          <a:p>
            <a:r>
              <a:rPr lang="es-ES" dirty="0"/>
              <a:t>Aun así, creo que lo que más me atrae del mundo que he conocido en la carrera es la programación web. Tuve una asignatura tocando HTML, CSS i Javascript (Con Bootstrap 🤢) con una profesora de pleistoceno.</a:t>
            </a:r>
          </a:p>
          <a:p>
            <a:r>
              <a:rPr lang="es-ES" dirty="0"/>
              <a:t>Y lo que me hizo interesarme del todo fue tener un muy buen profe que nos enseñó </a:t>
            </a:r>
            <a:r>
              <a:rPr lang="es-ES" dirty="0" err="1"/>
              <a:t>React</a:t>
            </a:r>
            <a:r>
              <a:rPr lang="es-ES" dirty="0"/>
              <a:t> aunque no pude profundizar </a:t>
            </a:r>
            <a:r>
              <a:rPr lang="es-ES"/>
              <a:t>mucho.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D858-B768-417C-8472-78962D0B675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19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D858-B768-417C-8472-78962D0B675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78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API </a:t>
            </a:r>
            <a:r>
              <a:rPr lang="es-ES" dirty="0" err="1"/>
              <a:t>Chosen</a:t>
            </a:r>
            <a:r>
              <a:rPr lang="es-ES" dirty="0"/>
              <a:t>: da muchísimos resultados (400000) y tarda mucho. Además de una objeto de </a:t>
            </a:r>
            <a:r>
              <a:rPr lang="es-ES" dirty="0" err="1"/>
              <a:t>Ids</a:t>
            </a:r>
            <a:r>
              <a:rPr lang="es-ES" dirty="0"/>
              <a:t> para luego buscar el detalle de cada uno.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NAV </a:t>
            </a:r>
            <a:r>
              <a:rPr lang="es-ES" dirty="0" err="1"/>
              <a:t>Toggle</a:t>
            </a:r>
            <a:r>
              <a:rPr lang="es-ES" dirty="0"/>
              <a:t>: usando media </a:t>
            </a:r>
            <a:r>
              <a:rPr lang="es-ES" dirty="0" err="1"/>
              <a:t>query</a:t>
            </a:r>
            <a:r>
              <a:rPr lang="es-ES" dirty="0"/>
              <a:t>, z-</a:t>
            </a:r>
            <a:r>
              <a:rPr lang="es-ES" dirty="0" err="1"/>
              <a:t>index</a:t>
            </a:r>
            <a:r>
              <a:rPr lang="es-ES" dirty="0"/>
              <a:t>, posición, arreglar bugs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D858-B768-417C-8472-78962D0B675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005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CARDS: explicar cada paso de los 3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D858-B768-417C-8472-78962D0B675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67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D858-B768-417C-8472-78962D0B675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89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D858-B768-417C-8472-78962D0B675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63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D858-B768-417C-8472-78962D0B675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78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D858-B768-417C-8472-78962D0B675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39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D858-B768-417C-8472-78962D0B675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3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7E229-1196-082C-A60F-09FF9B31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EE65DD-1414-5850-9F15-713F80354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CEDC30-9C82-B470-DDE4-2263CCAE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BAE84A-27C7-67AA-647A-8C89181C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B4CB0-BEC0-2BCA-19F7-ED9D1BC6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85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42AB-BC94-16CF-3829-F7061E1E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4521B-C9BD-CB4A-4AD2-AB0004546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1A30C-0FA9-A9E7-C48B-8311348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1596E-CA1B-4A6D-3B9B-11A186AE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5A8F4-AC99-40E3-BA19-DA8C9635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7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3BF0E-F9A6-35B4-4B0C-F58ED5D93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7CF50-3983-0E45-2EEA-AA19E7B7C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7CFFD-EE44-326A-E8DC-F57B38CF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CBCE0-09A3-5D32-98E8-2997E203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992F5-C1FF-BED2-090D-9CEC0DD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44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EAB3F-8EB5-4E7A-EE27-0707E1D4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6634E-C683-F234-2DFD-33D8B8DF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3F9A5-366A-781E-63CB-E263AE1F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49416-0A58-6CF5-93B9-790D542A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532901-055F-7ADB-FFE5-BF00C3DA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9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8E3CB-A644-CB67-37F0-E635401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21871-449C-2778-EBA5-151D22F4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931D2-8157-BB24-03E9-B9722E2E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40940-3BAA-5C5C-3AE1-2205DDB8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06102-2C85-D900-20D5-9FF55961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3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8E4B-A66B-98CA-25B8-05FD6EC2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40FF3-833A-E115-A7E9-241B9C3EA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D317F6-ED97-A40A-44E7-D1A998D33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FD3F03-1AD2-480D-0C7F-4CDF57DD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EBE6D2-16B5-D306-18EB-38EB304A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46783C-AE1D-A17B-03D6-5C0AE197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65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D7D8E-A68E-8E28-DBDC-BBAFB36C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80645A-5571-C452-9EE1-5DC2F7E85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C59621-ACAD-77E6-F289-1FF02C166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B2E10B-F5E0-C9CA-1D54-77575BFE8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9EF9C6-FCFE-680D-DDBB-F92D3FA60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0A1B93-CEE2-A985-C721-200F5DC9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FA4079-7B03-6094-098E-7D4BEFA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10BF9B-75B2-FA76-D5A7-017FB5D6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75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7A370-4930-1BC0-050C-3FAC31AA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620269-68A3-8D89-E227-826E54B4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548B8C-3498-D4DE-8594-0318BEF9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9E0749-8799-B7D1-520E-3F0F214B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8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7D6DBA-C60B-84DD-1973-AFDFC36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20E645-7E87-DFC3-F749-FB196B64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2C1578-35FC-FD78-2DB0-7CD668B5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29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441E4-0499-FAFF-D474-C3FF7983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850E4-6E45-58A1-479D-1BCF757C2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585154-284D-696F-D898-0376888F2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5F4A18-6566-0A41-BB3F-EFF7A0D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897D45-23B1-C1F1-E881-97322049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8125F-5C74-B8E1-570D-E2DE735B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02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24F61-4CAB-4E1C-351F-2DF8B889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A00905-CCBE-88B7-8E30-D0DF37DFD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8A69A5-6C33-48B4-D185-E5E5383C9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243140-4DD2-1070-6C7A-D7759AC5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7B0C4-8646-11D3-D6E6-C5D9FC6C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321F69-6150-5B00-C792-C67C9EF8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37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4A8F19-92AC-0D5C-E19C-2ECC8E2C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3A133E-07A8-6E8D-6A37-1409B00B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8D057D-68CC-2EAC-CE89-B10C9C611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8E0D-6D74-4D89-AF2D-12E849E13945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B204E-9986-695E-D38E-33C5ACBF2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7409E-D5CC-48D2-2A11-B018394E3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8835-6468-43FA-8541-FAA26D4C4A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7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valero-mid-term-project.netlify.app/home.html" TargetMode="Externa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3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3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4648-01E3-DDE7-7C8E-76570DAC35C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0AF4C-6CE1-5C97-30E4-FF98F5C0F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Franklin Gothic Heavy" panose="020B0903020102020204" pitchFamily="34" charset="0"/>
              </a:rPr>
              <a:t>           </a:t>
            </a:r>
            <a:r>
              <a:rPr lang="es-ES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Agency</a:t>
            </a:r>
            <a:br>
              <a:rPr lang="es-ES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Mid-term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C9DCE-A7F8-85FC-566E-22564938B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0404"/>
            <a:ext cx="9144000" cy="1655762"/>
          </a:xfrm>
        </p:spPr>
        <p:txBody>
          <a:bodyPr/>
          <a:lstStyle/>
          <a:p>
            <a:r>
              <a:rPr lang="es-ES" dirty="0">
                <a:solidFill>
                  <a:srgbClr val="072AC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</a:t>
            </a:r>
            <a:r>
              <a:rPr lang="es-ES" dirty="0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dirty="0">
                <a:solidFill>
                  <a:srgbClr val="072AC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Valero</a:t>
            </a:r>
          </a:p>
        </p:txBody>
      </p:sp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45B3E8-B97E-D9AC-43EB-ADF2FF6567F2}"/>
              </a:ext>
            </a:extLst>
          </p:cNvPr>
          <p:cNvSpPr txBox="1"/>
          <p:nvPr/>
        </p:nvSpPr>
        <p:spPr>
          <a:xfrm>
            <a:off x="4158889" y="5902417"/>
            <a:ext cx="387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B9B9B9"/>
                </a:solidFill>
                <a:latin typeface="Roboto light" panose="020B0604020202020204" pitchFamily="2" charset="0"/>
                <a:ea typeface="Roboto light" panose="020B0604020202020204" pitchFamily="2" charset="0"/>
              </a:rPr>
              <a:t>SOC Frontend PT OCT 10 Course</a:t>
            </a:r>
          </a:p>
        </p:txBody>
      </p:sp>
      <p:pic>
        <p:nvPicPr>
          <p:cNvPr id="1030" name="Picture 6" descr="Ironhack - Bcas">
            <a:extLst>
              <a:ext uri="{FF2B5EF4-FFF2-40B4-BE49-F238E27FC236}">
                <a16:creationId xmlns:a16="http://schemas.microsoft.com/office/drawing/2014/main" id="{97383FAE-D9FE-B18B-D2E5-2BC14AEF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4" y="536112"/>
            <a:ext cx="1831281" cy="91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0639" y="1859959"/>
            <a:ext cx="2020961" cy="6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4648-01E3-DDE7-7C8E-76570DAC35C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34" y="567266"/>
            <a:ext cx="921918" cy="297393"/>
          </a:xfrm>
          <a:prstGeom prst="rect">
            <a:avLst/>
          </a:prstGeom>
        </p:spPr>
      </p:pic>
      <p:sp>
        <p:nvSpPr>
          <p:cNvPr id="16" name="Título 12">
            <a:extLst>
              <a:ext uri="{FF2B5EF4-FFF2-40B4-BE49-F238E27FC236}">
                <a16:creationId xmlns:a16="http://schemas.microsoft.com/office/drawing/2014/main" id="{DD0E07A3-F07A-46E9-26F6-D8C6E2F6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09"/>
            <a:ext cx="9144000" cy="1393296"/>
          </a:xfrm>
        </p:spPr>
        <p:txBody>
          <a:bodyPr/>
          <a:lstStyle/>
          <a:p>
            <a:r>
              <a:rPr lang="es-ES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36960B-6103-E75B-51F9-FAA3DC4C46E2}"/>
              </a:ext>
            </a:extLst>
          </p:cNvPr>
          <p:cNvSpPr txBox="1">
            <a:spLocks/>
          </p:cNvSpPr>
          <p:nvPr/>
        </p:nvSpPr>
        <p:spPr>
          <a:xfrm>
            <a:off x="509806" y="770303"/>
            <a:ext cx="3463675" cy="75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Mid-term </a:t>
            </a:r>
            <a:b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</a:t>
            </a:r>
          </a:p>
        </p:txBody>
      </p:sp>
      <p:sp>
        <p:nvSpPr>
          <p:cNvPr id="3" name="Título 12">
            <a:extLst>
              <a:ext uri="{FF2B5EF4-FFF2-40B4-BE49-F238E27FC236}">
                <a16:creationId xmlns:a16="http://schemas.microsoft.com/office/drawing/2014/main" id="{D07CB7DE-F6A5-E9B3-368C-0811CD1E05A3}"/>
              </a:ext>
            </a:extLst>
          </p:cNvPr>
          <p:cNvSpPr txBox="1">
            <a:spLocks/>
          </p:cNvSpPr>
          <p:nvPr/>
        </p:nvSpPr>
        <p:spPr>
          <a:xfrm>
            <a:off x="1040842" y="3335065"/>
            <a:ext cx="10110315" cy="6980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0" i="0" u="sng" dirty="0">
                <a:effectLst/>
                <a:latin typeface="Slack-Lato"/>
                <a:hlinkClick r:id="rId5"/>
              </a:rPr>
              <a:t>https://nvalero-mid-term-project.netlify.app/home.html</a:t>
            </a:r>
            <a:endParaRPr lang="es-ES" sz="2400" dirty="0">
              <a:solidFill>
                <a:srgbClr val="072AC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5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691EAEF2-7E23-ABFF-E420-C834EF73628A}"/>
              </a:ext>
            </a:extLst>
          </p:cNvPr>
          <p:cNvSpPr/>
          <p:nvPr/>
        </p:nvSpPr>
        <p:spPr>
          <a:xfrm>
            <a:off x="-114300" y="-139699"/>
            <a:ext cx="12395200" cy="7079514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34" y="567266"/>
            <a:ext cx="921918" cy="29739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BDB668AF-0CB5-8A47-9574-98CF35446AD8}"/>
              </a:ext>
            </a:extLst>
          </p:cNvPr>
          <p:cNvSpPr txBox="1">
            <a:spLocks/>
          </p:cNvSpPr>
          <p:nvPr/>
        </p:nvSpPr>
        <p:spPr>
          <a:xfrm>
            <a:off x="509806" y="770303"/>
            <a:ext cx="3463675" cy="75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Mid-term </a:t>
            </a:r>
            <a:br>
              <a:rPr lang="es-E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s-E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25807B-1F8D-062E-6056-F2FE15D39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C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6B708D"/>
                </a:solidFill>
                <a:effectLst/>
                <a:latin typeface="Roboto" panose="02000000000000000000" pitchFamily="2" charset="0"/>
              </a:rPr>
              <a:t>Let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B708D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6B708D"/>
                </a:solidFill>
                <a:effectLst/>
                <a:latin typeface="Roboto" panose="02000000000000000000" pitchFamily="2" charset="0"/>
              </a:rPr>
              <a:t>us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B708D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6B708D"/>
                </a:solidFill>
                <a:effectLst/>
                <a:latin typeface="Roboto" panose="02000000000000000000" pitchFamily="2" charset="0"/>
              </a:rPr>
              <a:t>help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B708D"/>
                </a:solidFill>
                <a:effectLst/>
                <a:latin typeface="Roboto" panose="02000000000000000000" pitchFamily="2" charset="0"/>
              </a:rPr>
              <a:t> you!</a:t>
            </a:r>
            <a:endParaRPr kumimoji="0" lang="es-ES" altLang="es-E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B708D"/>
                </a:solidFill>
                <a:effectLst/>
                <a:latin typeface="Roboto" panose="02000000000000000000" pitchFamily="2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BA87368-2484-0723-DD38-706C2F25653E}"/>
              </a:ext>
            </a:extLst>
          </p:cNvPr>
          <p:cNvSpPr txBox="1">
            <a:spLocks/>
          </p:cNvSpPr>
          <p:nvPr/>
        </p:nvSpPr>
        <p:spPr>
          <a:xfrm>
            <a:off x="1676400" y="1921842"/>
            <a:ext cx="9144000" cy="1393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you have any questions?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BB6C7C7-43C1-CC3E-A86D-79998BAAC282}"/>
              </a:ext>
            </a:extLst>
          </p:cNvPr>
          <p:cNvSpPr/>
          <p:nvPr/>
        </p:nvSpPr>
        <p:spPr>
          <a:xfrm>
            <a:off x="3416300" y="3772774"/>
            <a:ext cx="3773166" cy="72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2C1CF03-DE77-1682-BD40-5A6EB073C0E7}"/>
              </a:ext>
            </a:extLst>
          </p:cNvPr>
          <p:cNvSpPr/>
          <p:nvPr/>
        </p:nvSpPr>
        <p:spPr>
          <a:xfrm>
            <a:off x="7359650" y="3772774"/>
            <a:ext cx="1625600" cy="726282"/>
          </a:xfrm>
          <a:prstGeom prst="rect">
            <a:avLst/>
          </a:prstGeom>
          <a:solidFill>
            <a:srgbClr val="072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E07405D8-8E7F-C526-4994-DBFB923A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8800" y="3954756"/>
            <a:ext cx="2527300" cy="362318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 Valero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FA870FD5-83A0-96DC-8079-489F8C444779}"/>
              </a:ext>
            </a:extLst>
          </p:cNvPr>
          <p:cNvSpPr txBox="1">
            <a:spLocks/>
          </p:cNvSpPr>
          <p:nvPr/>
        </p:nvSpPr>
        <p:spPr>
          <a:xfrm>
            <a:off x="3517900" y="3943615"/>
            <a:ext cx="3182616" cy="72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646443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4648-01E3-DDE7-7C8E-76570DAC35C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C9DCE-A7F8-85FC-566E-22564938B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0404"/>
            <a:ext cx="9144000" cy="1655762"/>
          </a:xfrm>
        </p:spPr>
        <p:txBody>
          <a:bodyPr/>
          <a:lstStyle/>
          <a:p>
            <a:r>
              <a:rPr lang="es-ES" dirty="0">
                <a:solidFill>
                  <a:srgbClr val="072AC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Nil</a:t>
            </a:r>
            <a:r>
              <a:rPr lang="es-ES" dirty="0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dirty="0">
                <a:solidFill>
                  <a:srgbClr val="072AC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Valero</a:t>
            </a:r>
          </a:p>
        </p:txBody>
      </p:sp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834" y="567266"/>
            <a:ext cx="921918" cy="297393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592B2F6-1058-E6C7-6DBB-D39D07C6C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 me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79F7E0D-D647-6458-2F4E-41F33F89D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1399" flipH="1">
            <a:off x="12795208" y="1397696"/>
            <a:ext cx="3213186" cy="3972128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73EA39DA-A4F8-438B-3AA8-F4506218345E}"/>
              </a:ext>
            </a:extLst>
          </p:cNvPr>
          <p:cNvSpPr txBox="1">
            <a:spLocks/>
          </p:cNvSpPr>
          <p:nvPr/>
        </p:nvSpPr>
        <p:spPr>
          <a:xfrm>
            <a:off x="509806" y="770303"/>
            <a:ext cx="3463675" cy="75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Mid-term </a:t>
            </a:r>
            <a:b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DE69128-1759-FB51-D370-8E60D2447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49278">
            <a:off x="9654786" y="6756196"/>
            <a:ext cx="2669399" cy="268868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F67866A-EB7F-010E-19AD-F309A2439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9112">
            <a:off x="5863138" y="-2622166"/>
            <a:ext cx="2710335" cy="28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1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4648-01E3-DDE7-7C8E-76570DAC35C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34" y="567266"/>
            <a:ext cx="921918" cy="2973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79F7E0D-D647-6458-2F4E-41F33F89D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11928" y="1442936"/>
            <a:ext cx="3213186" cy="3972128"/>
          </a:xfrm>
          <a:prstGeom prst="rect">
            <a:avLst/>
          </a:prstGeom>
        </p:spPr>
      </p:pic>
      <p:sp>
        <p:nvSpPr>
          <p:cNvPr id="16" name="Título 12">
            <a:extLst>
              <a:ext uri="{FF2B5EF4-FFF2-40B4-BE49-F238E27FC236}">
                <a16:creationId xmlns:a16="http://schemas.microsoft.com/office/drawing/2014/main" id="{DD0E07A3-F07A-46E9-26F6-D8C6E2F6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8519" y="1952591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 me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D2A3F4E1-EDA3-E664-99E5-C19A0F1ACDA2}"/>
              </a:ext>
            </a:extLst>
          </p:cNvPr>
          <p:cNvSpPr txBox="1">
            <a:spLocks/>
          </p:cNvSpPr>
          <p:nvPr/>
        </p:nvSpPr>
        <p:spPr>
          <a:xfrm>
            <a:off x="509806" y="770303"/>
            <a:ext cx="3463675" cy="75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Mid-term </a:t>
            </a:r>
            <a:b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F387382-C5CF-AF51-64F2-2CA35C2CC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85" y="3839638"/>
            <a:ext cx="2669399" cy="268868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EC09E46-9D6B-18A9-DD4A-F5F8073F39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37" y="1527268"/>
            <a:ext cx="2710335" cy="28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1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4648-01E3-DDE7-7C8E-76570DAC35C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34" y="567266"/>
            <a:ext cx="921918" cy="2973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79F7E0D-D647-6458-2F4E-41F33F89D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3778" flipH="1">
            <a:off x="12817993" y="1790895"/>
            <a:ext cx="3213186" cy="3972128"/>
          </a:xfrm>
          <a:prstGeom prst="rect">
            <a:avLst/>
          </a:prstGeom>
        </p:spPr>
      </p:pic>
      <p:sp>
        <p:nvSpPr>
          <p:cNvPr id="16" name="Título 12">
            <a:extLst>
              <a:ext uri="{FF2B5EF4-FFF2-40B4-BE49-F238E27FC236}">
                <a16:creationId xmlns:a16="http://schemas.microsoft.com/office/drawing/2014/main" id="{DD0E07A3-F07A-46E9-26F6-D8C6E2F6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09"/>
            <a:ext cx="9144000" cy="1393296"/>
          </a:xfrm>
        </p:spPr>
        <p:txBody>
          <a:bodyPr/>
          <a:lstStyle/>
          <a:p>
            <a:r>
              <a:rPr lang="es-ES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 Challenge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A12408-382E-B552-E99A-9D46BD302851}"/>
              </a:ext>
            </a:extLst>
          </p:cNvPr>
          <p:cNvSpPr txBox="1">
            <a:spLocks/>
          </p:cNvSpPr>
          <p:nvPr/>
        </p:nvSpPr>
        <p:spPr>
          <a:xfrm>
            <a:off x="509806" y="770303"/>
            <a:ext cx="3463675" cy="75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Mid-term </a:t>
            </a:r>
            <a:b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D3DE21-8F2A-B52E-D4DC-96738BCEE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622">
            <a:off x="8125685" y="7146122"/>
            <a:ext cx="2669399" cy="26886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4E04A2-CDB4-2AE8-3E57-DFF84F7CD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82338">
            <a:off x="5648336" y="-2753818"/>
            <a:ext cx="2710335" cy="2897255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3EA5CFE7-CA39-CDA0-397E-8EFE1C3DA515}"/>
              </a:ext>
            </a:extLst>
          </p:cNvPr>
          <p:cNvGrpSpPr/>
          <p:nvPr/>
        </p:nvGrpSpPr>
        <p:grpSpPr>
          <a:xfrm>
            <a:off x="1401237" y="7357147"/>
            <a:ext cx="2516204" cy="2765783"/>
            <a:chOff x="1662096" y="7161673"/>
            <a:chExt cx="2516204" cy="2765783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29317C3-C03E-9713-C691-29DF016A9B95}"/>
                </a:ext>
              </a:extLst>
            </p:cNvPr>
            <p:cNvSpPr/>
            <p:nvPr/>
          </p:nvSpPr>
          <p:spPr>
            <a:xfrm>
              <a:off x="1662096" y="7161673"/>
              <a:ext cx="2516204" cy="2765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1143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7DE0E91-B932-7D55-BE47-FA8EB7514C50}"/>
                </a:ext>
              </a:extLst>
            </p:cNvPr>
            <p:cNvSpPr/>
            <p:nvPr/>
          </p:nvSpPr>
          <p:spPr>
            <a:xfrm>
              <a:off x="1830538" y="7299172"/>
              <a:ext cx="625642" cy="625642"/>
            </a:xfrm>
            <a:prstGeom prst="ellipse">
              <a:avLst/>
            </a:prstGeom>
            <a:solidFill>
              <a:srgbClr val="EC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B4941992-EEAB-AD7F-DDCB-026991A24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52859" y="7451953"/>
              <a:ext cx="381000" cy="381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A34C19E-8FEB-EB94-B031-134224592EB3}"/>
                </a:ext>
              </a:extLst>
            </p:cNvPr>
            <p:cNvSpPr txBox="1"/>
            <p:nvPr/>
          </p:nvSpPr>
          <p:spPr>
            <a:xfrm>
              <a:off x="1765791" y="8148789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Roboto" panose="02000000000000000000" pitchFamily="2" charset="0"/>
                  <a:ea typeface="Roboto" panose="02000000000000000000" pitchFamily="2" charset="0"/>
                </a:rPr>
                <a:t>API CHOSEN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8CEF6B8-4952-402D-BDD0-D5EEBECA9B7E}"/>
                </a:ext>
              </a:extLst>
            </p:cNvPr>
            <p:cNvSpPr txBox="1"/>
            <p:nvPr/>
          </p:nvSpPr>
          <p:spPr>
            <a:xfrm>
              <a:off x="1770826" y="9320571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Learn</a:t>
              </a:r>
              <a:r>
                <a:rPr lang="es-ES" dirty="0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more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E8CE4A5-C11D-78CC-BF56-3042F3222B51}"/>
                </a:ext>
              </a:extLst>
            </p:cNvPr>
            <p:cNvSpPr txBox="1"/>
            <p:nvPr/>
          </p:nvSpPr>
          <p:spPr>
            <a:xfrm>
              <a:off x="1765791" y="8518121"/>
              <a:ext cx="2207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And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how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to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parameters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DF73BEE-B84F-42DB-FF60-C88D9BAB7626}"/>
              </a:ext>
            </a:extLst>
          </p:cNvPr>
          <p:cNvGrpSpPr/>
          <p:nvPr/>
        </p:nvGrpSpPr>
        <p:grpSpPr>
          <a:xfrm>
            <a:off x="4685498" y="7370793"/>
            <a:ext cx="2516204" cy="2765783"/>
            <a:chOff x="4685498" y="7370793"/>
            <a:chExt cx="2516204" cy="2765783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0459540A-F3B2-C778-EE7C-18707F446C7B}"/>
                </a:ext>
              </a:extLst>
            </p:cNvPr>
            <p:cNvSpPr/>
            <p:nvPr/>
          </p:nvSpPr>
          <p:spPr>
            <a:xfrm>
              <a:off x="4685498" y="7370793"/>
              <a:ext cx="2516204" cy="2765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1143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D4A4BFF-94B4-7D18-8479-696209329BBD}"/>
                </a:ext>
              </a:extLst>
            </p:cNvPr>
            <p:cNvSpPr/>
            <p:nvPr/>
          </p:nvSpPr>
          <p:spPr>
            <a:xfrm>
              <a:off x="4853940" y="7508292"/>
              <a:ext cx="625642" cy="625642"/>
            </a:xfrm>
            <a:prstGeom prst="ellipse">
              <a:avLst/>
            </a:prstGeom>
            <a:solidFill>
              <a:srgbClr val="EC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67AD52A-346E-1247-82D5-31E284DAFA49}"/>
                </a:ext>
              </a:extLst>
            </p:cNvPr>
            <p:cNvSpPr txBox="1"/>
            <p:nvPr/>
          </p:nvSpPr>
          <p:spPr>
            <a:xfrm>
              <a:off x="4789193" y="8357909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Roboto" panose="02000000000000000000" pitchFamily="2" charset="0"/>
                  <a:ea typeface="Roboto" panose="02000000000000000000" pitchFamily="2" charset="0"/>
                </a:rPr>
                <a:t>NAV TOGGLE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4721097-9F46-2148-119F-009C2E4F8008}"/>
                </a:ext>
              </a:extLst>
            </p:cNvPr>
            <p:cNvSpPr txBox="1"/>
            <p:nvPr/>
          </p:nvSpPr>
          <p:spPr>
            <a:xfrm>
              <a:off x="4794228" y="9529691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Learn</a:t>
              </a:r>
              <a:r>
                <a:rPr lang="es-ES" dirty="0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more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34C7B594-C40E-E89A-5D9A-BAC8861B8642}"/>
                </a:ext>
              </a:extLst>
            </p:cNvPr>
            <p:cNvSpPr txBox="1"/>
            <p:nvPr/>
          </p:nvSpPr>
          <p:spPr>
            <a:xfrm>
              <a:off x="4789193" y="8727241"/>
              <a:ext cx="2207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Z-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index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por aquí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translateY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por allá</a:t>
              </a:r>
            </a:p>
          </p:txBody>
        </p:sp>
        <p:pic>
          <p:nvPicPr>
            <p:cNvPr id="42" name="Gráfico 41">
              <a:extLst>
                <a:ext uri="{FF2B5EF4-FFF2-40B4-BE49-F238E27FC236}">
                  <a16:creationId xmlns:a16="http://schemas.microsoft.com/office/drawing/2014/main" id="{88DA5889-0B64-68F4-46D2-2741554DB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76261" y="7644189"/>
              <a:ext cx="381000" cy="3810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21FA5447-583A-870B-353D-4976E65370A2}"/>
              </a:ext>
            </a:extLst>
          </p:cNvPr>
          <p:cNvGrpSpPr/>
          <p:nvPr/>
        </p:nvGrpSpPr>
        <p:grpSpPr>
          <a:xfrm>
            <a:off x="8008853" y="7370793"/>
            <a:ext cx="2516204" cy="3053368"/>
            <a:chOff x="8106117" y="2933625"/>
            <a:chExt cx="2516204" cy="3053368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98182D27-CD44-A554-2F0E-1FF17BB49AF7}"/>
                </a:ext>
              </a:extLst>
            </p:cNvPr>
            <p:cNvSpPr/>
            <p:nvPr/>
          </p:nvSpPr>
          <p:spPr>
            <a:xfrm>
              <a:off x="8106117" y="2933625"/>
              <a:ext cx="2516204" cy="3053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1143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3B7335B-705E-58A1-5797-2BBFCDFF7193}"/>
                </a:ext>
              </a:extLst>
            </p:cNvPr>
            <p:cNvSpPr/>
            <p:nvPr/>
          </p:nvSpPr>
          <p:spPr>
            <a:xfrm>
              <a:off x="8274559" y="3071124"/>
              <a:ext cx="625642" cy="625642"/>
            </a:xfrm>
            <a:prstGeom prst="ellipse">
              <a:avLst/>
            </a:prstGeom>
            <a:solidFill>
              <a:srgbClr val="EC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66E1C072-67E8-30C4-9346-C423486ECE78}"/>
                </a:ext>
              </a:extLst>
            </p:cNvPr>
            <p:cNvSpPr txBox="1"/>
            <p:nvPr/>
          </p:nvSpPr>
          <p:spPr>
            <a:xfrm>
              <a:off x="8209812" y="3920741"/>
              <a:ext cx="2207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Roboto" panose="02000000000000000000" pitchFamily="2" charset="0"/>
                  <a:ea typeface="Roboto" panose="02000000000000000000" pitchFamily="2" charset="0"/>
                </a:rPr>
                <a:t>CARDS DIFFERENT HEIGHT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969FD9FE-074A-D94F-0B08-98CC1FC06557}"/>
                </a:ext>
              </a:extLst>
            </p:cNvPr>
            <p:cNvSpPr txBox="1"/>
            <p:nvPr/>
          </p:nvSpPr>
          <p:spPr>
            <a:xfrm>
              <a:off x="8214847" y="5369522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Learn</a:t>
              </a:r>
              <a:r>
                <a:rPr lang="es-ES" dirty="0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more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EF9B6E7D-9837-F063-A2D1-A8A5BA4C4B27}"/>
                </a:ext>
              </a:extLst>
            </p:cNvPr>
            <p:cNvSpPr txBox="1"/>
            <p:nvPr/>
          </p:nvSpPr>
          <p:spPr>
            <a:xfrm>
              <a:off x="8182581" y="4569303"/>
              <a:ext cx="22076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white-space: </a:t>
              </a:r>
              <a:r>
                <a:rPr lang="en-U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nowrap</a:t>
              </a:r>
              <a:r>
                <a:rPr lang="en-U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;</a:t>
              </a:r>
            </a:p>
            <a:p>
              <a:r>
                <a:rPr lang="en-U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overflow: hidden;</a:t>
              </a:r>
            </a:p>
            <a:p>
              <a:r>
                <a:rPr lang="en-U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text-overflow: ellipsis;</a:t>
              </a:r>
              <a:endParaRPr lang="es-ES" sz="1400" dirty="0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8F6E7CF6-A511-B4F9-E819-99591D4BC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12571" y="3200400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164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4648-01E3-DDE7-7C8E-76570DAC35C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34" y="567266"/>
            <a:ext cx="921918" cy="297393"/>
          </a:xfrm>
          <a:prstGeom prst="rect">
            <a:avLst/>
          </a:prstGeom>
        </p:spPr>
      </p:pic>
      <p:sp>
        <p:nvSpPr>
          <p:cNvPr id="16" name="Título 12">
            <a:extLst>
              <a:ext uri="{FF2B5EF4-FFF2-40B4-BE49-F238E27FC236}">
                <a16:creationId xmlns:a16="http://schemas.microsoft.com/office/drawing/2014/main" id="{DD0E07A3-F07A-46E9-26F6-D8C6E2F6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303"/>
            <a:ext cx="9144000" cy="1393296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 Challenge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A12408-382E-B552-E99A-9D46BD302851}"/>
              </a:ext>
            </a:extLst>
          </p:cNvPr>
          <p:cNvSpPr txBox="1">
            <a:spLocks/>
          </p:cNvSpPr>
          <p:nvPr/>
        </p:nvSpPr>
        <p:spPr>
          <a:xfrm>
            <a:off x="509806" y="770303"/>
            <a:ext cx="3463675" cy="75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Mid-term </a:t>
            </a:r>
            <a:b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3EA5CFE7-CA39-CDA0-397E-8EFE1C3DA515}"/>
              </a:ext>
            </a:extLst>
          </p:cNvPr>
          <p:cNvGrpSpPr/>
          <p:nvPr/>
        </p:nvGrpSpPr>
        <p:grpSpPr>
          <a:xfrm>
            <a:off x="1401237" y="2965722"/>
            <a:ext cx="2516204" cy="2765783"/>
            <a:chOff x="1662096" y="7161673"/>
            <a:chExt cx="2516204" cy="2765783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29317C3-C03E-9713-C691-29DF016A9B95}"/>
                </a:ext>
              </a:extLst>
            </p:cNvPr>
            <p:cNvSpPr/>
            <p:nvPr/>
          </p:nvSpPr>
          <p:spPr>
            <a:xfrm>
              <a:off x="1662096" y="7161673"/>
              <a:ext cx="2516204" cy="2765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1143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7DE0E91-B932-7D55-BE47-FA8EB7514C50}"/>
                </a:ext>
              </a:extLst>
            </p:cNvPr>
            <p:cNvSpPr/>
            <p:nvPr/>
          </p:nvSpPr>
          <p:spPr>
            <a:xfrm>
              <a:off x="1830538" y="7299172"/>
              <a:ext cx="625642" cy="625642"/>
            </a:xfrm>
            <a:prstGeom prst="ellipse">
              <a:avLst/>
            </a:prstGeom>
            <a:solidFill>
              <a:srgbClr val="EC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B4941992-EEAB-AD7F-DDCB-026991A24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52859" y="7451953"/>
              <a:ext cx="381000" cy="381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A34C19E-8FEB-EB94-B031-134224592EB3}"/>
                </a:ext>
              </a:extLst>
            </p:cNvPr>
            <p:cNvSpPr txBox="1"/>
            <p:nvPr/>
          </p:nvSpPr>
          <p:spPr>
            <a:xfrm>
              <a:off x="1765791" y="8148789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Roboto" panose="02000000000000000000" pitchFamily="2" charset="0"/>
                  <a:ea typeface="Roboto" panose="02000000000000000000" pitchFamily="2" charset="0"/>
                </a:rPr>
                <a:t>API CHOSEN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8CEF6B8-4952-402D-BDD0-D5EEBECA9B7E}"/>
                </a:ext>
              </a:extLst>
            </p:cNvPr>
            <p:cNvSpPr txBox="1"/>
            <p:nvPr/>
          </p:nvSpPr>
          <p:spPr>
            <a:xfrm>
              <a:off x="1770826" y="9320571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Learn</a:t>
              </a:r>
              <a:r>
                <a:rPr lang="es-ES" dirty="0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more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E8CE4A5-C11D-78CC-BF56-3042F3222B51}"/>
                </a:ext>
              </a:extLst>
            </p:cNvPr>
            <p:cNvSpPr txBox="1"/>
            <p:nvPr/>
          </p:nvSpPr>
          <p:spPr>
            <a:xfrm>
              <a:off x="1765791" y="8518121"/>
              <a:ext cx="2207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And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how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to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parameters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DF73BEE-B84F-42DB-FF60-C88D9BAB7626}"/>
              </a:ext>
            </a:extLst>
          </p:cNvPr>
          <p:cNvGrpSpPr/>
          <p:nvPr/>
        </p:nvGrpSpPr>
        <p:grpSpPr>
          <a:xfrm>
            <a:off x="4685498" y="2965722"/>
            <a:ext cx="2516204" cy="2765783"/>
            <a:chOff x="4685498" y="7370793"/>
            <a:chExt cx="2516204" cy="2765783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0459540A-F3B2-C778-EE7C-18707F446C7B}"/>
                </a:ext>
              </a:extLst>
            </p:cNvPr>
            <p:cNvSpPr/>
            <p:nvPr/>
          </p:nvSpPr>
          <p:spPr>
            <a:xfrm>
              <a:off x="4685498" y="7370793"/>
              <a:ext cx="2516204" cy="2765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1143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D4A4BFF-94B4-7D18-8479-696209329BBD}"/>
                </a:ext>
              </a:extLst>
            </p:cNvPr>
            <p:cNvSpPr/>
            <p:nvPr/>
          </p:nvSpPr>
          <p:spPr>
            <a:xfrm>
              <a:off x="4853940" y="7508292"/>
              <a:ext cx="625642" cy="625642"/>
            </a:xfrm>
            <a:prstGeom prst="ellipse">
              <a:avLst/>
            </a:prstGeom>
            <a:solidFill>
              <a:srgbClr val="EC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67AD52A-346E-1247-82D5-31E284DAFA49}"/>
                </a:ext>
              </a:extLst>
            </p:cNvPr>
            <p:cNvSpPr txBox="1"/>
            <p:nvPr/>
          </p:nvSpPr>
          <p:spPr>
            <a:xfrm>
              <a:off x="4789193" y="8357909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Roboto" panose="02000000000000000000" pitchFamily="2" charset="0"/>
                  <a:ea typeface="Roboto" panose="02000000000000000000" pitchFamily="2" charset="0"/>
                </a:rPr>
                <a:t>NAV TOGGLE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4721097-9F46-2148-119F-009C2E4F8008}"/>
                </a:ext>
              </a:extLst>
            </p:cNvPr>
            <p:cNvSpPr txBox="1"/>
            <p:nvPr/>
          </p:nvSpPr>
          <p:spPr>
            <a:xfrm>
              <a:off x="4794228" y="9529691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Learn</a:t>
              </a:r>
              <a:r>
                <a:rPr lang="es-ES" dirty="0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more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34C7B594-C40E-E89A-5D9A-BAC8861B8642}"/>
                </a:ext>
              </a:extLst>
            </p:cNvPr>
            <p:cNvSpPr txBox="1"/>
            <p:nvPr/>
          </p:nvSpPr>
          <p:spPr>
            <a:xfrm>
              <a:off x="4789193" y="8727241"/>
              <a:ext cx="2207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Z-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index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por aquí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translateY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por allá</a:t>
              </a:r>
            </a:p>
          </p:txBody>
        </p:sp>
        <p:pic>
          <p:nvPicPr>
            <p:cNvPr id="42" name="Gráfico 41">
              <a:extLst>
                <a:ext uri="{FF2B5EF4-FFF2-40B4-BE49-F238E27FC236}">
                  <a16:creationId xmlns:a16="http://schemas.microsoft.com/office/drawing/2014/main" id="{88DA5889-0B64-68F4-46D2-2741554DB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76261" y="7644189"/>
              <a:ext cx="381000" cy="381000"/>
            </a:xfrm>
            <a:prstGeom prst="rect">
              <a:avLst/>
            </a:prstGeom>
          </p:spPr>
        </p:pic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9038EF4-163F-0FFB-664E-BDA3DDB13ADD}"/>
              </a:ext>
            </a:extLst>
          </p:cNvPr>
          <p:cNvSpPr/>
          <p:nvPr/>
        </p:nvSpPr>
        <p:spPr>
          <a:xfrm>
            <a:off x="7969759" y="2821929"/>
            <a:ext cx="2516204" cy="30533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61CF7E62-7E9C-E7A4-B24A-D89DF179DCF2}"/>
              </a:ext>
            </a:extLst>
          </p:cNvPr>
          <p:cNvSpPr/>
          <p:nvPr/>
        </p:nvSpPr>
        <p:spPr>
          <a:xfrm>
            <a:off x="8138201" y="2959428"/>
            <a:ext cx="625642" cy="625642"/>
          </a:xfrm>
          <a:prstGeom prst="ellipse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2FBFB7B-3513-AC52-29A0-39B01C0862C3}"/>
              </a:ext>
            </a:extLst>
          </p:cNvPr>
          <p:cNvSpPr txBox="1"/>
          <p:nvPr/>
        </p:nvSpPr>
        <p:spPr>
          <a:xfrm>
            <a:off x="8073454" y="3809045"/>
            <a:ext cx="220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Roboto" panose="02000000000000000000" pitchFamily="2" charset="0"/>
                <a:ea typeface="Roboto" panose="02000000000000000000" pitchFamily="2" charset="0"/>
              </a:rPr>
              <a:t>CARDS DIFFERENT HEIGHT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FA8B3A1-B4A4-958E-421E-BD84B8998847}"/>
              </a:ext>
            </a:extLst>
          </p:cNvPr>
          <p:cNvSpPr txBox="1"/>
          <p:nvPr/>
        </p:nvSpPr>
        <p:spPr>
          <a:xfrm>
            <a:off x="8078489" y="5257826"/>
            <a:ext cx="161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72AC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Learn</a:t>
            </a:r>
            <a:r>
              <a:rPr lang="es-ES" dirty="0">
                <a:solidFill>
                  <a:srgbClr val="072AC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more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FD4E050-10AA-7C5D-69A4-98814A1B1D91}"/>
              </a:ext>
            </a:extLst>
          </p:cNvPr>
          <p:cNvSpPr txBox="1"/>
          <p:nvPr/>
        </p:nvSpPr>
        <p:spPr>
          <a:xfrm>
            <a:off x="8046223" y="4457607"/>
            <a:ext cx="2207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white-space: </a:t>
            </a:r>
            <a:r>
              <a:rPr lang="en-US" sz="1400" dirty="0" err="1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nowrap</a:t>
            </a:r>
            <a:r>
              <a:rPr lang="en-US" sz="1400" dirty="0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400" dirty="0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overflow: hidden;</a:t>
            </a:r>
          </a:p>
          <a:p>
            <a:r>
              <a:rPr lang="en-US" sz="1400" dirty="0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text-overflow: ellipsis;</a:t>
            </a:r>
            <a:endParaRPr lang="es-ES" sz="1400" dirty="0">
              <a:solidFill>
                <a:srgbClr val="6B708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EF9FA28-F309-A71D-4FAE-1FCB375FC0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6213" y="3088704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2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4648-01E3-DDE7-7C8E-76570DAC35C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34" y="567266"/>
            <a:ext cx="921918" cy="297393"/>
          </a:xfrm>
          <a:prstGeom prst="rect">
            <a:avLst/>
          </a:prstGeom>
        </p:spPr>
      </p:pic>
      <p:sp>
        <p:nvSpPr>
          <p:cNvPr id="16" name="Título 12">
            <a:extLst>
              <a:ext uri="{FF2B5EF4-FFF2-40B4-BE49-F238E27FC236}">
                <a16:creationId xmlns:a16="http://schemas.microsoft.com/office/drawing/2014/main" id="{DD0E07A3-F07A-46E9-26F6-D8C6E2F6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303"/>
            <a:ext cx="9144000" cy="1393296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 Challenge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A12408-382E-B552-E99A-9D46BD302851}"/>
              </a:ext>
            </a:extLst>
          </p:cNvPr>
          <p:cNvSpPr txBox="1">
            <a:spLocks/>
          </p:cNvSpPr>
          <p:nvPr/>
        </p:nvSpPr>
        <p:spPr>
          <a:xfrm>
            <a:off x="509806" y="770303"/>
            <a:ext cx="3463675" cy="75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Mid-term </a:t>
            </a:r>
            <a:b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3EA5CFE7-CA39-CDA0-397E-8EFE1C3DA515}"/>
              </a:ext>
            </a:extLst>
          </p:cNvPr>
          <p:cNvGrpSpPr/>
          <p:nvPr/>
        </p:nvGrpSpPr>
        <p:grpSpPr>
          <a:xfrm>
            <a:off x="1401237" y="2965722"/>
            <a:ext cx="2516204" cy="2765783"/>
            <a:chOff x="1662096" y="7161673"/>
            <a:chExt cx="2516204" cy="2765783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29317C3-C03E-9713-C691-29DF016A9B95}"/>
                </a:ext>
              </a:extLst>
            </p:cNvPr>
            <p:cNvSpPr/>
            <p:nvPr/>
          </p:nvSpPr>
          <p:spPr>
            <a:xfrm>
              <a:off x="1662096" y="7161673"/>
              <a:ext cx="2516204" cy="2765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1143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7DE0E91-B932-7D55-BE47-FA8EB7514C50}"/>
                </a:ext>
              </a:extLst>
            </p:cNvPr>
            <p:cNvSpPr/>
            <p:nvPr/>
          </p:nvSpPr>
          <p:spPr>
            <a:xfrm>
              <a:off x="1830538" y="7299172"/>
              <a:ext cx="625642" cy="625642"/>
            </a:xfrm>
            <a:prstGeom prst="ellipse">
              <a:avLst/>
            </a:prstGeom>
            <a:solidFill>
              <a:srgbClr val="EC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B4941992-EEAB-AD7F-DDCB-026991A24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52859" y="7451953"/>
              <a:ext cx="381000" cy="381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A34C19E-8FEB-EB94-B031-134224592EB3}"/>
                </a:ext>
              </a:extLst>
            </p:cNvPr>
            <p:cNvSpPr txBox="1"/>
            <p:nvPr/>
          </p:nvSpPr>
          <p:spPr>
            <a:xfrm>
              <a:off x="1765791" y="8148789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Roboto" panose="02000000000000000000" pitchFamily="2" charset="0"/>
                  <a:ea typeface="Roboto" panose="02000000000000000000" pitchFamily="2" charset="0"/>
                </a:rPr>
                <a:t>API CHOSEN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8CEF6B8-4952-402D-BDD0-D5EEBECA9B7E}"/>
                </a:ext>
              </a:extLst>
            </p:cNvPr>
            <p:cNvSpPr txBox="1"/>
            <p:nvPr/>
          </p:nvSpPr>
          <p:spPr>
            <a:xfrm>
              <a:off x="1770826" y="9320571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Learn</a:t>
              </a:r>
              <a:r>
                <a:rPr lang="es-ES" dirty="0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more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E8CE4A5-C11D-78CC-BF56-3042F3222B51}"/>
                </a:ext>
              </a:extLst>
            </p:cNvPr>
            <p:cNvSpPr txBox="1"/>
            <p:nvPr/>
          </p:nvSpPr>
          <p:spPr>
            <a:xfrm>
              <a:off x="1765791" y="8518121"/>
              <a:ext cx="2207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And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how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to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parameters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DF73BEE-B84F-42DB-FF60-C88D9BAB7626}"/>
              </a:ext>
            </a:extLst>
          </p:cNvPr>
          <p:cNvGrpSpPr/>
          <p:nvPr/>
        </p:nvGrpSpPr>
        <p:grpSpPr>
          <a:xfrm>
            <a:off x="4685498" y="2965722"/>
            <a:ext cx="2516204" cy="2765783"/>
            <a:chOff x="4685498" y="7370793"/>
            <a:chExt cx="2516204" cy="2765783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0459540A-F3B2-C778-EE7C-18707F446C7B}"/>
                </a:ext>
              </a:extLst>
            </p:cNvPr>
            <p:cNvSpPr/>
            <p:nvPr/>
          </p:nvSpPr>
          <p:spPr>
            <a:xfrm>
              <a:off x="4685498" y="7370793"/>
              <a:ext cx="2516204" cy="2765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1143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D4A4BFF-94B4-7D18-8479-696209329BBD}"/>
                </a:ext>
              </a:extLst>
            </p:cNvPr>
            <p:cNvSpPr/>
            <p:nvPr/>
          </p:nvSpPr>
          <p:spPr>
            <a:xfrm>
              <a:off x="4853940" y="7508292"/>
              <a:ext cx="625642" cy="625642"/>
            </a:xfrm>
            <a:prstGeom prst="ellipse">
              <a:avLst/>
            </a:prstGeom>
            <a:solidFill>
              <a:srgbClr val="EC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67AD52A-346E-1247-82D5-31E284DAFA49}"/>
                </a:ext>
              </a:extLst>
            </p:cNvPr>
            <p:cNvSpPr txBox="1"/>
            <p:nvPr/>
          </p:nvSpPr>
          <p:spPr>
            <a:xfrm>
              <a:off x="4789193" y="8357909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Roboto" panose="02000000000000000000" pitchFamily="2" charset="0"/>
                  <a:ea typeface="Roboto" panose="02000000000000000000" pitchFamily="2" charset="0"/>
                </a:rPr>
                <a:t>NAV TOGGLE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4721097-9F46-2148-119F-009C2E4F8008}"/>
                </a:ext>
              </a:extLst>
            </p:cNvPr>
            <p:cNvSpPr txBox="1"/>
            <p:nvPr/>
          </p:nvSpPr>
          <p:spPr>
            <a:xfrm>
              <a:off x="4794228" y="9529691"/>
              <a:ext cx="161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Learn</a:t>
              </a:r>
              <a:r>
                <a:rPr lang="es-ES" dirty="0">
                  <a:solidFill>
                    <a:srgbClr val="072A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more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34C7B594-C40E-E89A-5D9A-BAC8861B8642}"/>
                </a:ext>
              </a:extLst>
            </p:cNvPr>
            <p:cNvSpPr txBox="1"/>
            <p:nvPr/>
          </p:nvSpPr>
          <p:spPr>
            <a:xfrm>
              <a:off x="4789193" y="8727241"/>
              <a:ext cx="2207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Z-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index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por aquí </a:t>
              </a:r>
              <a:r>
                <a:rPr lang="es-ES" sz="1400" dirty="0" err="1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translateY</a:t>
              </a:r>
              <a:r>
                <a:rPr lang="es-ES" sz="1400" dirty="0">
                  <a:solidFill>
                    <a:srgbClr val="6B708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por allá</a:t>
              </a:r>
            </a:p>
          </p:txBody>
        </p:sp>
        <p:pic>
          <p:nvPicPr>
            <p:cNvPr id="42" name="Gráfico 41">
              <a:extLst>
                <a:ext uri="{FF2B5EF4-FFF2-40B4-BE49-F238E27FC236}">
                  <a16:creationId xmlns:a16="http://schemas.microsoft.com/office/drawing/2014/main" id="{88DA5889-0B64-68F4-46D2-2741554DB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76261" y="7644189"/>
              <a:ext cx="381000" cy="381000"/>
            </a:xfrm>
            <a:prstGeom prst="rect">
              <a:avLst/>
            </a:prstGeom>
          </p:spPr>
        </p:pic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9038EF4-163F-0FFB-664E-BDA3DDB13ADD}"/>
              </a:ext>
            </a:extLst>
          </p:cNvPr>
          <p:cNvSpPr/>
          <p:nvPr/>
        </p:nvSpPr>
        <p:spPr>
          <a:xfrm>
            <a:off x="7969759" y="2933625"/>
            <a:ext cx="2516204" cy="2797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61CF7E62-7E9C-E7A4-B24A-D89DF179DCF2}"/>
              </a:ext>
            </a:extLst>
          </p:cNvPr>
          <p:cNvSpPr/>
          <p:nvPr/>
        </p:nvSpPr>
        <p:spPr>
          <a:xfrm>
            <a:off x="8138201" y="3071124"/>
            <a:ext cx="625642" cy="625642"/>
          </a:xfrm>
          <a:prstGeom prst="ellipse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2FBFB7B-3513-AC52-29A0-39B01C0862C3}"/>
              </a:ext>
            </a:extLst>
          </p:cNvPr>
          <p:cNvSpPr txBox="1"/>
          <p:nvPr/>
        </p:nvSpPr>
        <p:spPr>
          <a:xfrm>
            <a:off x="8073454" y="3920741"/>
            <a:ext cx="22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Roboto" panose="02000000000000000000" pitchFamily="2" charset="0"/>
                <a:ea typeface="Roboto" panose="02000000000000000000" pitchFamily="2" charset="0"/>
              </a:rPr>
              <a:t>CARDS DIFFEREN…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FA8B3A1-B4A4-958E-421E-BD84B8998847}"/>
              </a:ext>
            </a:extLst>
          </p:cNvPr>
          <p:cNvSpPr txBox="1"/>
          <p:nvPr/>
        </p:nvSpPr>
        <p:spPr>
          <a:xfrm>
            <a:off x="8078489" y="5124620"/>
            <a:ext cx="161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72AC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Learn</a:t>
            </a:r>
            <a:r>
              <a:rPr lang="es-ES" dirty="0">
                <a:solidFill>
                  <a:srgbClr val="072AC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more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FD4E050-10AA-7C5D-69A4-98814A1B1D91}"/>
              </a:ext>
            </a:extLst>
          </p:cNvPr>
          <p:cNvSpPr txBox="1"/>
          <p:nvPr/>
        </p:nvSpPr>
        <p:spPr>
          <a:xfrm>
            <a:off x="8046223" y="4348613"/>
            <a:ext cx="220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white-space: </a:t>
            </a:r>
            <a:r>
              <a:rPr lang="en-US" sz="1400" dirty="0" err="1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nowrap</a:t>
            </a:r>
            <a:r>
              <a:rPr lang="en-US" sz="1400" dirty="0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400" dirty="0">
                <a:solidFill>
                  <a:srgbClr val="6B708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overflow: hidden…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EF9FA28-F309-A71D-4FAE-1FCB375FC0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6213" y="32004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8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4648-01E3-DDE7-7C8E-76570DAC35C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34" y="567266"/>
            <a:ext cx="921918" cy="297393"/>
          </a:xfrm>
          <a:prstGeom prst="rect">
            <a:avLst/>
          </a:prstGeom>
        </p:spPr>
      </p:pic>
      <p:sp>
        <p:nvSpPr>
          <p:cNvPr id="16" name="Título 12">
            <a:extLst>
              <a:ext uri="{FF2B5EF4-FFF2-40B4-BE49-F238E27FC236}">
                <a16:creationId xmlns:a16="http://schemas.microsoft.com/office/drawing/2014/main" id="{DD0E07A3-F07A-46E9-26F6-D8C6E2F6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09"/>
            <a:ext cx="9144000" cy="1393296"/>
          </a:xfrm>
        </p:spPr>
        <p:txBody>
          <a:bodyPr/>
          <a:lstStyle/>
          <a:p>
            <a:r>
              <a:rPr lang="es-ES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Big Mistake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2100D-87FB-A0F8-7EBB-A4A6172D98B6}"/>
              </a:ext>
            </a:extLst>
          </p:cNvPr>
          <p:cNvSpPr txBox="1">
            <a:spLocks/>
          </p:cNvSpPr>
          <p:nvPr/>
        </p:nvSpPr>
        <p:spPr>
          <a:xfrm>
            <a:off x="509806" y="770303"/>
            <a:ext cx="3463675" cy="75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Mid-term </a:t>
            </a:r>
            <a:b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</a:t>
            </a:r>
          </a:p>
        </p:txBody>
      </p:sp>
      <p:sp>
        <p:nvSpPr>
          <p:cNvPr id="3" name="Título 12">
            <a:extLst>
              <a:ext uri="{FF2B5EF4-FFF2-40B4-BE49-F238E27FC236}">
                <a16:creationId xmlns:a16="http://schemas.microsoft.com/office/drawing/2014/main" id="{C940477B-6CDF-457A-667A-DD18E8686D20}"/>
              </a:ext>
            </a:extLst>
          </p:cNvPr>
          <p:cNvSpPr txBox="1">
            <a:spLocks/>
          </p:cNvSpPr>
          <p:nvPr/>
        </p:nvSpPr>
        <p:spPr>
          <a:xfrm>
            <a:off x="3973481" y="3338207"/>
            <a:ext cx="10110315" cy="1952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ES" sz="2000" dirty="0">
                <a:solidFill>
                  <a:srgbClr val="072AC8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If (no KISS) {</a:t>
            </a:r>
          </a:p>
          <a:p>
            <a:pPr algn="l">
              <a:lnSpc>
                <a:spcPct val="170000"/>
              </a:lnSpc>
            </a:pPr>
            <a:r>
              <a:rPr lang="es-ES" sz="2000" dirty="0">
                <a:solidFill>
                  <a:srgbClr val="072AC8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no DRY</a:t>
            </a:r>
          </a:p>
          <a:p>
            <a:pPr algn="l">
              <a:lnSpc>
                <a:spcPct val="170000"/>
              </a:lnSpc>
            </a:pPr>
            <a:r>
              <a:rPr lang="es-ES" sz="2000" dirty="0">
                <a:solidFill>
                  <a:srgbClr val="072AC8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027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4648-01E3-DDE7-7C8E-76570DAC35C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34" y="567266"/>
            <a:ext cx="921918" cy="297393"/>
          </a:xfrm>
          <a:prstGeom prst="rect">
            <a:avLst/>
          </a:prstGeom>
        </p:spPr>
      </p:pic>
      <p:sp>
        <p:nvSpPr>
          <p:cNvPr id="16" name="Título 12">
            <a:extLst>
              <a:ext uri="{FF2B5EF4-FFF2-40B4-BE49-F238E27FC236}">
                <a16:creationId xmlns:a16="http://schemas.microsoft.com/office/drawing/2014/main" id="{DD0E07A3-F07A-46E9-26F6-D8C6E2F6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09"/>
            <a:ext cx="9144000" cy="1393296"/>
          </a:xfrm>
        </p:spPr>
        <p:txBody>
          <a:bodyPr/>
          <a:lstStyle/>
          <a:p>
            <a:r>
              <a:rPr lang="es-ES" b="1" dirty="0">
                <a:solidFill>
                  <a:srgbClr val="292E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Big Mistake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2100D-87FB-A0F8-7EBB-A4A6172D98B6}"/>
              </a:ext>
            </a:extLst>
          </p:cNvPr>
          <p:cNvSpPr txBox="1">
            <a:spLocks/>
          </p:cNvSpPr>
          <p:nvPr/>
        </p:nvSpPr>
        <p:spPr>
          <a:xfrm>
            <a:off x="509806" y="770303"/>
            <a:ext cx="3463675" cy="75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Mid-term </a:t>
            </a:r>
            <a:b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</a:t>
            </a:r>
          </a:p>
        </p:txBody>
      </p:sp>
      <p:pic>
        <p:nvPicPr>
          <p:cNvPr id="7170" name="Picture 2" descr="Beneficios de implementar &quot;Valor vs. Complejidad&quot; en tu rol de Product  Owner - GM2">
            <a:extLst>
              <a:ext uri="{FF2B5EF4-FFF2-40B4-BE49-F238E27FC236}">
                <a16:creationId xmlns:a16="http://schemas.microsoft.com/office/drawing/2014/main" id="{4DB70112-8A5E-8A21-9AB3-F95E3C28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83" y="-1126064"/>
            <a:ext cx="1465032" cy="112606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Título 12">
            <a:extLst>
              <a:ext uri="{FF2B5EF4-FFF2-40B4-BE49-F238E27FC236}">
                <a16:creationId xmlns:a16="http://schemas.microsoft.com/office/drawing/2014/main" id="{DD2D550E-2999-2912-5173-FF4E0FC3ABF0}"/>
              </a:ext>
            </a:extLst>
          </p:cNvPr>
          <p:cNvSpPr txBox="1">
            <a:spLocks/>
          </p:cNvSpPr>
          <p:nvPr/>
        </p:nvSpPr>
        <p:spPr>
          <a:xfrm>
            <a:off x="3973482" y="3776959"/>
            <a:ext cx="5651782" cy="606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ES" sz="2000" dirty="0">
                <a:solidFill>
                  <a:srgbClr val="072AC8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Refactor()</a:t>
            </a:r>
          </a:p>
        </p:txBody>
      </p:sp>
    </p:spTree>
    <p:extLst>
      <p:ext uri="{BB962C8B-B14F-4D97-AF65-F5344CB8AC3E}">
        <p14:creationId xmlns:p14="http://schemas.microsoft.com/office/powerpoint/2010/main" val="257309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B6C4648-01E3-DDE7-7C8E-76570DAC35C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C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7170" name="Picture 2" descr="Beneficios de implementar &quot;Valor vs. Complejidad&quot; en tu rol de Product  Owner - GM2">
            <a:extLst>
              <a:ext uri="{FF2B5EF4-FFF2-40B4-BE49-F238E27FC236}">
                <a16:creationId xmlns:a16="http://schemas.microsoft.com/office/drawing/2014/main" id="{4DB70112-8A5E-8A21-9AB3-F95E3C28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628650"/>
            <a:ext cx="6921120" cy="531976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AutoShape 2" descr="Ironhack Logotipo Vector - Descarga Gratis SVG | Worldvectorlogo">
            <a:extLst>
              <a:ext uri="{FF2B5EF4-FFF2-40B4-BE49-F238E27FC236}">
                <a16:creationId xmlns:a16="http://schemas.microsoft.com/office/drawing/2014/main" id="{682140AC-3145-92EE-9AFE-324199ABF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0FAA815-AB5C-9018-AE26-4FFA7715C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834" y="567266"/>
            <a:ext cx="921918" cy="2973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12100D-87FB-A0F8-7EBB-A4A6172D98B6}"/>
              </a:ext>
            </a:extLst>
          </p:cNvPr>
          <p:cNvSpPr txBox="1">
            <a:spLocks/>
          </p:cNvSpPr>
          <p:nvPr/>
        </p:nvSpPr>
        <p:spPr>
          <a:xfrm>
            <a:off x="509806" y="770303"/>
            <a:ext cx="3463675" cy="75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Mid-term </a:t>
            </a:r>
            <a:b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s-ES" sz="1800" dirty="0">
                <a:solidFill>
                  <a:srgbClr val="B9B9B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457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406</Words>
  <Application>Microsoft Office PowerPoint</Application>
  <PresentationFormat>Panorámica</PresentationFormat>
  <Paragraphs>83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Cascadia Mono Light</vt:lpstr>
      <vt:lpstr>Franklin Gothic Heavy</vt:lpstr>
      <vt:lpstr>Roboto</vt:lpstr>
      <vt:lpstr>Roboto light</vt:lpstr>
      <vt:lpstr>Slack-Lato</vt:lpstr>
      <vt:lpstr>Tema de Office</vt:lpstr>
      <vt:lpstr>           Agency Mid-term Project</vt:lpstr>
      <vt:lpstr>About me</vt:lpstr>
      <vt:lpstr>About me</vt:lpstr>
      <vt:lpstr>Technical Challenge</vt:lpstr>
      <vt:lpstr>Technical Challenge</vt:lpstr>
      <vt:lpstr>Technical Challenge</vt:lpstr>
      <vt:lpstr>Big Mistake</vt:lpstr>
      <vt:lpstr>Big Mistake</vt:lpstr>
      <vt:lpstr>Presentación de PowerPoint</vt:lpstr>
      <vt:lpstr>Demo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Agency Mid-term Project</dc:title>
  <dc:creator>Nil Valero Pi</dc:creator>
  <cp:lastModifiedBy>Nil Valero Pi</cp:lastModifiedBy>
  <cp:revision>9</cp:revision>
  <dcterms:created xsi:type="dcterms:W3CDTF">2022-11-26T08:55:21Z</dcterms:created>
  <dcterms:modified xsi:type="dcterms:W3CDTF">2022-12-01T19:11:12Z</dcterms:modified>
</cp:coreProperties>
</file>