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c6b16f99d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c6b16f99d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c6b16f99d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c6b16f99d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c6b16f99d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c6b16f99d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c6b16f99d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c6b16f99d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c6b16f99d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c6b16f99d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bout.netflix.com/en/news/what-we-watched-a-netflix-engagement-report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4920"/>
              <a:t>MySQL Kickstarter Course: </a:t>
            </a:r>
            <a:endParaRPr b="1" sz="4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4920"/>
              <a:t>CFG </a:t>
            </a:r>
            <a:r>
              <a:rPr b="1" lang="en-GB" sz="4920"/>
              <a:t>Streaming Project</a:t>
            </a:r>
            <a:endParaRPr b="1" sz="492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Prepared by: Nadya Valkova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Step 1: Normalising the input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923875"/>
            <a:ext cx="85206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Real data from Netflix </a:t>
            </a:r>
            <a:r>
              <a:rPr i="1" lang="en-GB"/>
              <a:t>(</a:t>
            </a:r>
            <a:r>
              <a:rPr i="1" lang="en-GB" u="sng">
                <a:solidFill>
                  <a:schemeClr val="hlink"/>
                </a:solidFill>
                <a:hlinkClick r:id="rId3"/>
              </a:rPr>
              <a:t>What We Watched: A Netflix Engagement Report</a:t>
            </a:r>
            <a:r>
              <a:rPr i="1" lang="en-GB"/>
              <a:t>)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Normalised (&amp; </a:t>
            </a:r>
            <a:r>
              <a:rPr lang="en-GB"/>
              <a:t>simplified</a:t>
            </a:r>
            <a:r>
              <a:rPr lang="en-GB"/>
              <a:t>!) the data such as: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975" y="2233938"/>
            <a:ext cx="4042751" cy="23340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4875" y="2233938"/>
            <a:ext cx="3886200" cy="23669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9" name="Google Shape;69;p14"/>
          <p:cNvSpPr txBox="1"/>
          <p:nvPr/>
        </p:nvSpPr>
        <p:spPr>
          <a:xfrm>
            <a:off x="253725" y="1752175"/>
            <a:ext cx="12255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solidFill>
                  <a:schemeClr val="lt1"/>
                </a:solidFill>
                <a:highlight>
                  <a:schemeClr val="dk2"/>
                </a:highlight>
                <a:latin typeface="Proxima Nova"/>
                <a:ea typeface="Proxima Nova"/>
                <a:cs typeface="Proxima Nova"/>
                <a:sym typeface="Proxima Nova"/>
              </a:rPr>
              <a:t>FROM:</a:t>
            </a:r>
            <a:endParaRPr b="1" i="1" sz="1600">
              <a:solidFill>
                <a:schemeClr val="lt1"/>
              </a:solidFill>
              <a:highlight>
                <a:schemeClr val="dk2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838675" y="1752175"/>
            <a:ext cx="12255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solidFill>
                  <a:schemeClr val="lt1"/>
                </a:solidFill>
                <a:highlight>
                  <a:schemeClr val="dk2"/>
                </a:highlight>
                <a:latin typeface="Proxima Nova"/>
                <a:ea typeface="Proxima Nova"/>
                <a:cs typeface="Proxima Nova"/>
                <a:sym typeface="Proxima Nova"/>
              </a:rPr>
              <a:t>TO</a:t>
            </a:r>
            <a:r>
              <a:rPr b="1" i="1" lang="en-GB" sz="1600">
                <a:solidFill>
                  <a:schemeClr val="lt1"/>
                </a:solidFill>
                <a:highlight>
                  <a:schemeClr val="dk2"/>
                </a:highlight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b="1" i="1" sz="1600">
              <a:solidFill>
                <a:schemeClr val="lt1"/>
              </a:solidFill>
              <a:highlight>
                <a:schemeClr val="dk2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Step 2: Ran some queries :)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847675"/>
            <a:ext cx="85206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i="1" lang="en-GB" sz="1785"/>
              <a:t>Such as… </a:t>
            </a:r>
            <a:r>
              <a:rPr lang="en-GB" sz="1785"/>
              <a:t>Which title should be renewed for a new season / movie sequel?</a:t>
            </a:r>
            <a:br>
              <a:rPr lang="en-GB" sz="1785"/>
            </a:br>
            <a:r>
              <a:rPr i="1" lang="en-GB" sz="880"/>
              <a:t>(using a stored function, and setting the condition for &gt;3000 average hours viewed)</a:t>
            </a:r>
            <a:endParaRPr i="1" sz="88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75" y="1959025"/>
            <a:ext cx="3200925" cy="29174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0643" y="1959025"/>
            <a:ext cx="4460932" cy="2459572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9" name="Google Shape;79;p15"/>
          <p:cNvSpPr txBox="1"/>
          <p:nvPr/>
        </p:nvSpPr>
        <p:spPr>
          <a:xfrm>
            <a:off x="329925" y="1523575"/>
            <a:ext cx="12255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solidFill>
                  <a:schemeClr val="lt1"/>
                </a:solidFill>
                <a:highlight>
                  <a:schemeClr val="dk2"/>
                </a:highlight>
                <a:latin typeface="Proxima Nova"/>
                <a:ea typeface="Proxima Nova"/>
                <a:cs typeface="Proxima Nova"/>
                <a:sym typeface="Proxima Nova"/>
              </a:rPr>
              <a:t>INPUT</a:t>
            </a:r>
            <a:r>
              <a:rPr b="1" i="1" lang="en-GB" sz="1600">
                <a:solidFill>
                  <a:schemeClr val="lt1"/>
                </a:solidFill>
                <a:highlight>
                  <a:schemeClr val="dk2"/>
                </a:highlight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b="1" i="1" sz="1600">
              <a:solidFill>
                <a:schemeClr val="lt1"/>
              </a:solidFill>
              <a:highlight>
                <a:schemeClr val="dk2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349525" y="1523575"/>
            <a:ext cx="12255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solidFill>
                  <a:schemeClr val="lt1"/>
                </a:solidFill>
                <a:highlight>
                  <a:schemeClr val="dk2"/>
                </a:highlight>
                <a:latin typeface="Proxima Nova"/>
                <a:ea typeface="Proxima Nova"/>
                <a:cs typeface="Proxima Nova"/>
                <a:sym typeface="Proxima Nova"/>
              </a:rPr>
              <a:t>OUTPUT</a:t>
            </a:r>
            <a:r>
              <a:rPr b="1" i="1" lang="en-GB" sz="1600">
                <a:solidFill>
                  <a:schemeClr val="lt1"/>
                </a:solidFill>
                <a:highlight>
                  <a:schemeClr val="dk2"/>
                </a:highlight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b="1" i="1" sz="1600">
              <a:solidFill>
                <a:schemeClr val="lt1"/>
              </a:solidFill>
              <a:highlight>
                <a:schemeClr val="dk2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Step 3: Ran some advanced queries :)</a:t>
            </a:r>
            <a:endParaRPr b="1">
              <a:solidFill>
                <a:schemeClr val="dk2"/>
              </a:solidFill>
            </a:endParaRPr>
          </a:p>
        </p:txBody>
      </p:sp>
      <p:grpSp>
        <p:nvGrpSpPr>
          <p:cNvPr id="86" name="Google Shape;86;p16"/>
          <p:cNvGrpSpPr/>
          <p:nvPr/>
        </p:nvGrpSpPr>
        <p:grpSpPr>
          <a:xfrm>
            <a:off x="415525" y="1988875"/>
            <a:ext cx="3686100" cy="2943900"/>
            <a:chOff x="329925" y="2078475"/>
            <a:chExt cx="3686100" cy="2943900"/>
          </a:xfrm>
        </p:grpSpPr>
        <p:sp>
          <p:nvSpPr>
            <p:cNvPr id="87" name="Google Shape;87;p16"/>
            <p:cNvSpPr/>
            <p:nvPr/>
          </p:nvSpPr>
          <p:spPr>
            <a:xfrm>
              <a:off x="329925" y="2078475"/>
              <a:ext cx="3686100" cy="29439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grpSp>
          <p:nvGrpSpPr>
            <p:cNvPr id="88" name="Google Shape;88;p16"/>
            <p:cNvGrpSpPr/>
            <p:nvPr/>
          </p:nvGrpSpPr>
          <p:grpSpPr>
            <a:xfrm>
              <a:off x="387900" y="2111400"/>
              <a:ext cx="3621625" cy="2891175"/>
              <a:chOff x="311700" y="2111400"/>
              <a:chExt cx="3621625" cy="2891175"/>
            </a:xfrm>
          </p:grpSpPr>
          <p:pic>
            <p:nvPicPr>
              <p:cNvPr id="89" name="Google Shape;89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11700" y="2111400"/>
                <a:ext cx="3621625" cy="1733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" name="Google Shape;90;p1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11700" y="3889575"/>
                <a:ext cx="2668750" cy="1113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847675"/>
            <a:ext cx="85206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i="1" lang="en-GB" sz="1750"/>
              <a:t>Such as… </a:t>
            </a:r>
            <a:r>
              <a:rPr lang="en-GB" sz="1750"/>
              <a:t>A view that combines </a:t>
            </a:r>
            <a:r>
              <a:rPr i="1" lang="en-GB" sz="1750"/>
              <a:t>Genre, Total Budget, Rating</a:t>
            </a:r>
            <a:r>
              <a:rPr lang="en-GB" sz="1750"/>
              <a:t> and </a:t>
            </a:r>
            <a:r>
              <a:rPr i="1" lang="en-GB" sz="1750"/>
              <a:t>Production Company</a:t>
            </a:r>
            <a:r>
              <a:rPr lang="en-GB" sz="1750"/>
              <a:t>, all coming from different tables.</a:t>
            </a:r>
            <a:endParaRPr sz="1750"/>
          </a:p>
        </p:txBody>
      </p:sp>
      <p:grpSp>
        <p:nvGrpSpPr>
          <p:cNvPr id="92" name="Google Shape;92;p16"/>
          <p:cNvGrpSpPr/>
          <p:nvPr/>
        </p:nvGrpSpPr>
        <p:grpSpPr>
          <a:xfrm>
            <a:off x="4438513" y="1988875"/>
            <a:ext cx="4502400" cy="2943900"/>
            <a:chOff x="4438513" y="1988875"/>
            <a:chExt cx="4502400" cy="2943900"/>
          </a:xfrm>
        </p:grpSpPr>
        <p:sp>
          <p:nvSpPr>
            <p:cNvPr id="93" name="Google Shape;93;p16"/>
            <p:cNvSpPr/>
            <p:nvPr/>
          </p:nvSpPr>
          <p:spPr>
            <a:xfrm>
              <a:off x="4438513" y="1988875"/>
              <a:ext cx="4502400" cy="29439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pic>
          <p:nvPicPr>
            <p:cNvPr id="94" name="Google Shape;94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33550" y="3800176"/>
              <a:ext cx="2573525" cy="102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494062" y="2058200"/>
              <a:ext cx="4391338" cy="1509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194000" y="3755275"/>
              <a:ext cx="1638300" cy="1113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16"/>
          <p:cNvSpPr txBox="1"/>
          <p:nvPr/>
        </p:nvSpPr>
        <p:spPr>
          <a:xfrm>
            <a:off x="329925" y="1523575"/>
            <a:ext cx="12255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solidFill>
                  <a:schemeClr val="lt1"/>
                </a:solidFill>
                <a:highlight>
                  <a:schemeClr val="dk2"/>
                </a:highlight>
                <a:latin typeface="Proxima Nova"/>
                <a:ea typeface="Proxima Nova"/>
                <a:cs typeface="Proxima Nova"/>
                <a:sym typeface="Proxima Nova"/>
              </a:rPr>
              <a:t>INPUT:</a:t>
            </a:r>
            <a:endParaRPr b="1" i="1" sz="1600">
              <a:solidFill>
                <a:schemeClr val="lt1"/>
              </a:solidFill>
              <a:highlight>
                <a:schemeClr val="dk2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4349525" y="1523575"/>
            <a:ext cx="12255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solidFill>
                  <a:schemeClr val="lt1"/>
                </a:solidFill>
                <a:highlight>
                  <a:schemeClr val="dk2"/>
                </a:highlight>
                <a:latin typeface="Proxima Nova"/>
                <a:ea typeface="Proxima Nova"/>
                <a:cs typeface="Proxima Nova"/>
                <a:sym typeface="Proxima Nova"/>
              </a:rPr>
              <a:t>OUTPUT:</a:t>
            </a:r>
            <a:endParaRPr b="1" i="1" sz="1600">
              <a:solidFill>
                <a:schemeClr val="lt1"/>
              </a:solidFill>
              <a:highlight>
                <a:schemeClr val="dk2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445025"/>
            <a:ext cx="37227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720"/>
              <a:t>Project</a:t>
            </a:r>
            <a:r>
              <a:rPr b="1" lang="en-GB" sz="2720"/>
              <a:t> </a:t>
            </a:r>
            <a:endParaRPr sz="272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720"/>
              <a:t>Snapshot</a:t>
            </a:r>
            <a:endParaRPr sz="2720"/>
          </a:p>
        </p:txBody>
      </p:sp>
      <p:cxnSp>
        <p:nvCxnSpPr>
          <p:cNvPr id="104" name="Google Shape;104;p17"/>
          <p:cNvCxnSpPr/>
          <p:nvPr/>
        </p:nvCxnSpPr>
        <p:spPr>
          <a:xfrm>
            <a:off x="3588575" y="-2625"/>
            <a:ext cx="0" cy="515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7"/>
          <p:cNvSpPr txBox="1"/>
          <p:nvPr>
            <p:ph idx="4294967295" type="body"/>
          </p:nvPr>
        </p:nvSpPr>
        <p:spPr>
          <a:xfrm>
            <a:off x="311700" y="1573025"/>
            <a:ext cx="2862000" cy="17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Char char="●"/>
            </a:pPr>
            <a:r>
              <a:rPr i="1" lang="en-GB" sz="1450">
                <a:solidFill>
                  <a:srgbClr val="000000"/>
                </a:solidFill>
              </a:rPr>
              <a:t>5 Tables with Primary Keys</a:t>
            </a:r>
            <a:endParaRPr i="1" sz="1450">
              <a:solidFill>
                <a:srgbClr val="000000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Char char="●"/>
            </a:pPr>
            <a:r>
              <a:rPr i="1" lang="en-GB" sz="1450">
                <a:solidFill>
                  <a:srgbClr val="000000"/>
                </a:solidFill>
              </a:rPr>
              <a:t>3 with </a:t>
            </a:r>
            <a:r>
              <a:rPr i="1" lang="en-GB" sz="1450">
                <a:solidFill>
                  <a:srgbClr val="000000"/>
                </a:solidFill>
              </a:rPr>
              <a:t>Foreign</a:t>
            </a:r>
            <a:r>
              <a:rPr i="1" lang="en-GB" sz="1450">
                <a:solidFill>
                  <a:srgbClr val="000000"/>
                </a:solidFill>
              </a:rPr>
              <a:t> Keys</a:t>
            </a:r>
            <a:endParaRPr i="1" sz="1450">
              <a:solidFill>
                <a:srgbClr val="000000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Char char="●"/>
            </a:pPr>
            <a:r>
              <a:rPr i="1" lang="en-GB" sz="1450">
                <a:solidFill>
                  <a:srgbClr val="000000"/>
                </a:solidFill>
              </a:rPr>
              <a:t>8 Queries ran</a:t>
            </a:r>
            <a:endParaRPr i="1" sz="1450">
              <a:solidFill>
                <a:srgbClr val="000000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Char char="●"/>
            </a:pPr>
            <a:r>
              <a:rPr i="1" lang="en-GB" sz="1450">
                <a:solidFill>
                  <a:srgbClr val="000000"/>
                </a:solidFill>
              </a:rPr>
              <a:t>2 Views</a:t>
            </a:r>
            <a:endParaRPr i="1" sz="1450">
              <a:solidFill>
                <a:srgbClr val="000000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Char char="●"/>
            </a:pPr>
            <a:r>
              <a:rPr i="1" lang="en-GB" sz="1450">
                <a:solidFill>
                  <a:srgbClr val="000000"/>
                </a:solidFill>
              </a:rPr>
              <a:t>1 Stored Function</a:t>
            </a:r>
            <a:endParaRPr i="1" sz="1450">
              <a:solidFill>
                <a:srgbClr val="000000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Char char="●"/>
            </a:pPr>
            <a:r>
              <a:rPr i="1" lang="en-GB" sz="1450">
                <a:solidFill>
                  <a:srgbClr val="000000"/>
                </a:solidFill>
              </a:rPr>
              <a:t>1 Trigger</a:t>
            </a:r>
            <a:endParaRPr i="1" sz="1450">
              <a:solidFill>
                <a:srgbClr val="000000"/>
              </a:solidFill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1500" y="0"/>
            <a:ext cx="55225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to Rui and Nour!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