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C27A-DDBA-EDED-57F8-0301E3CDC7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063D6E-1162-2045-CA8D-37848A82F3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C0845B-880D-C82D-8625-0044E995B757}"/>
              </a:ext>
            </a:extLst>
          </p:cNvPr>
          <p:cNvSpPr>
            <a:spLocks noGrp="1"/>
          </p:cNvSpPr>
          <p:nvPr>
            <p:ph type="dt" sz="half" idx="10"/>
          </p:nvPr>
        </p:nvSpPr>
        <p:spPr/>
        <p:txBody>
          <a:bodyPr/>
          <a:lstStyle/>
          <a:p>
            <a:fld id="{2C9692CA-693B-4A4F-9C35-0C964A5F36FD}" type="datetimeFigureOut">
              <a:rPr lang="en-IN" smtClean="0"/>
              <a:t>25-04-2023</a:t>
            </a:fld>
            <a:endParaRPr lang="en-IN"/>
          </a:p>
        </p:txBody>
      </p:sp>
      <p:sp>
        <p:nvSpPr>
          <p:cNvPr id="5" name="Footer Placeholder 4">
            <a:extLst>
              <a:ext uri="{FF2B5EF4-FFF2-40B4-BE49-F238E27FC236}">
                <a16:creationId xmlns:a16="http://schemas.microsoft.com/office/drawing/2014/main" id="{AA38F537-3555-62F1-B1B9-33ABB30F2C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DF59A3-DB10-AA10-D24F-D7EF3E7EF18E}"/>
              </a:ext>
            </a:extLst>
          </p:cNvPr>
          <p:cNvSpPr>
            <a:spLocks noGrp="1"/>
          </p:cNvSpPr>
          <p:nvPr>
            <p:ph type="sldNum" sz="quarter" idx="12"/>
          </p:nvPr>
        </p:nvSpPr>
        <p:spPr/>
        <p:txBody>
          <a:bodyPr/>
          <a:lstStyle/>
          <a:p>
            <a:fld id="{E9690FBC-068E-46BE-A4F2-B4C22E90359A}" type="slidenum">
              <a:rPr lang="en-IN" smtClean="0"/>
              <a:t>‹#›</a:t>
            </a:fld>
            <a:endParaRPr lang="en-IN"/>
          </a:p>
        </p:txBody>
      </p:sp>
    </p:spTree>
    <p:extLst>
      <p:ext uri="{BB962C8B-B14F-4D97-AF65-F5344CB8AC3E}">
        <p14:creationId xmlns:p14="http://schemas.microsoft.com/office/powerpoint/2010/main" val="58770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AD0D-F2C2-9AF7-C6F3-3A1103394F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903E83-9E21-A486-8941-E32CF079C5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7C589E-9025-D7E1-CA67-F9ECE789C58D}"/>
              </a:ext>
            </a:extLst>
          </p:cNvPr>
          <p:cNvSpPr>
            <a:spLocks noGrp="1"/>
          </p:cNvSpPr>
          <p:nvPr>
            <p:ph type="dt" sz="half" idx="10"/>
          </p:nvPr>
        </p:nvSpPr>
        <p:spPr/>
        <p:txBody>
          <a:bodyPr/>
          <a:lstStyle/>
          <a:p>
            <a:fld id="{2C9692CA-693B-4A4F-9C35-0C964A5F36FD}" type="datetimeFigureOut">
              <a:rPr lang="en-IN" smtClean="0"/>
              <a:t>25-04-2023</a:t>
            </a:fld>
            <a:endParaRPr lang="en-IN"/>
          </a:p>
        </p:txBody>
      </p:sp>
      <p:sp>
        <p:nvSpPr>
          <p:cNvPr id="5" name="Footer Placeholder 4">
            <a:extLst>
              <a:ext uri="{FF2B5EF4-FFF2-40B4-BE49-F238E27FC236}">
                <a16:creationId xmlns:a16="http://schemas.microsoft.com/office/drawing/2014/main" id="{C2296A84-A52B-177E-CFAF-FF2877C72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F9B4BB-F97C-BC96-516E-01623A6D3726}"/>
              </a:ext>
            </a:extLst>
          </p:cNvPr>
          <p:cNvSpPr>
            <a:spLocks noGrp="1"/>
          </p:cNvSpPr>
          <p:nvPr>
            <p:ph type="sldNum" sz="quarter" idx="12"/>
          </p:nvPr>
        </p:nvSpPr>
        <p:spPr/>
        <p:txBody>
          <a:bodyPr/>
          <a:lstStyle/>
          <a:p>
            <a:fld id="{E9690FBC-068E-46BE-A4F2-B4C22E90359A}" type="slidenum">
              <a:rPr lang="en-IN" smtClean="0"/>
              <a:t>‹#›</a:t>
            </a:fld>
            <a:endParaRPr lang="en-IN"/>
          </a:p>
        </p:txBody>
      </p:sp>
    </p:spTree>
    <p:extLst>
      <p:ext uri="{BB962C8B-B14F-4D97-AF65-F5344CB8AC3E}">
        <p14:creationId xmlns:p14="http://schemas.microsoft.com/office/powerpoint/2010/main" val="1813891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5ED01-9767-4C81-3D20-F698BC3091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B5AFF8-57D0-BE64-5565-909DF6F5F5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90F460-9B2A-8459-60F7-654B007435AE}"/>
              </a:ext>
            </a:extLst>
          </p:cNvPr>
          <p:cNvSpPr>
            <a:spLocks noGrp="1"/>
          </p:cNvSpPr>
          <p:nvPr>
            <p:ph type="dt" sz="half" idx="10"/>
          </p:nvPr>
        </p:nvSpPr>
        <p:spPr/>
        <p:txBody>
          <a:bodyPr/>
          <a:lstStyle/>
          <a:p>
            <a:fld id="{2C9692CA-693B-4A4F-9C35-0C964A5F36FD}" type="datetimeFigureOut">
              <a:rPr lang="en-IN" smtClean="0"/>
              <a:t>25-04-2023</a:t>
            </a:fld>
            <a:endParaRPr lang="en-IN"/>
          </a:p>
        </p:txBody>
      </p:sp>
      <p:sp>
        <p:nvSpPr>
          <p:cNvPr id="5" name="Footer Placeholder 4">
            <a:extLst>
              <a:ext uri="{FF2B5EF4-FFF2-40B4-BE49-F238E27FC236}">
                <a16:creationId xmlns:a16="http://schemas.microsoft.com/office/drawing/2014/main" id="{FB761418-1B7D-62FD-086F-BC7A5C3E39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B229FB-65D9-3834-6BD1-A17DFBD47012}"/>
              </a:ext>
            </a:extLst>
          </p:cNvPr>
          <p:cNvSpPr>
            <a:spLocks noGrp="1"/>
          </p:cNvSpPr>
          <p:nvPr>
            <p:ph type="sldNum" sz="quarter" idx="12"/>
          </p:nvPr>
        </p:nvSpPr>
        <p:spPr/>
        <p:txBody>
          <a:bodyPr/>
          <a:lstStyle/>
          <a:p>
            <a:fld id="{E9690FBC-068E-46BE-A4F2-B4C22E90359A}" type="slidenum">
              <a:rPr lang="en-IN" smtClean="0"/>
              <a:t>‹#›</a:t>
            </a:fld>
            <a:endParaRPr lang="en-IN"/>
          </a:p>
        </p:txBody>
      </p:sp>
    </p:spTree>
    <p:extLst>
      <p:ext uri="{BB962C8B-B14F-4D97-AF65-F5344CB8AC3E}">
        <p14:creationId xmlns:p14="http://schemas.microsoft.com/office/powerpoint/2010/main" val="3244489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41B0-3323-25E9-C650-BFD2E32B8B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FC42D3-1B58-ECA9-BE71-EE3524E215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6BACBD-2377-E9BE-D5E4-AA46AFFA052D}"/>
              </a:ext>
            </a:extLst>
          </p:cNvPr>
          <p:cNvSpPr>
            <a:spLocks noGrp="1"/>
          </p:cNvSpPr>
          <p:nvPr>
            <p:ph type="dt" sz="half" idx="10"/>
          </p:nvPr>
        </p:nvSpPr>
        <p:spPr/>
        <p:txBody>
          <a:bodyPr/>
          <a:lstStyle/>
          <a:p>
            <a:fld id="{2C9692CA-693B-4A4F-9C35-0C964A5F36FD}" type="datetimeFigureOut">
              <a:rPr lang="en-IN" smtClean="0"/>
              <a:t>25-04-2023</a:t>
            </a:fld>
            <a:endParaRPr lang="en-IN"/>
          </a:p>
        </p:txBody>
      </p:sp>
      <p:sp>
        <p:nvSpPr>
          <p:cNvPr id="5" name="Footer Placeholder 4">
            <a:extLst>
              <a:ext uri="{FF2B5EF4-FFF2-40B4-BE49-F238E27FC236}">
                <a16:creationId xmlns:a16="http://schemas.microsoft.com/office/drawing/2014/main" id="{96E03B7E-05B6-F502-6ED7-3240BF22B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A3CDCD-1821-6627-AA04-DF8BB93D806D}"/>
              </a:ext>
            </a:extLst>
          </p:cNvPr>
          <p:cNvSpPr>
            <a:spLocks noGrp="1"/>
          </p:cNvSpPr>
          <p:nvPr>
            <p:ph type="sldNum" sz="quarter" idx="12"/>
          </p:nvPr>
        </p:nvSpPr>
        <p:spPr/>
        <p:txBody>
          <a:bodyPr/>
          <a:lstStyle/>
          <a:p>
            <a:fld id="{E9690FBC-068E-46BE-A4F2-B4C22E90359A}" type="slidenum">
              <a:rPr lang="en-IN" smtClean="0"/>
              <a:t>‹#›</a:t>
            </a:fld>
            <a:endParaRPr lang="en-IN"/>
          </a:p>
        </p:txBody>
      </p:sp>
    </p:spTree>
    <p:extLst>
      <p:ext uri="{BB962C8B-B14F-4D97-AF65-F5344CB8AC3E}">
        <p14:creationId xmlns:p14="http://schemas.microsoft.com/office/powerpoint/2010/main" val="3820607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9A3E-EC97-AF5D-6180-07084A8568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831AD4-6007-D4B4-1EA8-01FE56E6C0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73C9FB-7558-7FBE-3BC3-23297682910C}"/>
              </a:ext>
            </a:extLst>
          </p:cNvPr>
          <p:cNvSpPr>
            <a:spLocks noGrp="1"/>
          </p:cNvSpPr>
          <p:nvPr>
            <p:ph type="dt" sz="half" idx="10"/>
          </p:nvPr>
        </p:nvSpPr>
        <p:spPr/>
        <p:txBody>
          <a:bodyPr/>
          <a:lstStyle/>
          <a:p>
            <a:fld id="{2C9692CA-693B-4A4F-9C35-0C964A5F36FD}" type="datetimeFigureOut">
              <a:rPr lang="en-IN" smtClean="0"/>
              <a:t>25-04-2023</a:t>
            </a:fld>
            <a:endParaRPr lang="en-IN"/>
          </a:p>
        </p:txBody>
      </p:sp>
      <p:sp>
        <p:nvSpPr>
          <p:cNvPr id="5" name="Footer Placeholder 4">
            <a:extLst>
              <a:ext uri="{FF2B5EF4-FFF2-40B4-BE49-F238E27FC236}">
                <a16:creationId xmlns:a16="http://schemas.microsoft.com/office/drawing/2014/main" id="{CFBC4005-4C7E-02DE-4317-1FFB232769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8B9CF-6CFB-EA20-5BA4-971ED214D975}"/>
              </a:ext>
            </a:extLst>
          </p:cNvPr>
          <p:cNvSpPr>
            <a:spLocks noGrp="1"/>
          </p:cNvSpPr>
          <p:nvPr>
            <p:ph type="sldNum" sz="quarter" idx="12"/>
          </p:nvPr>
        </p:nvSpPr>
        <p:spPr/>
        <p:txBody>
          <a:bodyPr/>
          <a:lstStyle/>
          <a:p>
            <a:fld id="{E9690FBC-068E-46BE-A4F2-B4C22E90359A}" type="slidenum">
              <a:rPr lang="en-IN" smtClean="0"/>
              <a:t>‹#›</a:t>
            </a:fld>
            <a:endParaRPr lang="en-IN"/>
          </a:p>
        </p:txBody>
      </p:sp>
    </p:spTree>
    <p:extLst>
      <p:ext uri="{BB962C8B-B14F-4D97-AF65-F5344CB8AC3E}">
        <p14:creationId xmlns:p14="http://schemas.microsoft.com/office/powerpoint/2010/main" val="16975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B2F2-BE70-71AD-BA31-695170E46E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FC79B4-CBF3-6939-83E5-7D2705F5BC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699A64-FD23-0435-96DD-6FF11A4FE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DDDC30-D98C-1B23-532D-E1EBFCA697FF}"/>
              </a:ext>
            </a:extLst>
          </p:cNvPr>
          <p:cNvSpPr>
            <a:spLocks noGrp="1"/>
          </p:cNvSpPr>
          <p:nvPr>
            <p:ph type="dt" sz="half" idx="10"/>
          </p:nvPr>
        </p:nvSpPr>
        <p:spPr/>
        <p:txBody>
          <a:bodyPr/>
          <a:lstStyle/>
          <a:p>
            <a:fld id="{2C9692CA-693B-4A4F-9C35-0C964A5F36FD}" type="datetimeFigureOut">
              <a:rPr lang="en-IN" smtClean="0"/>
              <a:t>25-04-2023</a:t>
            </a:fld>
            <a:endParaRPr lang="en-IN"/>
          </a:p>
        </p:txBody>
      </p:sp>
      <p:sp>
        <p:nvSpPr>
          <p:cNvPr id="6" name="Footer Placeholder 5">
            <a:extLst>
              <a:ext uri="{FF2B5EF4-FFF2-40B4-BE49-F238E27FC236}">
                <a16:creationId xmlns:a16="http://schemas.microsoft.com/office/drawing/2014/main" id="{C2E44127-02D4-0C8D-CA33-ADC126CE67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06427E-6DEC-4579-5E98-91A7C09843A5}"/>
              </a:ext>
            </a:extLst>
          </p:cNvPr>
          <p:cNvSpPr>
            <a:spLocks noGrp="1"/>
          </p:cNvSpPr>
          <p:nvPr>
            <p:ph type="sldNum" sz="quarter" idx="12"/>
          </p:nvPr>
        </p:nvSpPr>
        <p:spPr/>
        <p:txBody>
          <a:bodyPr/>
          <a:lstStyle/>
          <a:p>
            <a:fld id="{E9690FBC-068E-46BE-A4F2-B4C22E90359A}" type="slidenum">
              <a:rPr lang="en-IN" smtClean="0"/>
              <a:t>‹#›</a:t>
            </a:fld>
            <a:endParaRPr lang="en-IN"/>
          </a:p>
        </p:txBody>
      </p:sp>
    </p:spTree>
    <p:extLst>
      <p:ext uri="{BB962C8B-B14F-4D97-AF65-F5344CB8AC3E}">
        <p14:creationId xmlns:p14="http://schemas.microsoft.com/office/powerpoint/2010/main" val="164705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2B25-10C1-53DF-A2A4-55012B4F75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2DEBB2-5B73-0D9A-B5CB-566F3B8971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7C8959-B47A-48EA-8047-A8145ABBEC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9C2C92-EBCA-EDB5-EB5D-BA795C3CD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57B34-D820-8F44-2191-F9293FDF0F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0D02D4-7637-C2FC-C62C-79BEE0575AD8}"/>
              </a:ext>
            </a:extLst>
          </p:cNvPr>
          <p:cNvSpPr>
            <a:spLocks noGrp="1"/>
          </p:cNvSpPr>
          <p:nvPr>
            <p:ph type="dt" sz="half" idx="10"/>
          </p:nvPr>
        </p:nvSpPr>
        <p:spPr/>
        <p:txBody>
          <a:bodyPr/>
          <a:lstStyle/>
          <a:p>
            <a:fld id="{2C9692CA-693B-4A4F-9C35-0C964A5F36FD}" type="datetimeFigureOut">
              <a:rPr lang="en-IN" smtClean="0"/>
              <a:t>25-04-2023</a:t>
            </a:fld>
            <a:endParaRPr lang="en-IN"/>
          </a:p>
        </p:txBody>
      </p:sp>
      <p:sp>
        <p:nvSpPr>
          <p:cNvPr id="8" name="Footer Placeholder 7">
            <a:extLst>
              <a:ext uri="{FF2B5EF4-FFF2-40B4-BE49-F238E27FC236}">
                <a16:creationId xmlns:a16="http://schemas.microsoft.com/office/drawing/2014/main" id="{1E7EA157-1280-DB56-8157-4C1C720CE8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D8CDD0-0438-07A2-E82B-9C8F3E8D1C93}"/>
              </a:ext>
            </a:extLst>
          </p:cNvPr>
          <p:cNvSpPr>
            <a:spLocks noGrp="1"/>
          </p:cNvSpPr>
          <p:nvPr>
            <p:ph type="sldNum" sz="quarter" idx="12"/>
          </p:nvPr>
        </p:nvSpPr>
        <p:spPr/>
        <p:txBody>
          <a:bodyPr/>
          <a:lstStyle/>
          <a:p>
            <a:fld id="{E9690FBC-068E-46BE-A4F2-B4C22E90359A}" type="slidenum">
              <a:rPr lang="en-IN" smtClean="0"/>
              <a:t>‹#›</a:t>
            </a:fld>
            <a:endParaRPr lang="en-IN"/>
          </a:p>
        </p:txBody>
      </p:sp>
    </p:spTree>
    <p:extLst>
      <p:ext uri="{BB962C8B-B14F-4D97-AF65-F5344CB8AC3E}">
        <p14:creationId xmlns:p14="http://schemas.microsoft.com/office/powerpoint/2010/main" val="143110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A084-83BD-01A7-B75A-84A53BC9B7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9F0BB9-B773-1E04-4F48-DCF8DDE832AF}"/>
              </a:ext>
            </a:extLst>
          </p:cNvPr>
          <p:cNvSpPr>
            <a:spLocks noGrp="1"/>
          </p:cNvSpPr>
          <p:nvPr>
            <p:ph type="dt" sz="half" idx="10"/>
          </p:nvPr>
        </p:nvSpPr>
        <p:spPr/>
        <p:txBody>
          <a:bodyPr/>
          <a:lstStyle/>
          <a:p>
            <a:fld id="{2C9692CA-693B-4A4F-9C35-0C964A5F36FD}" type="datetimeFigureOut">
              <a:rPr lang="en-IN" smtClean="0"/>
              <a:t>25-04-2023</a:t>
            </a:fld>
            <a:endParaRPr lang="en-IN"/>
          </a:p>
        </p:txBody>
      </p:sp>
      <p:sp>
        <p:nvSpPr>
          <p:cNvPr id="4" name="Footer Placeholder 3">
            <a:extLst>
              <a:ext uri="{FF2B5EF4-FFF2-40B4-BE49-F238E27FC236}">
                <a16:creationId xmlns:a16="http://schemas.microsoft.com/office/drawing/2014/main" id="{9B4EF587-AD17-53AB-CA36-5701649A32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9A707A-E1F4-5866-C623-81F816288626}"/>
              </a:ext>
            </a:extLst>
          </p:cNvPr>
          <p:cNvSpPr>
            <a:spLocks noGrp="1"/>
          </p:cNvSpPr>
          <p:nvPr>
            <p:ph type="sldNum" sz="quarter" idx="12"/>
          </p:nvPr>
        </p:nvSpPr>
        <p:spPr/>
        <p:txBody>
          <a:bodyPr/>
          <a:lstStyle/>
          <a:p>
            <a:fld id="{E9690FBC-068E-46BE-A4F2-B4C22E90359A}" type="slidenum">
              <a:rPr lang="en-IN" smtClean="0"/>
              <a:t>‹#›</a:t>
            </a:fld>
            <a:endParaRPr lang="en-IN"/>
          </a:p>
        </p:txBody>
      </p:sp>
    </p:spTree>
    <p:extLst>
      <p:ext uri="{BB962C8B-B14F-4D97-AF65-F5344CB8AC3E}">
        <p14:creationId xmlns:p14="http://schemas.microsoft.com/office/powerpoint/2010/main" val="61747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9AB5F-AD9B-A01B-5588-26DFBCF9083D}"/>
              </a:ext>
            </a:extLst>
          </p:cNvPr>
          <p:cNvSpPr>
            <a:spLocks noGrp="1"/>
          </p:cNvSpPr>
          <p:nvPr>
            <p:ph type="dt" sz="half" idx="10"/>
          </p:nvPr>
        </p:nvSpPr>
        <p:spPr/>
        <p:txBody>
          <a:bodyPr/>
          <a:lstStyle/>
          <a:p>
            <a:fld id="{2C9692CA-693B-4A4F-9C35-0C964A5F36FD}" type="datetimeFigureOut">
              <a:rPr lang="en-IN" smtClean="0"/>
              <a:t>25-04-2023</a:t>
            </a:fld>
            <a:endParaRPr lang="en-IN"/>
          </a:p>
        </p:txBody>
      </p:sp>
      <p:sp>
        <p:nvSpPr>
          <p:cNvPr id="3" name="Footer Placeholder 2">
            <a:extLst>
              <a:ext uri="{FF2B5EF4-FFF2-40B4-BE49-F238E27FC236}">
                <a16:creationId xmlns:a16="http://schemas.microsoft.com/office/drawing/2014/main" id="{1421D4E6-6662-3DCE-BF6D-260D68B0F7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A162B6-1EA8-9B4D-9305-000AA778F24D}"/>
              </a:ext>
            </a:extLst>
          </p:cNvPr>
          <p:cNvSpPr>
            <a:spLocks noGrp="1"/>
          </p:cNvSpPr>
          <p:nvPr>
            <p:ph type="sldNum" sz="quarter" idx="12"/>
          </p:nvPr>
        </p:nvSpPr>
        <p:spPr/>
        <p:txBody>
          <a:bodyPr/>
          <a:lstStyle/>
          <a:p>
            <a:fld id="{E9690FBC-068E-46BE-A4F2-B4C22E90359A}" type="slidenum">
              <a:rPr lang="en-IN" smtClean="0"/>
              <a:t>‹#›</a:t>
            </a:fld>
            <a:endParaRPr lang="en-IN"/>
          </a:p>
        </p:txBody>
      </p:sp>
    </p:spTree>
    <p:extLst>
      <p:ext uri="{BB962C8B-B14F-4D97-AF65-F5344CB8AC3E}">
        <p14:creationId xmlns:p14="http://schemas.microsoft.com/office/powerpoint/2010/main" val="389202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EA78-B1EA-438C-F769-E64E78F00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2EFEF5-D150-DC01-1CAB-A46C465EE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2B1A1A-73A6-A7F0-BBE1-8EAA8A4B64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6BCD6-79F5-535B-A9D4-494C1DBA2399}"/>
              </a:ext>
            </a:extLst>
          </p:cNvPr>
          <p:cNvSpPr>
            <a:spLocks noGrp="1"/>
          </p:cNvSpPr>
          <p:nvPr>
            <p:ph type="dt" sz="half" idx="10"/>
          </p:nvPr>
        </p:nvSpPr>
        <p:spPr/>
        <p:txBody>
          <a:bodyPr/>
          <a:lstStyle/>
          <a:p>
            <a:fld id="{2C9692CA-693B-4A4F-9C35-0C964A5F36FD}" type="datetimeFigureOut">
              <a:rPr lang="en-IN" smtClean="0"/>
              <a:t>25-04-2023</a:t>
            </a:fld>
            <a:endParaRPr lang="en-IN"/>
          </a:p>
        </p:txBody>
      </p:sp>
      <p:sp>
        <p:nvSpPr>
          <p:cNvPr id="6" name="Footer Placeholder 5">
            <a:extLst>
              <a:ext uri="{FF2B5EF4-FFF2-40B4-BE49-F238E27FC236}">
                <a16:creationId xmlns:a16="http://schemas.microsoft.com/office/drawing/2014/main" id="{23D7C3EA-D069-FF44-7FBB-D4B5B1F78D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4299CA-86DE-49D7-84B1-FEC29789C59E}"/>
              </a:ext>
            </a:extLst>
          </p:cNvPr>
          <p:cNvSpPr>
            <a:spLocks noGrp="1"/>
          </p:cNvSpPr>
          <p:nvPr>
            <p:ph type="sldNum" sz="quarter" idx="12"/>
          </p:nvPr>
        </p:nvSpPr>
        <p:spPr/>
        <p:txBody>
          <a:bodyPr/>
          <a:lstStyle/>
          <a:p>
            <a:fld id="{E9690FBC-068E-46BE-A4F2-B4C22E90359A}" type="slidenum">
              <a:rPr lang="en-IN" smtClean="0"/>
              <a:t>‹#›</a:t>
            </a:fld>
            <a:endParaRPr lang="en-IN"/>
          </a:p>
        </p:txBody>
      </p:sp>
    </p:spTree>
    <p:extLst>
      <p:ext uri="{BB962C8B-B14F-4D97-AF65-F5344CB8AC3E}">
        <p14:creationId xmlns:p14="http://schemas.microsoft.com/office/powerpoint/2010/main" val="341959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75642-DAC0-5A9B-3C42-870023722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1A28C2-A7F7-CF9D-7716-42877F199C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293FB8-D91D-83A0-4E8E-B5E492A0E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8C065-EADD-0DCA-186E-FE2314FE403D}"/>
              </a:ext>
            </a:extLst>
          </p:cNvPr>
          <p:cNvSpPr>
            <a:spLocks noGrp="1"/>
          </p:cNvSpPr>
          <p:nvPr>
            <p:ph type="dt" sz="half" idx="10"/>
          </p:nvPr>
        </p:nvSpPr>
        <p:spPr/>
        <p:txBody>
          <a:bodyPr/>
          <a:lstStyle/>
          <a:p>
            <a:fld id="{2C9692CA-693B-4A4F-9C35-0C964A5F36FD}" type="datetimeFigureOut">
              <a:rPr lang="en-IN" smtClean="0"/>
              <a:t>25-04-2023</a:t>
            </a:fld>
            <a:endParaRPr lang="en-IN"/>
          </a:p>
        </p:txBody>
      </p:sp>
      <p:sp>
        <p:nvSpPr>
          <p:cNvPr id="6" name="Footer Placeholder 5">
            <a:extLst>
              <a:ext uri="{FF2B5EF4-FFF2-40B4-BE49-F238E27FC236}">
                <a16:creationId xmlns:a16="http://schemas.microsoft.com/office/drawing/2014/main" id="{B4CAA6D0-BDDA-C56F-8FD0-68B804F5F8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E8574-5267-E220-CD94-26FC6959F374}"/>
              </a:ext>
            </a:extLst>
          </p:cNvPr>
          <p:cNvSpPr>
            <a:spLocks noGrp="1"/>
          </p:cNvSpPr>
          <p:nvPr>
            <p:ph type="sldNum" sz="quarter" idx="12"/>
          </p:nvPr>
        </p:nvSpPr>
        <p:spPr/>
        <p:txBody>
          <a:bodyPr/>
          <a:lstStyle/>
          <a:p>
            <a:fld id="{E9690FBC-068E-46BE-A4F2-B4C22E90359A}" type="slidenum">
              <a:rPr lang="en-IN" smtClean="0"/>
              <a:t>‹#›</a:t>
            </a:fld>
            <a:endParaRPr lang="en-IN"/>
          </a:p>
        </p:txBody>
      </p:sp>
    </p:spTree>
    <p:extLst>
      <p:ext uri="{BB962C8B-B14F-4D97-AF65-F5344CB8AC3E}">
        <p14:creationId xmlns:p14="http://schemas.microsoft.com/office/powerpoint/2010/main" val="600484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2FE6C-6D65-9DE7-E5D8-1698E930F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2966EC-3F63-428C-E567-9D8F1070BF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E799AE-D941-08F8-F03A-CD6B207EA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692CA-693B-4A4F-9C35-0C964A5F36FD}" type="datetimeFigureOut">
              <a:rPr lang="en-IN" smtClean="0"/>
              <a:t>25-04-2023</a:t>
            </a:fld>
            <a:endParaRPr lang="en-IN"/>
          </a:p>
        </p:txBody>
      </p:sp>
      <p:sp>
        <p:nvSpPr>
          <p:cNvPr id="5" name="Footer Placeholder 4">
            <a:extLst>
              <a:ext uri="{FF2B5EF4-FFF2-40B4-BE49-F238E27FC236}">
                <a16:creationId xmlns:a16="http://schemas.microsoft.com/office/drawing/2014/main" id="{8FD14083-2201-B870-D0B1-F6DF2F7175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87C993-EDD5-7DB1-0F27-CAC30A5FB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90FBC-068E-46BE-A4F2-B4C22E90359A}" type="slidenum">
              <a:rPr lang="en-IN" smtClean="0"/>
              <a:t>‹#›</a:t>
            </a:fld>
            <a:endParaRPr lang="en-IN"/>
          </a:p>
        </p:txBody>
      </p:sp>
    </p:spTree>
    <p:extLst>
      <p:ext uri="{BB962C8B-B14F-4D97-AF65-F5344CB8AC3E}">
        <p14:creationId xmlns:p14="http://schemas.microsoft.com/office/powerpoint/2010/main" val="1174303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6DCA-8079-E38C-8AA8-D05A3E835A4B}"/>
              </a:ext>
            </a:extLst>
          </p:cNvPr>
          <p:cNvSpPr>
            <a:spLocks noGrp="1"/>
          </p:cNvSpPr>
          <p:nvPr>
            <p:ph type="ctrTitle"/>
          </p:nvPr>
        </p:nvSpPr>
        <p:spPr/>
        <p:txBody>
          <a:bodyPr/>
          <a:lstStyle/>
          <a:p>
            <a:r>
              <a:rPr lang="en-US" b="1" dirty="0"/>
              <a:t>Sentiment Analysis of Stocks from Twitter and News</a:t>
            </a:r>
            <a:endParaRPr lang="en-IN" b="1" dirty="0"/>
          </a:p>
        </p:txBody>
      </p:sp>
      <p:sp>
        <p:nvSpPr>
          <p:cNvPr id="3" name="Subtitle 2">
            <a:extLst>
              <a:ext uri="{FF2B5EF4-FFF2-40B4-BE49-F238E27FC236}">
                <a16:creationId xmlns:a16="http://schemas.microsoft.com/office/drawing/2014/main" id="{8EC466B7-EE77-0503-D394-8F552FAA2D38}"/>
              </a:ext>
            </a:extLst>
          </p:cNvPr>
          <p:cNvSpPr>
            <a:spLocks noGrp="1"/>
          </p:cNvSpPr>
          <p:nvPr>
            <p:ph type="subTitle" idx="1"/>
          </p:nvPr>
        </p:nvSpPr>
        <p:spPr/>
        <p:txBody>
          <a:bodyPr>
            <a:normAutofit lnSpcReduction="10000"/>
          </a:bodyPr>
          <a:lstStyle/>
          <a:p>
            <a:r>
              <a:rPr lang="en-US" dirty="0"/>
              <a:t>Nikhil Valse</a:t>
            </a:r>
          </a:p>
          <a:p>
            <a:r>
              <a:rPr lang="en-US" dirty="0"/>
              <a:t>Department of Business, Long Island University</a:t>
            </a:r>
          </a:p>
          <a:p>
            <a:r>
              <a:rPr lang="en-US" dirty="0"/>
              <a:t>Gurpreet Singh</a:t>
            </a:r>
          </a:p>
          <a:p>
            <a:r>
              <a:rPr lang="en-US" dirty="0"/>
              <a:t>25th April 2023</a:t>
            </a:r>
          </a:p>
          <a:p>
            <a:endParaRPr lang="en-IN" dirty="0"/>
          </a:p>
        </p:txBody>
      </p:sp>
    </p:spTree>
    <p:extLst>
      <p:ext uri="{BB962C8B-B14F-4D97-AF65-F5344CB8AC3E}">
        <p14:creationId xmlns:p14="http://schemas.microsoft.com/office/powerpoint/2010/main" val="2924272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6E74-5B34-719B-605B-876D484B1BE5}"/>
              </a:ext>
            </a:extLst>
          </p:cNvPr>
          <p:cNvSpPr>
            <a:spLocks noGrp="1"/>
          </p:cNvSpPr>
          <p:nvPr>
            <p:ph type="title"/>
          </p:nvPr>
        </p:nvSpPr>
        <p:spPr>
          <a:xfrm>
            <a:off x="838200" y="365125"/>
            <a:ext cx="10515600" cy="381495"/>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320BB43D-D6C1-BE29-7B52-3B6B36F24DD3}"/>
              </a:ext>
            </a:extLst>
          </p:cNvPr>
          <p:cNvPicPr>
            <a:picLocks noGrp="1" noChangeAspect="1"/>
          </p:cNvPicPr>
          <p:nvPr>
            <p:ph idx="1"/>
          </p:nvPr>
        </p:nvPicPr>
        <p:blipFill>
          <a:blip r:embed="rId2"/>
          <a:stretch>
            <a:fillRect/>
          </a:stretch>
        </p:blipFill>
        <p:spPr>
          <a:xfrm>
            <a:off x="687897" y="105227"/>
            <a:ext cx="10665903" cy="6619355"/>
          </a:xfrm>
        </p:spPr>
      </p:pic>
    </p:spTree>
    <p:extLst>
      <p:ext uri="{BB962C8B-B14F-4D97-AF65-F5344CB8AC3E}">
        <p14:creationId xmlns:p14="http://schemas.microsoft.com/office/powerpoint/2010/main" val="266977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0314-382A-86EB-6759-9A3162AA9D4B}"/>
              </a:ext>
            </a:extLst>
          </p:cNvPr>
          <p:cNvSpPr>
            <a:spLocks noGrp="1"/>
          </p:cNvSpPr>
          <p:nvPr>
            <p:ph type="title"/>
          </p:nvPr>
        </p:nvSpPr>
        <p:spPr>
          <a:xfrm>
            <a:off x="838200" y="365126"/>
            <a:ext cx="10515600" cy="315912"/>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3B57BC65-0106-75A9-C153-8FFD9A5B0DF1}"/>
              </a:ext>
            </a:extLst>
          </p:cNvPr>
          <p:cNvPicPr>
            <a:picLocks noGrp="1" noChangeAspect="1"/>
          </p:cNvPicPr>
          <p:nvPr>
            <p:ph idx="1"/>
          </p:nvPr>
        </p:nvPicPr>
        <p:blipFill>
          <a:blip r:embed="rId2"/>
          <a:stretch>
            <a:fillRect/>
          </a:stretch>
        </p:blipFill>
        <p:spPr>
          <a:xfrm>
            <a:off x="309644" y="218114"/>
            <a:ext cx="11342663" cy="6294117"/>
          </a:xfrm>
        </p:spPr>
      </p:pic>
    </p:spTree>
    <p:extLst>
      <p:ext uri="{BB962C8B-B14F-4D97-AF65-F5344CB8AC3E}">
        <p14:creationId xmlns:p14="http://schemas.microsoft.com/office/powerpoint/2010/main" val="3808008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DACF26-F980-CFA3-01E7-6439EE54EAA5}"/>
              </a:ext>
            </a:extLst>
          </p:cNvPr>
          <p:cNvPicPr>
            <a:picLocks noGrp="1" noChangeAspect="1"/>
          </p:cNvPicPr>
          <p:nvPr>
            <p:ph idx="1"/>
          </p:nvPr>
        </p:nvPicPr>
        <p:blipFill>
          <a:blip r:embed="rId2"/>
          <a:stretch>
            <a:fillRect/>
          </a:stretch>
        </p:blipFill>
        <p:spPr>
          <a:xfrm>
            <a:off x="838200" y="290986"/>
            <a:ext cx="8867163" cy="6430785"/>
          </a:xfrm>
        </p:spPr>
      </p:pic>
    </p:spTree>
    <p:extLst>
      <p:ext uri="{BB962C8B-B14F-4D97-AF65-F5344CB8AC3E}">
        <p14:creationId xmlns:p14="http://schemas.microsoft.com/office/powerpoint/2010/main" val="661376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A09CC1D-6D84-B823-C0CF-40A4546CFF91}"/>
              </a:ext>
            </a:extLst>
          </p:cNvPr>
          <p:cNvPicPr>
            <a:picLocks noGrp="1" noChangeAspect="1"/>
          </p:cNvPicPr>
          <p:nvPr>
            <p:ph idx="1"/>
          </p:nvPr>
        </p:nvPicPr>
        <p:blipFill>
          <a:blip r:embed="rId2"/>
          <a:stretch>
            <a:fillRect/>
          </a:stretch>
        </p:blipFill>
        <p:spPr>
          <a:xfrm>
            <a:off x="520117" y="100419"/>
            <a:ext cx="7768205" cy="6657162"/>
          </a:xfrm>
        </p:spPr>
      </p:pic>
    </p:spTree>
    <p:extLst>
      <p:ext uri="{BB962C8B-B14F-4D97-AF65-F5344CB8AC3E}">
        <p14:creationId xmlns:p14="http://schemas.microsoft.com/office/powerpoint/2010/main" val="2666968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A322AB-5852-A328-78D8-8B4B1C7A0DAA}"/>
              </a:ext>
            </a:extLst>
          </p:cNvPr>
          <p:cNvSpPr>
            <a:spLocks noGrp="1"/>
          </p:cNvSpPr>
          <p:nvPr>
            <p:ph idx="1"/>
          </p:nvPr>
        </p:nvSpPr>
        <p:spPr/>
        <p:txBody>
          <a:bodyPr>
            <a:normAutofit/>
          </a:bodyPr>
          <a:lstStyle/>
          <a:p>
            <a:pPr marL="0" indent="0" algn="ctr">
              <a:buNone/>
            </a:pPr>
            <a:r>
              <a:rPr lang="en-IN" sz="6600" dirty="0"/>
              <a:t>Thank You!</a:t>
            </a:r>
          </a:p>
        </p:txBody>
      </p:sp>
    </p:spTree>
    <p:extLst>
      <p:ext uri="{BB962C8B-B14F-4D97-AF65-F5344CB8AC3E}">
        <p14:creationId xmlns:p14="http://schemas.microsoft.com/office/powerpoint/2010/main" val="35115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3CA6-E984-8C51-6727-B28F6C24B679}"/>
              </a:ext>
            </a:extLst>
          </p:cNvPr>
          <p:cNvSpPr>
            <a:spLocks noGrp="1"/>
          </p:cNvSpPr>
          <p:nvPr>
            <p:ph type="title"/>
          </p:nvPr>
        </p:nvSpPr>
        <p:spPr>
          <a:xfrm>
            <a:off x="838200" y="365126"/>
            <a:ext cx="10515600" cy="641554"/>
          </a:xfrm>
        </p:spPr>
        <p:txBody>
          <a:bodyPr>
            <a:normAutofit fontScale="90000"/>
          </a:bodyPr>
          <a:lstStyle/>
          <a:p>
            <a:r>
              <a:rPr lang="en-IN" dirty="0"/>
              <a:t>Introduction</a:t>
            </a:r>
          </a:p>
        </p:txBody>
      </p:sp>
      <p:sp>
        <p:nvSpPr>
          <p:cNvPr id="3" name="Content Placeholder 2">
            <a:extLst>
              <a:ext uri="{FF2B5EF4-FFF2-40B4-BE49-F238E27FC236}">
                <a16:creationId xmlns:a16="http://schemas.microsoft.com/office/drawing/2014/main" id="{65EBE3DE-E388-6454-54CD-D1C0DD3BC957}"/>
              </a:ext>
            </a:extLst>
          </p:cNvPr>
          <p:cNvSpPr>
            <a:spLocks noGrp="1"/>
          </p:cNvSpPr>
          <p:nvPr>
            <p:ph idx="1"/>
          </p:nvPr>
        </p:nvSpPr>
        <p:spPr>
          <a:xfrm>
            <a:off x="838200" y="1258349"/>
            <a:ext cx="10515600" cy="4918614"/>
          </a:xfrm>
        </p:spPr>
        <p:txBody>
          <a:bodyPr>
            <a:normAutofit/>
          </a:bodyPr>
          <a:lstStyle/>
          <a:p>
            <a:pPr marL="0" indent="0">
              <a:buNone/>
            </a:pPr>
            <a:r>
              <a:rPr lang="en-US" sz="2000" dirty="0"/>
              <a:t>This project aims to perform sentiment </a:t>
            </a:r>
            <a:r>
              <a:rPr lang="en-US" sz="2000"/>
              <a:t>analysis of </a:t>
            </a:r>
            <a:r>
              <a:rPr lang="en-US" sz="2000" dirty="0"/>
              <a:t>stocks using news and Twitter data. The objective is to analyze the sentiment of news articles and tweets related to a particular company or industry and check the potential impact on the stock prices. The project will use machine learning techniques such as Natural Language Processing (NLP) and Machine Learning based sentiment analysis algorithms to analyze the textual data. Which can be used in the trading platforms to help traders make better decision</a:t>
            </a:r>
          </a:p>
          <a:p>
            <a:pPr marL="0" indent="0">
              <a:buNone/>
            </a:pPr>
            <a:endParaRPr lang="en-US" sz="2000" dirty="0"/>
          </a:p>
          <a:p>
            <a:pPr marL="0" indent="0">
              <a:buNone/>
            </a:pPr>
            <a:r>
              <a:rPr lang="en-US" sz="2000" dirty="0"/>
              <a:t>The project will use two sources of data for sentiment analysis: news articles and tweets and time series numerical data from Yfinance. News articles will be collected from various online news sources such as Finviz, and tweets will be collected from the multiple sources such as already dumped tweets on internet. The data will be pre-processed as required by the algorithm. </a:t>
            </a:r>
            <a:endParaRPr lang="en-IN" sz="2000" dirty="0"/>
          </a:p>
        </p:txBody>
      </p:sp>
    </p:spTree>
    <p:extLst>
      <p:ext uri="{BB962C8B-B14F-4D97-AF65-F5344CB8AC3E}">
        <p14:creationId xmlns:p14="http://schemas.microsoft.com/office/powerpoint/2010/main" val="49381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B69E6-7564-8183-6E7C-F7605861E0D3}"/>
              </a:ext>
            </a:extLst>
          </p:cNvPr>
          <p:cNvSpPr>
            <a:spLocks noGrp="1"/>
          </p:cNvSpPr>
          <p:nvPr>
            <p:ph type="title"/>
          </p:nvPr>
        </p:nvSpPr>
        <p:spPr>
          <a:xfrm>
            <a:off x="838200" y="365126"/>
            <a:ext cx="10515600" cy="448606"/>
          </a:xfrm>
        </p:spPr>
        <p:txBody>
          <a:bodyPr>
            <a:normAutofit fontScale="90000"/>
          </a:bodyPr>
          <a:lstStyle/>
          <a:p>
            <a:r>
              <a:rPr lang="en-IN" dirty="0"/>
              <a:t>Data description</a:t>
            </a:r>
          </a:p>
        </p:txBody>
      </p:sp>
      <p:pic>
        <p:nvPicPr>
          <p:cNvPr id="9" name="Content Placeholder 8">
            <a:extLst>
              <a:ext uri="{FF2B5EF4-FFF2-40B4-BE49-F238E27FC236}">
                <a16:creationId xmlns:a16="http://schemas.microsoft.com/office/drawing/2014/main" id="{8B30268C-C01D-42D7-6339-9D08FAF006F2}"/>
              </a:ext>
            </a:extLst>
          </p:cNvPr>
          <p:cNvPicPr>
            <a:picLocks noGrp="1" noChangeAspect="1"/>
          </p:cNvPicPr>
          <p:nvPr>
            <p:ph idx="1"/>
          </p:nvPr>
        </p:nvPicPr>
        <p:blipFill>
          <a:blip r:embed="rId2"/>
          <a:stretch>
            <a:fillRect/>
          </a:stretch>
        </p:blipFill>
        <p:spPr>
          <a:xfrm>
            <a:off x="746411" y="813732"/>
            <a:ext cx="3817200" cy="5472376"/>
          </a:xfrm>
        </p:spPr>
      </p:pic>
    </p:spTree>
    <p:extLst>
      <p:ext uri="{BB962C8B-B14F-4D97-AF65-F5344CB8AC3E}">
        <p14:creationId xmlns:p14="http://schemas.microsoft.com/office/powerpoint/2010/main" val="249544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2AB3-08E1-7C8E-93A5-0E1E9AFFF782}"/>
              </a:ext>
            </a:extLst>
          </p:cNvPr>
          <p:cNvSpPr>
            <a:spLocks noGrp="1"/>
          </p:cNvSpPr>
          <p:nvPr>
            <p:ph type="title"/>
          </p:nvPr>
        </p:nvSpPr>
        <p:spPr>
          <a:xfrm>
            <a:off x="737532" y="423849"/>
            <a:ext cx="10515600" cy="524108"/>
          </a:xfrm>
        </p:spPr>
        <p:txBody>
          <a:bodyPr>
            <a:noAutofit/>
          </a:bodyPr>
          <a:lstStyle/>
          <a:p>
            <a:r>
              <a:rPr lang="en-IN" sz="3200" dirty="0"/>
              <a:t>Comparison of trading volume and tweets made for TSLA</a:t>
            </a:r>
          </a:p>
        </p:txBody>
      </p:sp>
      <p:pic>
        <p:nvPicPr>
          <p:cNvPr id="5" name="Content Placeholder 4">
            <a:extLst>
              <a:ext uri="{FF2B5EF4-FFF2-40B4-BE49-F238E27FC236}">
                <a16:creationId xmlns:a16="http://schemas.microsoft.com/office/drawing/2014/main" id="{501A0455-DD4F-E803-89CF-5F821B3EFEAC}"/>
              </a:ext>
            </a:extLst>
          </p:cNvPr>
          <p:cNvPicPr>
            <a:picLocks noGrp="1" noChangeAspect="1"/>
          </p:cNvPicPr>
          <p:nvPr>
            <p:ph idx="1"/>
          </p:nvPr>
        </p:nvPicPr>
        <p:blipFill>
          <a:blip r:embed="rId2"/>
          <a:stretch>
            <a:fillRect/>
          </a:stretch>
        </p:blipFill>
        <p:spPr>
          <a:xfrm>
            <a:off x="737532" y="947957"/>
            <a:ext cx="6993623" cy="5178425"/>
          </a:xfrm>
        </p:spPr>
      </p:pic>
      <p:pic>
        <p:nvPicPr>
          <p:cNvPr id="7" name="Picture 6">
            <a:extLst>
              <a:ext uri="{FF2B5EF4-FFF2-40B4-BE49-F238E27FC236}">
                <a16:creationId xmlns:a16="http://schemas.microsoft.com/office/drawing/2014/main" id="{BB8DDFFB-CF25-B3AB-31E1-2CCC8126B7CA}"/>
              </a:ext>
            </a:extLst>
          </p:cNvPr>
          <p:cNvPicPr>
            <a:picLocks noChangeAspect="1"/>
          </p:cNvPicPr>
          <p:nvPr/>
        </p:nvPicPr>
        <p:blipFill>
          <a:blip r:embed="rId3"/>
          <a:stretch>
            <a:fillRect/>
          </a:stretch>
        </p:blipFill>
        <p:spPr>
          <a:xfrm>
            <a:off x="8447124" y="4501021"/>
            <a:ext cx="2353003" cy="943107"/>
          </a:xfrm>
          <a:prstGeom prst="rect">
            <a:avLst/>
          </a:prstGeom>
        </p:spPr>
      </p:pic>
      <p:sp>
        <p:nvSpPr>
          <p:cNvPr id="8" name="TextBox 7">
            <a:extLst>
              <a:ext uri="{FF2B5EF4-FFF2-40B4-BE49-F238E27FC236}">
                <a16:creationId xmlns:a16="http://schemas.microsoft.com/office/drawing/2014/main" id="{71EB0067-8791-7B27-6C8F-B58D222B56DB}"/>
              </a:ext>
            </a:extLst>
          </p:cNvPr>
          <p:cNvSpPr txBox="1"/>
          <p:nvPr/>
        </p:nvSpPr>
        <p:spPr>
          <a:xfrm>
            <a:off x="8959443" y="3842158"/>
            <a:ext cx="1661020" cy="369332"/>
          </a:xfrm>
          <a:prstGeom prst="rect">
            <a:avLst/>
          </a:prstGeom>
          <a:noFill/>
        </p:spPr>
        <p:txBody>
          <a:bodyPr wrap="square" rtlCol="0">
            <a:spAutoFit/>
          </a:bodyPr>
          <a:lstStyle/>
          <a:p>
            <a:r>
              <a:rPr lang="en-IN" dirty="0"/>
              <a:t>Corr. score</a:t>
            </a:r>
          </a:p>
        </p:txBody>
      </p:sp>
    </p:spTree>
    <p:extLst>
      <p:ext uri="{BB962C8B-B14F-4D97-AF65-F5344CB8AC3E}">
        <p14:creationId xmlns:p14="http://schemas.microsoft.com/office/powerpoint/2010/main" val="2085274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008D-A9A0-6CD6-5EFF-2333207FC1E1}"/>
              </a:ext>
            </a:extLst>
          </p:cNvPr>
          <p:cNvSpPr>
            <a:spLocks noGrp="1"/>
          </p:cNvSpPr>
          <p:nvPr>
            <p:ph type="title"/>
          </p:nvPr>
        </p:nvSpPr>
        <p:spPr>
          <a:xfrm>
            <a:off x="838200" y="365126"/>
            <a:ext cx="10515600" cy="658332"/>
          </a:xfrm>
        </p:spPr>
        <p:txBody>
          <a:bodyPr>
            <a:normAutofit/>
          </a:bodyPr>
          <a:lstStyle/>
          <a:p>
            <a:r>
              <a:rPr lang="en-IN" sz="3200" dirty="0"/>
              <a:t>Comparison of models Rules-based vs ML based</a:t>
            </a:r>
          </a:p>
        </p:txBody>
      </p:sp>
      <p:pic>
        <p:nvPicPr>
          <p:cNvPr id="5" name="Content Placeholder 4">
            <a:extLst>
              <a:ext uri="{FF2B5EF4-FFF2-40B4-BE49-F238E27FC236}">
                <a16:creationId xmlns:a16="http://schemas.microsoft.com/office/drawing/2014/main" id="{21D17843-97D2-0552-6D4A-07FB2DBCC250}"/>
              </a:ext>
            </a:extLst>
          </p:cNvPr>
          <p:cNvPicPr>
            <a:picLocks noGrp="1" noChangeAspect="1"/>
          </p:cNvPicPr>
          <p:nvPr>
            <p:ph idx="1"/>
          </p:nvPr>
        </p:nvPicPr>
        <p:blipFill>
          <a:blip r:embed="rId2"/>
          <a:stretch>
            <a:fillRect/>
          </a:stretch>
        </p:blipFill>
        <p:spPr>
          <a:xfrm>
            <a:off x="838200" y="1023458"/>
            <a:ext cx="6133051" cy="3388957"/>
          </a:xfrm>
        </p:spPr>
      </p:pic>
      <p:sp>
        <p:nvSpPr>
          <p:cNvPr id="10" name="TextBox 9">
            <a:extLst>
              <a:ext uri="{FF2B5EF4-FFF2-40B4-BE49-F238E27FC236}">
                <a16:creationId xmlns:a16="http://schemas.microsoft.com/office/drawing/2014/main" id="{06E170E8-E7F6-FCF6-872A-0FAD5E42614E}"/>
              </a:ext>
            </a:extLst>
          </p:cNvPr>
          <p:cNvSpPr txBox="1"/>
          <p:nvPr/>
        </p:nvSpPr>
        <p:spPr>
          <a:xfrm>
            <a:off x="1685488" y="3590488"/>
            <a:ext cx="3314350" cy="307777"/>
          </a:xfrm>
          <a:prstGeom prst="rect">
            <a:avLst/>
          </a:prstGeom>
          <a:noFill/>
        </p:spPr>
        <p:txBody>
          <a:bodyPr wrap="square" rtlCol="0">
            <a:spAutoFit/>
          </a:bodyPr>
          <a:lstStyle/>
          <a:p>
            <a:r>
              <a:rPr lang="en-IN" sz="1400" dirty="0"/>
              <a:t>Before </a:t>
            </a:r>
            <a:r>
              <a:rPr lang="en-IN" sz="1400" dirty="0" err="1"/>
              <a:t>softmax</a:t>
            </a:r>
            <a:r>
              <a:rPr lang="en-IN" sz="1400" dirty="0"/>
              <a:t> of Roberta-</a:t>
            </a:r>
          </a:p>
        </p:txBody>
      </p:sp>
      <p:pic>
        <p:nvPicPr>
          <p:cNvPr id="12" name="Picture 11">
            <a:extLst>
              <a:ext uri="{FF2B5EF4-FFF2-40B4-BE49-F238E27FC236}">
                <a16:creationId xmlns:a16="http://schemas.microsoft.com/office/drawing/2014/main" id="{52B28397-5FF1-7B91-C19F-7D805B3CA8F9}"/>
              </a:ext>
            </a:extLst>
          </p:cNvPr>
          <p:cNvPicPr>
            <a:picLocks noChangeAspect="1"/>
          </p:cNvPicPr>
          <p:nvPr/>
        </p:nvPicPr>
        <p:blipFill>
          <a:blip r:embed="rId3"/>
          <a:stretch>
            <a:fillRect/>
          </a:stretch>
        </p:blipFill>
        <p:spPr>
          <a:xfrm>
            <a:off x="3904725" y="3658639"/>
            <a:ext cx="3248478" cy="171474"/>
          </a:xfrm>
          <a:prstGeom prst="rect">
            <a:avLst/>
          </a:prstGeom>
        </p:spPr>
      </p:pic>
      <p:pic>
        <p:nvPicPr>
          <p:cNvPr id="14" name="Picture 13">
            <a:extLst>
              <a:ext uri="{FF2B5EF4-FFF2-40B4-BE49-F238E27FC236}">
                <a16:creationId xmlns:a16="http://schemas.microsoft.com/office/drawing/2014/main" id="{689452C2-0C31-C059-23C8-53520E40D44D}"/>
              </a:ext>
            </a:extLst>
          </p:cNvPr>
          <p:cNvPicPr>
            <a:picLocks noChangeAspect="1"/>
          </p:cNvPicPr>
          <p:nvPr/>
        </p:nvPicPr>
        <p:blipFill>
          <a:blip r:embed="rId4"/>
          <a:stretch>
            <a:fillRect/>
          </a:stretch>
        </p:blipFill>
        <p:spPr>
          <a:xfrm>
            <a:off x="8036723" y="2838367"/>
            <a:ext cx="2762636" cy="1181265"/>
          </a:xfrm>
          <a:prstGeom prst="rect">
            <a:avLst/>
          </a:prstGeom>
        </p:spPr>
      </p:pic>
    </p:spTree>
    <p:extLst>
      <p:ext uri="{BB962C8B-B14F-4D97-AF65-F5344CB8AC3E}">
        <p14:creationId xmlns:p14="http://schemas.microsoft.com/office/powerpoint/2010/main" val="1451327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5D4A-BF8D-DC5E-DCA2-A28560CFDD80}"/>
              </a:ext>
            </a:extLst>
          </p:cNvPr>
          <p:cNvSpPr>
            <a:spLocks noGrp="1"/>
          </p:cNvSpPr>
          <p:nvPr>
            <p:ph type="title"/>
          </p:nvPr>
        </p:nvSpPr>
        <p:spPr>
          <a:xfrm>
            <a:off x="838200" y="365126"/>
            <a:ext cx="10515600" cy="339549"/>
          </a:xfrm>
        </p:spPr>
        <p:txBody>
          <a:bodyPr>
            <a:noAutofit/>
          </a:bodyPr>
          <a:lstStyle/>
          <a:p>
            <a:r>
              <a:rPr lang="en-IN" sz="2800" dirty="0"/>
              <a:t>Comparison of the Roberta’s sentiment scores with closing value of the stock</a:t>
            </a:r>
          </a:p>
        </p:txBody>
      </p:sp>
      <p:pic>
        <p:nvPicPr>
          <p:cNvPr id="5" name="Content Placeholder 4">
            <a:extLst>
              <a:ext uri="{FF2B5EF4-FFF2-40B4-BE49-F238E27FC236}">
                <a16:creationId xmlns:a16="http://schemas.microsoft.com/office/drawing/2014/main" id="{D5F7FB13-028D-CB5B-A1C5-742CAE4FDD96}"/>
              </a:ext>
            </a:extLst>
          </p:cNvPr>
          <p:cNvPicPr>
            <a:picLocks noGrp="1" noChangeAspect="1"/>
          </p:cNvPicPr>
          <p:nvPr>
            <p:ph idx="1"/>
          </p:nvPr>
        </p:nvPicPr>
        <p:blipFill>
          <a:blip r:embed="rId2"/>
          <a:stretch>
            <a:fillRect/>
          </a:stretch>
        </p:blipFill>
        <p:spPr>
          <a:xfrm>
            <a:off x="612397" y="822360"/>
            <a:ext cx="6014905" cy="5956152"/>
          </a:xfrm>
        </p:spPr>
      </p:pic>
    </p:spTree>
    <p:extLst>
      <p:ext uri="{BB962C8B-B14F-4D97-AF65-F5344CB8AC3E}">
        <p14:creationId xmlns:p14="http://schemas.microsoft.com/office/powerpoint/2010/main" val="101854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2185-ABD8-40D9-62E1-ECD651C1B99D}"/>
              </a:ext>
            </a:extLst>
          </p:cNvPr>
          <p:cNvSpPr>
            <a:spLocks noGrp="1"/>
          </p:cNvSpPr>
          <p:nvPr>
            <p:ph type="title"/>
          </p:nvPr>
        </p:nvSpPr>
        <p:spPr>
          <a:xfrm>
            <a:off x="838200" y="365126"/>
            <a:ext cx="10515600" cy="289215"/>
          </a:xfrm>
        </p:spPr>
        <p:txBody>
          <a:bodyPr>
            <a:noAutofit/>
          </a:bodyPr>
          <a:lstStyle/>
          <a:p>
            <a:r>
              <a:rPr lang="en-IN" sz="2800" dirty="0"/>
              <a:t>Correlation Plot of all numerical parameters in data frame</a:t>
            </a:r>
          </a:p>
        </p:txBody>
      </p:sp>
      <p:pic>
        <p:nvPicPr>
          <p:cNvPr id="5" name="Content Placeholder 4">
            <a:extLst>
              <a:ext uri="{FF2B5EF4-FFF2-40B4-BE49-F238E27FC236}">
                <a16:creationId xmlns:a16="http://schemas.microsoft.com/office/drawing/2014/main" id="{427716A7-4AB4-3D7F-4882-3DA6D855AC21}"/>
              </a:ext>
            </a:extLst>
          </p:cNvPr>
          <p:cNvPicPr>
            <a:picLocks noGrp="1" noChangeAspect="1"/>
          </p:cNvPicPr>
          <p:nvPr>
            <p:ph idx="1"/>
          </p:nvPr>
        </p:nvPicPr>
        <p:blipFill>
          <a:blip r:embed="rId2"/>
          <a:stretch>
            <a:fillRect/>
          </a:stretch>
        </p:blipFill>
        <p:spPr>
          <a:xfrm>
            <a:off x="260060" y="762059"/>
            <a:ext cx="7476508" cy="5730815"/>
          </a:xfrm>
        </p:spPr>
      </p:pic>
    </p:spTree>
    <p:extLst>
      <p:ext uri="{BB962C8B-B14F-4D97-AF65-F5344CB8AC3E}">
        <p14:creationId xmlns:p14="http://schemas.microsoft.com/office/powerpoint/2010/main" val="2256099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FFC2-266A-9EFA-1A07-D13D004B11B0}"/>
              </a:ext>
            </a:extLst>
          </p:cNvPr>
          <p:cNvSpPr>
            <a:spLocks noGrp="1"/>
          </p:cNvSpPr>
          <p:nvPr>
            <p:ph type="title"/>
          </p:nvPr>
        </p:nvSpPr>
        <p:spPr>
          <a:xfrm>
            <a:off x="838200" y="365126"/>
            <a:ext cx="10515600" cy="233251"/>
          </a:xfrm>
        </p:spPr>
        <p:txBody>
          <a:bodyPr>
            <a:noAutofit/>
          </a:bodyPr>
          <a:lstStyle/>
          <a:p>
            <a:r>
              <a:rPr lang="en-IN" sz="2800" dirty="0"/>
              <a:t>Word cloud of cleaned tweets of Tesla stocks</a:t>
            </a:r>
          </a:p>
        </p:txBody>
      </p:sp>
      <p:pic>
        <p:nvPicPr>
          <p:cNvPr id="9" name="Content Placeholder 8">
            <a:extLst>
              <a:ext uri="{FF2B5EF4-FFF2-40B4-BE49-F238E27FC236}">
                <a16:creationId xmlns:a16="http://schemas.microsoft.com/office/drawing/2014/main" id="{54171D79-1AFF-D8EF-FABB-363862D4D97C}"/>
              </a:ext>
            </a:extLst>
          </p:cNvPr>
          <p:cNvPicPr>
            <a:picLocks noGrp="1" noChangeAspect="1"/>
          </p:cNvPicPr>
          <p:nvPr>
            <p:ph idx="1"/>
          </p:nvPr>
        </p:nvPicPr>
        <p:blipFill>
          <a:blip r:embed="rId2"/>
          <a:stretch>
            <a:fillRect/>
          </a:stretch>
        </p:blipFill>
        <p:spPr>
          <a:xfrm>
            <a:off x="989901" y="725587"/>
            <a:ext cx="10058400" cy="5447359"/>
          </a:xfrm>
        </p:spPr>
      </p:pic>
    </p:spTree>
    <p:extLst>
      <p:ext uri="{BB962C8B-B14F-4D97-AF65-F5344CB8AC3E}">
        <p14:creationId xmlns:p14="http://schemas.microsoft.com/office/powerpoint/2010/main" val="366310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7E06E-9943-5308-9C0A-3B7E9172ED52}"/>
              </a:ext>
            </a:extLst>
          </p:cNvPr>
          <p:cNvSpPr>
            <a:spLocks noGrp="1"/>
          </p:cNvSpPr>
          <p:nvPr>
            <p:ph type="title"/>
          </p:nvPr>
        </p:nvSpPr>
        <p:spPr>
          <a:xfrm>
            <a:off x="838200" y="365126"/>
            <a:ext cx="10515600" cy="423440"/>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13575F7C-ED59-EBC0-C7E8-D434DB10DF34}"/>
              </a:ext>
            </a:extLst>
          </p:cNvPr>
          <p:cNvPicPr>
            <a:picLocks noGrp="1" noChangeAspect="1"/>
          </p:cNvPicPr>
          <p:nvPr>
            <p:ph idx="1"/>
          </p:nvPr>
        </p:nvPicPr>
        <p:blipFill>
          <a:blip r:embed="rId2"/>
          <a:stretch>
            <a:fillRect/>
          </a:stretch>
        </p:blipFill>
        <p:spPr>
          <a:xfrm>
            <a:off x="442951" y="249128"/>
            <a:ext cx="11262830" cy="6462065"/>
          </a:xfrm>
        </p:spPr>
      </p:pic>
    </p:spTree>
    <p:extLst>
      <p:ext uri="{BB962C8B-B14F-4D97-AF65-F5344CB8AC3E}">
        <p14:creationId xmlns:p14="http://schemas.microsoft.com/office/powerpoint/2010/main" val="1821898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232</Words>
  <Application>Microsoft Office PowerPoint</Application>
  <PresentationFormat>Widescreen</PresentationFormat>
  <Paragraphs>18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Sentiment Analysis of Stocks from Twitter and News</vt:lpstr>
      <vt:lpstr>Introduction</vt:lpstr>
      <vt:lpstr>Data description</vt:lpstr>
      <vt:lpstr>Comparison of trading volume and tweets made for TSLA</vt:lpstr>
      <vt:lpstr>Comparison of models Rules-based vs ML based</vt:lpstr>
      <vt:lpstr>Comparison of the Roberta’s sentiment scores with closing value of the stock</vt:lpstr>
      <vt:lpstr>Correlation Plot of all numerical parameters in data frame</vt:lpstr>
      <vt:lpstr>Word cloud of cleaned tweets of Tesla stocks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Stocks from Twitter and News</dc:title>
  <dc:creator>nikhil valse</dc:creator>
  <cp:lastModifiedBy>nikhil valse</cp:lastModifiedBy>
  <cp:revision>7</cp:revision>
  <dcterms:created xsi:type="dcterms:W3CDTF">2023-04-25T21:16:41Z</dcterms:created>
  <dcterms:modified xsi:type="dcterms:W3CDTF">2023-04-26T01:56:52Z</dcterms:modified>
</cp:coreProperties>
</file>