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5"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62" autoAdjust="0"/>
    <p:restoredTop sz="94660"/>
  </p:normalViewPr>
  <p:slideViewPr>
    <p:cSldViewPr snapToGrid="0">
      <p:cViewPr varScale="1">
        <p:scale>
          <a:sx n="63" d="100"/>
          <a:sy n="63" d="100"/>
        </p:scale>
        <p:origin x="67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B07DF5-2910-44B5-81C5-4E6641A580B5}" type="datetimeFigureOut">
              <a:rPr lang="en-IN" smtClean="0"/>
              <a:t>05-05-2024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C46E8364-F33B-4EE9-B3B5-20E65EBB4564}" type="slidenum">
              <a:rPr lang="en-IN" smtClean="0"/>
              <a:t>‹#›</a:t>
            </a:fld>
            <a:endParaRPr lang="en-IN"/>
          </a:p>
        </p:txBody>
      </p:sp>
    </p:spTree>
    <p:extLst>
      <p:ext uri="{BB962C8B-B14F-4D97-AF65-F5344CB8AC3E}">
        <p14:creationId xmlns:p14="http://schemas.microsoft.com/office/powerpoint/2010/main" val="1941009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B07DF5-2910-44B5-81C5-4E6641A580B5}" type="datetimeFigureOut">
              <a:rPr lang="en-IN" smtClean="0"/>
              <a:t>05-05-2024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6E8364-F33B-4EE9-B3B5-20E65EBB4564}" type="slidenum">
              <a:rPr lang="en-IN" smtClean="0"/>
              <a:t>‹#›</a:t>
            </a:fld>
            <a:endParaRPr lang="en-IN"/>
          </a:p>
        </p:txBody>
      </p:sp>
    </p:spTree>
    <p:extLst>
      <p:ext uri="{BB962C8B-B14F-4D97-AF65-F5344CB8AC3E}">
        <p14:creationId xmlns:p14="http://schemas.microsoft.com/office/powerpoint/2010/main" val="3373566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B07DF5-2910-44B5-81C5-4E6641A580B5}"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6E8364-F33B-4EE9-B3B5-20E65EBB4564}" type="slidenum">
              <a:rPr lang="en-IN" smtClean="0"/>
              <a:t>‹#›</a:t>
            </a:fld>
            <a:endParaRPr lang="en-IN"/>
          </a:p>
        </p:txBody>
      </p:sp>
    </p:spTree>
    <p:extLst>
      <p:ext uri="{BB962C8B-B14F-4D97-AF65-F5344CB8AC3E}">
        <p14:creationId xmlns:p14="http://schemas.microsoft.com/office/powerpoint/2010/main" val="63084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B07DF5-2910-44B5-81C5-4E6641A580B5}"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6E8364-F33B-4EE9-B3B5-20E65EBB4564}" type="slidenum">
              <a:rPr lang="en-IN" smtClean="0"/>
              <a:t>‹#›</a:t>
            </a:fld>
            <a:endParaRPr lang="en-IN"/>
          </a:p>
        </p:txBody>
      </p:sp>
    </p:spTree>
    <p:extLst>
      <p:ext uri="{BB962C8B-B14F-4D97-AF65-F5344CB8AC3E}">
        <p14:creationId xmlns:p14="http://schemas.microsoft.com/office/powerpoint/2010/main" val="298940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B07DF5-2910-44B5-81C5-4E6641A580B5}"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6E8364-F33B-4EE9-B3B5-20E65EBB4564}" type="slidenum">
              <a:rPr lang="en-IN" smtClean="0"/>
              <a:t>‹#›</a:t>
            </a:fld>
            <a:endParaRPr lang="en-IN"/>
          </a:p>
        </p:txBody>
      </p:sp>
    </p:spTree>
    <p:extLst>
      <p:ext uri="{BB962C8B-B14F-4D97-AF65-F5344CB8AC3E}">
        <p14:creationId xmlns:p14="http://schemas.microsoft.com/office/powerpoint/2010/main" val="20709094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B07DF5-2910-44B5-81C5-4E6641A580B5}"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6E8364-F33B-4EE9-B3B5-20E65EBB4564}" type="slidenum">
              <a:rPr lang="en-IN" smtClean="0"/>
              <a:t>‹#›</a:t>
            </a:fld>
            <a:endParaRPr lang="en-IN"/>
          </a:p>
        </p:txBody>
      </p:sp>
    </p:spTree>
    <p:extLst>
      <p:ext uri="{BB962C8B-B14F-4D97-AF65-F5344CB8AC3E}">
        <p14:creationId xmlns:p14="http://schemas.microsoft.com/office/powerpoint/2010/main" val="26489175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B07DF5-2910-44B5-81C5-4E6641A580B5}"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6E8364-F33B-4EE9-B3B5-20E65EBB4564}" type="slidenum">
              <a:rPr lang="en-IN" smtClean="0"/>
              <a:t>‹#›</a:t>
            </a:fld>
            <a:endParaRPr lang="en-IN"/>
          </a:p>
        </p:txBody>
      </p:sp>
    </p:spTree>
    <p:extLst>
      <p:ext uri="{BB962C8B-B14F-4D97-AF65-F5344CB8AC3E}">
        <p14:creationId xmlns:p14="http://schemas.microsoft.com/office/powerpoint/2010/main" val="2031023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B07DF5-2910-44B5-81C5-4E6641A580B5}"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6E8364-F33B-4EE9-B3B5-20E65EBB4564}" type="slidenum">
              <a:rPr lang="en-IN" smtClean="0"/>
              <a:t>‹#›</a:t>
            </a:fld>
            <a:endParaRPr lang="en-IN"/>
          </a:p>
        </p:txBody>
      </p:sp>
    </p:spTree>
    <p:extLst>
      <p:ext uri="{BB962C8B-B14F-4D97-AF65-F5344CB8AC3E}">
        <p14:creationId xmlns:p14="http://schemas.microsoft.com/office/powerpoint/2010/main" val="19368677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B07DF5-2910-44B5-81C5-4E6641A580B5}"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6E8364-F33B-4EE9-B3B5-20E65EBB4564}" type="slidenum">
              <a:rPr lang="en-IN" smtClean="0"/>
              <a:t>‹#›</a:t>
            </a:fld>
            <a:endParaRPr lang="en-IN"/>
          </a:p>
        </p:txBody>
      </p:sp>
    </p:spTree>
    <p:extLst>
      <p:ext uri="{BB962C8B-B14F-4D97-AF65-F5344CB8AC3E}">
        <p14:creationId xmlns:p14="http://schemas.microsoft.com/office/powerpoint/2010/main" val="1872000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B07DF5-2910-44B5-81C5-4E6641A580B5}"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C46E8364-F33B-4EE9-B3B5-20E65EBB4564}" type="slidenum">
              <a:rPr lang="en-IN" smtClean="0"/>
              <a:t>‹#›</a:t>
            </a:fld>
            <a:endParaRPr lang="en-IN"/>
          </a:p>
        </p:txBody>
      </p:sp>
    </p:spTree>
    <p:extLst>
      <p:ext uri="{BB962C8B-B14F-4D97-AF65-F5344CB8AC3E}">
        <p14:creationId xmlns:p14="http://schemas.microsoft.com/office/powerpoint/2010/main" val="999594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B07DF5-2910-44B5-81C5-4E6641A580B5}"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6E8364-F33B-4EE9-B3B5-20E65EBB4564}" type="slidenum">
              <a:rPr lang="en-IN" smtClean="0"/>
              <a:t>‹#›</a:t>
            </a:fld>
            <a:endParaRPr lang="en-IN"/>
          </a:p>
        </p:txBody>
      </p:sp>
    </p:spTree>
    <p:extLst>
      <p:ext uri="{BB962C8B-B14F-4D97-AF65-F5344CB8AC3E}">
        <p14:creationId xmlns:p14="http://schemas.microsoft.com/office/powerpoint/2010/main" val="1221223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B07DF5-2910-44B5-81C5-4E6641A580B5}" type="datetimeFigureOut">
              <a:rPr lang="en-IN" smtClean="0"/>
              <a:t>05-05-2024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6E8364-F33B-4EE9-B3B5-20E65EBB4564}" type="slidenum">
              <a:rPr lang="en-IN" smtClean="0"/>
              <a:t>‹#›</a:t>
            </a:fld>
            <a:endParaRPr lang="en-IN"/>
          </a:p>
        </p:txBody>
      </p:sp>
    </p:spTree>
    <p:extLst>
      <p:ext uri="{BB962C8B-B14F-4D97-AF65-F5344CB8AC3E}">
        <p14:creationId xmlns:p14="http://schemas.microsoft.com/office/powerpoint/2010/main" val="633059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B07DF5-2910-44B5-81C5-4E6641A580B5}" type="datetimeFigureOut">
              <a:rPr lang="en-IN" smtClean="0"/>
              <a:t>05-05-2024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6E8364-F33B-4EE9-B3B5-20E65EBB4564}" type="slidenum">
              <a:rPr lang="en-IN" smtClean="0"/>
              <a:t>‹#›</a:t>
            </a:fld>
            <a:endParaRPr lang="en-IN"/>
          </a:p>
        </p:txBody>
      </p:sp>
    </p:spTree>
    <p:extLst>
      <p:ext uri="{BB962C8B-B14F-4D97-AF65-F5344CB8AC3E}">
        <p14:creationId xmlns:p14="http://schemas.microsoft.com/office/powerpoint/2010/main" val="842797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B07DF5-2910-44B5-81C5-4E6641A580B5}" type="datetimeFigureOut">
              <a:rPr lang="en-IN" smtClean="0"/>
              <a:t>05-05-2024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6E8364-F33B-4EE9-B3B5-20E65EBB4564}" type="slidenum">
              <a:rPr lang="en-IN" smtClean="0"/>
              <a:t>‹#›</a:t>
            </a:fld>
            <a:endParaRPr lang="en-IN"/>
          </a:p>
        </p:txBody>
      </p:sp>
    </p:spTree>
    <p:extLst>
      <p:ext uri="{BB962C8B-B14F-4D97-AF65-F5344CB8AC3E}">
        <p14:creationId xmlns:p14="http://schemas.microsoft.com/office/powerpoint/2010/main" val="4276422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B07DF5-2910-44B5-81C5-4E6641A580B5}" type="datetimeFigureOut">
              <a:rPr lang="en-IN" smtClean="0"/>
              <a:t>05-05-2024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6E8364-F33B-4EE9-B3B5-20E65EBB4564}" type="slidenum">
              <a:rPr lang="en-IN" smtClean="0"/>
              <a:t>‹#›</a:t>
            </a:fld>
            <a:endParaRPr lang="en-IN"/>
          </a:p>
        </p:txBody>
      </p:sp>
    </p:spTree>
    <p:extLst>
      <p:ext uri="{BB962C8B-B14F-4D97-AF65-F5344CB8AC3E}">
        <p14:creationId xmlns:p14="http://schemas.microsoft.com/office/powerpoint/2010/main" val="2891178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B07DF5-2910-44B5-81C5-4E6641A580B5}" type="datetimeFigureOut">
              <a:rPr lang="en-IN" smtClean="0"/>
              <a:t>05-05-2024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6E8364-F33B-4EE9-B3B5-20E65EBB4564}" type="slidenum">
              <a:rPr lang="en-IN" smtClean="0"/>
              <a:t>‹#›</a:t>
            </a:fld>
            <a:endParaRPr lang="en-IN"/>
          </a:p>
        </p:txBody>
      </p:sp>
    </p:spTree>
    <p:extLst>
      <p:ext uri="{BB962C8B-B14F-4D97-AF65-F5344CB8AC3E}">
        <p14:creationId xmlns:p14="http://schemas.microsoft.com/office/powerpoint/2010/main" val="2552842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B07DF5-2910-44B5-81C5-4E6641A580B5}" type="datetimeFigureOut">
              <a:rPr lang="en-IN" smtClean="0"/>
              <a:t>05-05-2024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6E8364-F33B-4EE9-B3B5-20E65EBB4564}" type="slidenum">
              <a:rPr lang="en-IN" smtClean="0"/>
              <a:t>‹#›</a:t>
            </a:fld>
            <a:endParaRPr lang="en-IN"/>
          </a:p>
        </p:txBody>
      </p:sp>
    </p:spTree>
    <p:extLst>
      <p:ext uri="{BB962C8B-B14F-4D97-AF65-F5344CB8AC3E}">
        <p14:creationId xmlns:p14="http://schemas.microsoft.com/office/powerpoint/2010/main" val="729241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EB07DF5-2910-44B5-81C5-4E6641A580B5}" type="datetimeFigureOut">
              <a:rPr lang="en-IN" smtClean="0"/>
              <a:t>05-05-2024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6E8364-F33B-4EE9-B3B5-20E65EBB4564}" type="slidenum">
              <a:rPr lang="en-IN" smtClean="0"/>
              <a:t>‹#›</a:t>
            </a:fld>
            <a:endParaRPr lang="en-IN"/>
          </a:p>
        </p:txBody>
      </p:sp>
    </p:spTree>
    <p:extLst>
      <p:ext uri="{BB962C8B-B14F-4D97-AF65-F5344CB8AC3E}">
        <p14:creationId xmlns:p14="http://schemas.microsoft.com/office/powerpoint/2010/main" val="104668231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8DF6C31-77C6-3918-1757-0CC892EF62A9}"/>
              </a:ext>
            </a:extLst>
          </p:cNvPr>
          <p:cNvSpPr>
            <a:spLocks noGrp="1"/>
          </p:cNvSpPr>
          <p:nvPr>
            <p:ph type="subTitle" idx="1"/>
          </p:nvPr>
        </p:nvSpPr>
        <p:spPr>
          <a:xfrm>
            <a:off x="4099531" y="3123343"/>
            <a:ext cx="7315199" cy="3734657"/>
          </a:xfrm>
        </p:spPr>
        <p:txBody>
          <a:bodyPr>
            <a:noAutofit/>
          </a:bodyPr>
          <a:lstStyle/>
          <a:p>
            <a:pPr algn="ctr"/>
            <a:endParaRPr lang="en-IN" sz="2000" u="sng" dirty="0">
              <a:solidFill>
                <a:schemeClr val="accent4"/>
              </a:solidFill>
              <a:latin typeface="Arial Black" panose="020B0A04020102020204" pitchFamily="34" charset="0"/>
            </a:endParaRPr>
          </a:p>
          <a:p>
            <a:pPr algn="ctr"/>
            <a:r>
              <a:rPr lang="en-IN" sz="2000" u="sng" dirty="0">
                <a:solidFill>
                  <a:schemeClr val="accent4"/>
                </a:solidFill>
                <a:latin typeface="Arial Black" panose="020B0A04020102020204" pitchFamily="34" charset="0"/>
              </a:rPr>
              <a:t>Group Members </a:t>
            </a:r>
            <a:r>
              <a:rPr lang="en-IN" sz="2000" u="sng" dirty="0">
                <a:latin typeface="Arial Black" panose="020B0A04020102020204" pitchFamily="34" charset="0"/>
              </a:rPr>
              <a:t>:-</a:t>
            </a:r>
            <a:endParaRPr lang="en-IN" sz="2000" u="sng" dirty="0">
              <a:latin typeface="Algerian" panose="04020705040A02060702" pitchFamily="82" charset="0"/>
            </a:endParaRPr>
          </a:p>
          <a:p>
            <a:pPr algn="ctr"/>
            <a:r>
              <a:rPr lang="en-IN" b="1" dirty="0">
                <a:latin typeface="Arial" panose="020B0604020202020204" pitchFamily="34" charset="0"/>
                <a:cs typeface="Arial" panose="020B0604020202020204" pitchFamily="34" charset="0"/>
              </a:rPr>
              <a:t>AP21110010844 – </a:t>
            </a:r>
            <a:r>
              <a:rPr lang="en-IN" b="1" dirty="0" err="1">
                <a:latin typeface="Arial" panose="020B0604020202020204" pitchFamily="34" charset="0"/>
                <a:cs typeface="Arial" panose="020B0604020202020204" pitchFamily="34" charset="0"/>
              </a:rPr>
              <a:t>Namala</a:t>
            </a:r>
            <a:r>
              <a:rPr lang="en-IN" b="1" dirty="0">
                <a:latin typeface="Arial" panose="020B0604020202020204" pitchFamily="34" charset="0"/>
                <a:cs typeface="Arial" panose="020B0604020202020204" pitchFamily="34" charset="0"/>
              </a:rPr>
              <a:t> Vamsi</a:t>
            </a:r>
          </a:p>
          <a:p>
            <a:pPr algn="ctr"/>
            <a:r>
              <a:rPr lang="en-IN" b="1" dirty="0">
                <a:latin typeface="Arial" panose="020B0604020202020204" pitchFamily="34" charset="0"/>
                <a:cs typeface="Arial" panose="020B0604020202020204" pitchFamily="34" charset="0"/>
              </a:rPr>
              <a:t>AP21110010788 –</a:t>
            </a:r>
            <a:r>
              <a:rPr lang="en-IN" b="1" dirty="0" err="1">
                <a:latin typeface="Arial" panose="020B0604020202020204" pitchFamily="34" charset="0"/>
                <a:cs typeface="Arial" panose="020B0604020202020204" pitchFamily="34" charset="0"/>
              </a:rPr>
              <a:t>Hitish</a:t>
            </a:r>
            <a:r>
              <a:rPr lang="en-IN" b="1" dirty="0">
                <a:latin typeface="Arial" panose="020B0604020202020204" pitchFamily="34" charset="0"/>
                <a:cs typeface="Arial" panose="020B0604020202020204" pitchFamily="34" charset="0"/>
              </a:rPr>
              <a:t> </a:t>
            </a:r>
            <a:r>
              <a:rPr lang="en-IN" b="1" dirty="0" err="1">
                <a:latin typeface="Arial" panose="020B0604020202020204" pitchFamily="34" charset="0"/>
                <a:cs typeface="Arial" panose="020B0604020202020204" pitchFamily="34" charset="0"/>
              </a:rPr>
              <a:t>Kavati</a:t>
            </a:r>
            <a:endParaRPr lang="en-IN" b="1" dirty="0">
              <a:latin typeface="Arial" panose="020B0604020202020204" pitchFamily="34" charset="0"/>
              <a:cs typeface="Arial" panose="020B0604020202020204" pitchFamily="34" charset="0"/>
            </a:endParaRPr>
          </a:p>
          <a:p>
            <a:pPr algn="ctr"/>
            <a:r>
              <a:rPr lang="en-IN" b="1" dirty="0">
                <a:latin typeface="Arial" panose="020B0604020202020204" pitchFamily="34" charset="0"/>
                <a:cs typeface="Arial" panose="020B0604020202020204" pitchFamily="34" charset="0"/>
              </a:rPr>
              <a:t>      AP21110010803 – Sanjay </a:t>
            </a:r>
            <a:r>
              <a:rPr lang="en-IN" b="1" dirty="0" err="1">
                <a:latin typeface="Arial" panose="020B0604020202020204" pitchFamily="34" charset="0"/>
                <a:cs typeface="Arial" panose="020B0604020202020204" pitchFamily="34" charset="0"/>
              </a:rPr>
              <a:t>Panchala</a:t>
            </a:r>
            <a:endParaRPr lang="en-IN" b="1" dirty="0">
              <a:latin typeface="Arial" panose="020B0604020202020204" pitchFamily="34" charset="0"/>
              <a:cs typeface="Arial" panose="020B0604020202020204" pitchFamily="34" charset="0"/>
            </a:endParaRPr>
          </a:p>
          <a:p>
            <a:pPr algn="ctr"/>
            <a:r>
              <a:rPr lang="en-IN" b="1" dirty="0">
                <a:latin typeface="Arial" panose="020B0604020202020204" pitchFamily="34" charset="0"/>
                <a:cs typeface="Arial" panose="020B0604020202020204" pitchFamily="34" charset="0"/>
              </a:rPr>
              <a:t>AP21110011236-  Teja </a:t>
            </a:r>
            <a:r>
              <a:rPr lang="en-IN" b="1" dirty="0" err="1">
                <a:latin typeface="Arial" panose="020B0604020202020204" pitchFamily="34" charset="0"/>
                <a:cs typeface="Arial" panose="020B0604020202020204" pitchFamily="34" charset="0"/>
              </a:rPr>
              <a:t>Potteti</a:t>
            </a:r>
            <a:endParaRPr lang="en-IN" b="1" dirty="0">
              <a:latin typeface="Arial" panose="020B0604020202020204" pitchFamily="34" charset="0"/>
              <a:cs typeface="Arial" panose="020B0604020202020204" pitchFamily="34" charset="0"/>
            </a:endParaRPr>
          </a:p>
          <a:p>
            <a:pPr algn="ctr"/>
            <a:endParaRPr lang="en-IN" sz="2000" dirty="0">
              <a:latin typeface="Algerian" panose="04020705040A02060702" pitchFamily="82" charset="0"/>
            </a:endParaRPr>
          </a:p>
          <a:p>
            <a:pPr algn="ctr"/>
            <a:r>
              <a:rPr lang="en-IN" sz="2000" dirty="0">
                <a:latin typeface="Algerian" panose="04020705040A02060702" pitchFamily="82" charset="0"/>
              </a:rPr>
              <a:t>         </a:t>
            </a:r>
          </a:p>
          <a:p>
            <a:pPr algn="ctr"/>
            <a:endParaRPr lang="en-IN" sz="2000" dirty="0">
              <a:latin typeface="Algerian" panose="04020705040A02060702" pitchFamily="82" charset="0"/>
            </a:endParaRPr>
          </a:p>
          <a:p>
            <a:pPr algn="ctr"/>
            <a:endParaRPr lang="en-IN" sz="2000" dirty="0">
              <a:latin typeface="Algerian" panose="04020705040A02060702" pitchFamily="82" charset="0"/>
            </a:endParaRPr>
          </a:p>
        </p:txBody>
      </p:sp>
      <p:sp>
        <p:nvSpPr>
          <p:cNvPr id="10" name="TextBox 9">
            <a:extLst>
              <a:ext uri="{FF2B5EF4-FFF2-40B4-BE49-F238E27FC236}">
                <a16:creationId xmlns:a16="http://schemas.microsoft.com/office/drawing/2014/main" id="{7AFBF267-A5AF-20DF-DC87-8F204D7E6049}"/>
              </a:ext>
            </a:extLst>
          </p:cNvPr>
          <p:cNvSpPr txBox="1"/>
          <p:nvPr/>
        </p:nvSpPr>
        <p:spPr>
          <a:xfrm>
            <a:off x="5527040" y="5588000"/>
            <a:ext cx="5430490" cy="1200329"/>
          </a:xfrm>
          <a:prstGeom prst="rect">
            <a:avLst/>
          </a:prstGeom>
          <a:noFill/>
        </p:spPr>
        <p:txBody>
          <a:bodyPr wrap="square" rtlCol="0">
            <a:spAutoFit/>
          </a:bodyPr>
          <a:lstStyle/>
          <a:p>
            <a:pPr algn="ctr"/>
            <a:endParaRPr lang="en-IN" dirty="0">
              <a:latin typeface="Bahnschrift SemiBold" panose="020B0502040204020203" pitchFamily="34" charset="0"/>
            </a:endParaRPr>
          </a:p>
          <a:p>
            <a:pPr algn="ctr"/>
            <a:endParaRPr lang="en-IN" dirty="0">
              <a:latin typeface="Bahnschrift SemiBold" panose="020B0502040204020203" pitchFamily="34" charset="0"/>
            </a:endParaRPr>
          </a:p>
          <a:p>
            <a:pPr algn="ctr"/>
            <a:r>
              <a:rPr lang="en-IN" dirty="0">
                <a:latin typeface="Bahnschrift SemiBold" panose="020B0502040204020203" pitchFamily="34" charset="0"/>
              </a:rPr>
              <a:t>Mentor :</a:t>
            </a:r>
            <a:br>
              <a:rPr lang="en-IN" dirty="0">
                <a:latin typeface="Bahnschrift SemiBold" panose="020B0502040204020203" pitchFamily="34" charset="0"/>
              </a:rPr>
            </a:br>
            <a:r>
              <a:rPr lang="en-IN" dirty="0">
                <a:latin typeface="Bahnschrift SemiBold" panose="020B0502040204020203" pitchFamily="34" charset="0"/>
              </a:rPr>
              <a:t>Dr </a:t>
            </a:r>
            <a:r>
              <a:rPr lang="en-IN" dirty="0" err="1">
                <a:latin typeface="Bahnschrift SemiBold" panose="020B0502040204020203" pitchFamily="34" charset="0"/>
              </a:rPr>
              <a:t>Randir</a:t>
            </a:r>
            <a:r>
              <a:rPr lang="en-IN" dirty="0">
                <a:latin typeface="Bahnschrift SemiBold" panose="020B0502040204020203" pitchFamily="34" charset="0"/>
              </a:rPr>
              <a:t> Kumar</a:t>
            </a:r>
          </a:p>
        </p:txBody>
      </p:sp>
      <p:sp>
        <p:nvSpPr>
          <p:cNvPr id="2" name="Title 1">
            <a:extLst>
              <a:ext uri="{FF2B5EF4-FFF2-40B4-BE49-F238E27FC236}">
                <a16:creationId xmlns:a16="http://schemas.microsoft.com/office/drawing/2014/main" id="{7F38ECE8-A6A0-1A2E-4B6C-A252D9A97190}"/>
              </a:ext>
            </a:extLst>
          </p:cNvPr>
          <p:cNvSpPr txBox="1">
            <a:spLocks/>
          </p:cNvSpPr>
          <p:nvPr/>
        </p:nvSpPr>
        <p:spPr>
          <a:xfrm>
            <a:off x="4013200" y="308681"/>
            <a:ext cx="6852973" cy="660400"/>
          </a:xfrm>
          <a:prstGeom prst="rect">
            <a:avLst/>
          </a:prstGeom>
          <a:effectLst/>
        </p:spPr>
        <p:txBody>
          <a:bodyPr vert="horz" lIns="91440" tIns="45720" rIns="91440" bIns="45720" rtlCol="0" anchor="b">
            <a:normAutofit fontScale="37500" lnSpcReduction="20000"/>
          </a:bodyPr>
          <a:lstStyle>
            <a:lvl1pPr algn="r" defTabSz="4572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solidFill>
                  <a:srgbClr val="002060"/>
                </a:solidFill>
                <a:latin typeface="Engravers MT" panose="02090707080505020304" pitchFamily="18" charset="0"/>
              </a:rPr>
              <a:t>Chatbot for mental health and support</a:t>
            </a:r>
          </a:p>
        </p:txBody>
      </p:sp>
      <p:pic>
        <p:nvPicPr>
          <p:cNvPr id="5122" name="Picture 2">
            <a:extLst>
              <a:ext uri="{FF2B5EF4-FFF2-40B4-BE49-F238E27FC236}">
                <a16:creationId xmlns:a16="http://schemas.microsoft.com/office/drawing/2014/main" id="{EDF694D4-EC46-2BA0-3EBC-2CDF5F7718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3370" y="1112349"/>
            <a:ext cx="6032631" cy="2265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6934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F388B20-701C-F62E-3950-3B4AAABED38B}"/>
              </a:ext>
            </a:extLst>
          </p:cNvPr>
          <p:cNvSpPr txBox="1"/>
          <p:nvPr/>
        </p:nvSpPr>
        <p:spPr>
          <a:xfrm>
            <a:off x="1630626" y="1046480"/>
            <a:ext cx="10368334" cy="2677656"/>
          </a:xfrm>
          <a:prstGeom prst="rect">
            <a:avLst/>
          </a:prstGeom>
          <a:noFill/>
        </p:spPr>
        <p:txBody>
          <a:bodyPr wrap="square">
            <a:spAutoFit/>
          </a:bodyPr>
          <a:lstStyle/>
          <a:p>
            <a:r>
              <a:rPr lang="en-US" sz="2400" dirty="0">
                <a:latin typeface="Book Antiqua" panose="02040602050305030304" pitchFamily="18" charset="0"/>
              </a:rPr>
              <a:t>The Mental Health Support Chatbot provides immediate and accessible support for individuals facing mental health challenges. Utilizing AI and NLP, it offers a safe space for users to express their feelings and seek guidance. Although there are limitations, such as reliance on predefined responses and privacy concerns, future enhancements like advanced ML and multimedia integration promise improved personalization and empathetic support</a:t>
            </a:r>
            <a:r>
              <a:rPr lang="en-US" dirty="0"/>
              <a:t>. </a:t>
            </a:r>
            <a:endParaRPr lang="en-IN" dirty="0"/>
          </a:p>
        </p:txBody>
      </p:sp>
      <p:sp>
        <p:nvSpPr>
          <p:cNvPr id="12" name="Title 1">
            <a:extLst>
              <a:ext uri="{FF2B5EF4-FFF2-40B4-BE49-F238E27FC236}">
                <a16:creationId xmlns:a16="http://schemas.microsoft.com/office/drawing/2014/main" id="{A6281DF0-3E49-9289-BF35-A6069A497239}"/>
              </a:ext>
            </a:extLst>
          </p:cNvPr>
          <p:cNvSpPr>
            <a:spLocks noGrp="1"/>
          </p:cNvSpPr>
          <p:nvPr>
            <p:ph type="title"/>
          </p:nvPr>
        </p:nvSpPr>
        <p:spPr>
          <a:xfrm>
            <a:off x="1630626" y="223520"/>
            <a:ext cx="8930747" cy="690879"/>
          </a:xfrm>
        </p:spPr>
        <p:txBody>
          <a:bodyPr>
            <a:normAutofit/>
          </a:bodyPr>
          <a:lstStyle/>
          <a:p>
            <a:pPr algn="ctr"/>
            <a:r>
              <a:rPr lang="en-IN" sz="2800" dirty="0">
                <a:solidFill>
                  <a:srgbClr val="002060"/>
                </a:solidFill>
                <a:latin typeface="Arial Rounded MT Bold" panose="020F0704030504030204" pitchFamily="34" charset="0"/>
              </a:rPr>
              <a:t>Conclusion</a:t>
            </a:r>
          </a:p>
        </p:txBody>
      </p:sp>
    </p:spTree>
    <p:extLst>
      <p:ext uri="{BB962C8B-B14F-4D97-AF65-F5344CB8AC3E}">
        <p14:creationId xmlns:p14="http://schemas.microsoft.com/office/powerpoint/2010/main" val="1511936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24D0A-BE04-480F-561E-0E0134C67185}"/>
              </a:ext>
            </a:extLst>
          </p:cNvPr>
          <p:cNvSpPr>
            <a:spLocks noGrp="1"/>
          </p:cNvSpPr>
          <p:nvPr>
            <p:ph type="title"/>
          </p:nvPr>
        </p:nvSpPr>
        <p:spPr>
          <a:xfrm>
            <a:off x="1198881" y="0"/>
            <a:ext cx="9019594" cy="1747520"/>
          </a:xfrm>
        </p:spPr>
        <p:txBody>
          <a:bodyPr/>
          <a:lstStyle/>
          <a:p>
            <a:pPr algn="ctr"/>
            <a:r>
              <a:rPr lang="en-IN" sz="5400" b="1" dirty="0">
                <a:solidFill>
                  <a:schemeClr val="accent1">
                    <a:lumMod val="50000"/>
                  </a:schemeClr>
                </a:solidFill>
                <a:latin typeface="Angsana New" panose="02020603050405020304" pitchFamily="18" charset="-34"/>
                <a:cs typeface="Angsana New" panose="02020603050405020304" pitchFamily="18" charset="-34"/>
              </a:rPr>
              <a:t>List of Contents</a:t>
            </a:r>
            <a:br>
              <a:rPr lang="en-IN" dirty="0">
                <a:solidFill>
                  <a:srgbClr val="002060"/>
                </a:solidFill>
                <a:latin typeface="Algerian" panose="04020705040A02060702" pitchFamily="82" charset="0"/>
              </a:rPr>
            </a:br>
            <a:endParaRPr lang="en-IN" dirty="0">
              <a:solidFill>
                <a:srgbClr val="002060"/>
              </a:solidFill>
              <a:latin typeface="Algerian" panose="04020705040A02060702" pitchFamily="82" charset="0"/>
            </a:endParaRPr>
          </a:p>
        </p:txBody>
      </p:sp>
      <p:sp>
        <p:nvSpPr>
          <p:cNvPr id="3" name="Text Placeholder 2">
            <a:extLst>
              <a:ext uri="{FF2B5EF4-FFF2-40B4-BE49-F238E27FC236}">
                <a16:creationId xmlns:a16="http://schemas.microsoft.com/office/drawing/2014/main" id="{1851242B-8EF0-F2D5-C182-44F5D3F38908}"/>
              </a:ext>
            </a:extLst>
          </p:cNvPr>
          <p:cNvSpPr>
            <a:spLocks noGrp="1"/>
          </p:cNvSpPr>
          <p:nvPr>
            <p:ph type="body" idx="1"/>
          </p:nvPr>
        </p:nvSpPr>
        <p:spPr>
          <a:xfrm>
            <a:off x="1973526" y="1259840"/>
            <a:ext cx="8930748" cy="5255259"/>
          </a:xfrm>
        </p:spPr>
        <p:txBody>
          <a:bodyPr>
            <a:normAutofit/>
          </a:bodyPr>
          <a:lstStyle/>
          <a:p>
            <a:pPr marL="457200" indent="-457200" algn="l">
              <a:buClr>
                <a:schemeClr val="tx1"/>
              </a:buClr>
              <a:buSzPct val="130000"/>
              <a:buFont typeface="Wingdings" panose="05000000000000000000" pitchFamily="2" charset="2"/>
              <a:buChar char="v"/>
            </a:pPr>
            <a:r>
              <a:rPr lang="en-IN" sz="2800" dirty="0" err="1">
                <a:solidFill>
                  <a:srgbClr val="C00000"/>
                </a:solidFill>
                <a:latin typeface="Arial Rounded MT Bold" panose="020F0704030504030204" pitchFamily="34" charset="0"/>
              </a:rPr>
              <a:t>Inroduction</a:t>
            </a:r>
            <a:endParaRPr lang="en-IN" sz="2800" dirty="0">
              <a:solidFill>
                <a:srgbClr val="C00000"/>
              </a:solidFill>
              <a:latin typeface="Arial Rounded MT Bold" panose="020F0704030504030204" pitchFamily="34" charset="0"/>
            </a:endParaRPr>
          </a:p>
          <a:p>
            <a:pPr marL="457200" indent="-457200" algn="l">
              <a:buClr>
                <a:schemeClr val="tx1"/>
              </a:buClr>
              <a:buSzPct val="140000"/>
              <a:buFont typeface="Wingdings" panose="05000000000000000000" pitchFamily="2" charset="2"/>
              <a:buChar char="v"/>
            </a:pPr>
            <a:r>
              <a:rPr lang="en-IN" sz="2800" dirty="0">
                <a:solidFill>
                  <a:srgbClr val="C00000"/>
                </a:solidFill>
                <a:latin typeface="Arial Rounded MT Bold" panose="020F0704030504030204" pitchFamily="34" charset="0"/>
              </a:rPr>
              <a:t>Features</a:t>
            </a:r>
          </a:p>
          <a:p>
            <a:pPr marL="457200" indent="-457200" algn="l">
              <a:buClr>
                <a:schemeClr val="tx1"/>
              </a:buClr>
              <a:buSzPct val="140000"/>
              <a:buFont typeface="Wingdings" panose="05000000000000000000" pitchFamily="2" charset="2"/>
              <a:buChar char="v"/>
            </a:pPr>
            <a:r>
              <a:rPr lang="en-IN" sz="2800" dirty="0">
                <a:solidFill>
                  <a:srgbClr val="C00000"/>
                </a:solidFill>
                <a:latin typeface="Arial Rounded MT Bold" panose="020F0704030504030204" pitchFamily="34" charset="0"/>
              </a:rPr>
              <a:t>Software and hardware requirements</a:t>
            </a:r>
          </a:p>
          <a:p>
            <a:pPr marL="457200" indent="-457200" algn="l">
              <a:buClr>
                <a:schemeClr val="tx1"/>
              </a:buClr>
              <a:buSzPct val="140000"/>
              <a:buFont typeface="Wingdings" panose="05000000000000000000" pitchFamily="2" charset="2"/>
              <a:buChar char="v"/>
            </a:pPr>
            <a:r>
              <a:rPr lang="en-IN" sz="2800" dirty="0">
                <a:solidFill>
                  <a:srgbClr val="C00000"/>
                </a:solidFill>
                <a:latin typeface="Arial Rounded MT Bold" panose="020F0704030504030204" pitchFamily="34" charset="0"/>
              </a:rPr>
              <a:t>Libraries and models used</a:t>
            </a:r>
          </a:p>
          <a:p>
            <a:pPr marL="457200" indent="-457200" algn="l">
              <a:buClr>
                <a:schemeClr val="tx1"/>
              </a:buClr>
              <a:buSzPct val="140000"/>
              <a:buFont typeface="Wingdings" panose="05000000000000000000" pitchFamily="2" charset="2"/>
              <a:buChar char="v"/>
            </a:pPr>
            <a:r>
              <a:rPr lang="en-IN" sz="2800" dirty="0">
                <a:solidFill>
                  <a:srgbClr val="C00000"/>
                </a:solidFill>
                <a:latin typeface="Arial Rounded MT Bold" panose="020F0704030504030204" pitchFamily="34" charset="0"/>
              </a:rPr>
              <a:t>Execution </a:t>
            </a:r>
            <a:r>
              <a:rPr lang="en-IN" sz="2800" dirty="0" err="1">
                <a:solidFill>
                  <a:srgbClr val="C00000"/>
                </a:solidFill>
                <a:latin typeface="Arial Rounded MT Bold" panose="020F0704030504030204" pitchFamily="34" charset="0"/>
              </a:rPr>
              <a:t>Screanshots</a:t>
            </a:r>
            <a:endParaRPr lang="en-IN" sz="2800" dirty="0">
              <a:solidFill>
                <a:srgbClr val="C00000"/>
              </a:solidFill>
              <a:latin typeface="Arial Rounded MT Bold" panose="020F0704030504030204" pitchFamily="34" charset="0"/>
            </a:endParaRPr>
          </a:p>
          <a:p>
            <a:pPr marL="457200" indent="-457200" algn="l">
              <a:buClr>
                <a:schemeClr val="tx1"/>
              </a:buClr>
              <a:buSzPct val="140000"/>
              <a:buFont typeface="Wingdings" panose="05000000000000000000" pitchFamily="2" charset="2"/>
              <a:buChar char="v"/>
            </a:pPr>
            <a:r>
              <a:rPr lang="en-IN" sz="2800" dirty="0">
                <a:solidFill>
                  <a:srgbClr val="C00000"/>
                </a:solidFill>
                <a:latin typeface="Arial Rounded MT Bold" panose="020F0704030504030204" pitchFamily="34" charset="0"/>
              </a:rPr>
              <a:t>Limitation , Future scope and Conclusion</a:t>
            </a:r>
          </a:p>
          <a:p>
            <a:pPr marL="342900" indent="-342900" algn="l">
              <a:buFont typeface="Arial" panose="020B0604020202020204" pitchFamily="34" charset="0"/>
              <a:buChar char="•"/>
            </a:pPr>
            <a:endParaRPr lang="en-IN" sz="2800" dirty="0">
              <a:latin typeface="Arial Rounded MT Bold" panose="020F0704030504030204" pitchFamily="34" charset="0"/>
            </a:endParaRPr>
          </a:p>
        </p:txBody>
      </p:sp>
    </p:spTree>
    <p:extLst>
      <p:ext uri="{BB962C8B-B14F-4D97-AF65-F5344CB8AC3E}">
        <p14:creationId xmlns:p14="http://schemas.microsoft.com/office/powerpoint/2010/main" val="629435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9D693-2221-9009-3EB0-FC23850D4F3B}"/>
              </a:ext>
            </a:extLst>
          </p:cNvPr>
          <p:cNvSpPr>
            <a:spLocks noGrp="1"/>
          </p:cNvSpPr>
          <p:nvPr>
            <p:ph type="title"/>
          </p:nvPr>
        </p:nvSpPr>
        <p:spPr>
          <a:xfrm>
            <a:off x="1630626" y="111760"/>
            <a:ext cx="8930747" cy="660400"/>
          </a:xfrm>
        </p:spPr>
        <p:txBody>
          <a:bodyPr>
            <a:normAutofit fontScale="90000"/>
          </a:bodyPr>
          <a:lstStyle/>
          <a:p>
            <a:pPr algn="ctr"/>
            <a:r>
              <a:rPr lang="en-IN" dirty="0">
                <a:solidFill>
                  <a:srgbClr val="002060"/>
                </a:solidFill>
                <a:latin typeface="Arial Rounded MT Bold" panose="020F0704030504030204" pitchFamily="34" charset="0"/>
              </a:rPr>
              <a:t>Introduction</a:t>
            </a:r>
          </a:p>
        </p:txBody>
      </p:sp>
      <p:sp>
        <p:nvSpPr>
          <p:cNvPr id="3" name="Text Placeholder 2">
            <a:extLst>
              <a:ext uri="{FF2B5EF4-FFF2-40B4-BE49-F238E27FC236}">
                <a16:creationId xmlns:a16="http://schemas.microsoft.com/office/drawing/2014/main" id="{49FBB97B-0E04-FB60-44A6-E668BF20FE59}"/>
              </a:ext>
            </a:extLst>
          </p:cNvPr>
          <p:cNvSpPr>
            <a:spLocks noGrp="1"/>
          </p:cNvSpPr>
          <p:nvPr>
            <p:ph type="body" idx="1"/>
          </p:nvPr>
        </p:nvSpPr>
        <p:spPr>
          <a:xfrm>
            <a:off x="2001520" y="965200"/>
            <a:ext cx="9546805" cy="6113914"/>
          </a:xfrm>
        </p:spPr>
        <p:txBody>
          <a:bodyPr>
            <a:noAutofit/>
          </a:bodyPr>
          <a:lstStyle/>
          <a:p>
            <a:pPr algn="l"/>
            <a:r>
              <a:rPr lang="en-US" sz="2400" dirty="0">
                <a:latin typeface="Book Antiqua" panose="02040602050305030304" pitchFamily="18" charset="0"/>
              </a:rPr>
              <a:t>The Mental Health Support Chatbot is a helpful AI-based application that assists people who may be facing mental health challenges. The chatbot provides a safe and private space for users to talk about their feelings and ask for advice. It can offer support, answer questions, and guide users to useful resources in a friendly and understanding way</a:t>
            </a:r>
          </a:p>
          <a:p>
            <a:pPr algn="l"/>
            <a:r>
              <a:rPr lang="en-US" sz="2400" b="1" dirty="0">
                <a:latin typeface="Book Antiqua" panose="02040602050305030304" pitchFamily="18" charset="0"/>
              </a:rPr>
              <a:t>Comparison with Traditional Systems</a:t>
            </a:r>
          </a:p>
          <a:p>
            <a:pPr algn="l"/>
            <a:r>
              <a:rPr lang="en-US" sz="2400" dirty="0">
                <a:latin typeface="Book Antiqua" panose="02040602050305030304" pitchFamily="18" charset="0"/>
              </a:rPr>
              <a:t>- Offers a convenient, accessible alternative to traditional face-to-face mental health support.</a:t>
            </a:r>
          </a:p>
          <a:p>
            <a:pPr algn="l"/>
            <a:r>
              <a:rPr lang="en-US" sz="2400" dirty="0">
                <a:latin typeface="Book Antiqua" panose="02040602050305030304" pitchFamily="18" charset="0"/>
              </a:rPr>
              <a:t>- Provides immediate responses and resources, allowing users to seek help anytime.</a:t>
            </a:r>
          </a:p>
          <a:p>
            <a:pPr algn="l"/>
            <a:r>
              <a:rPr lang="en-US" sz="2400" dirty="0">
                <a:latin typeface="Book Antiqua" panose="02040602050305030304" pitchFamily="18" charset="0"/>
              </a:rPr>
              <a:t>- Users can access assistance anonymously and at their own pace.</a:t>
            </a:r>
          </a:p>
        </p:txBody>
      </p:sp>
      <p:sp>
        <p:nvSpPr>
          <p:cNvPr id="4" name="Text Placeholder 2">
            <a:extLst>
              <a:ext uri="{FF2B5EF4-FFF2-40B4-BE49-F238E27FC236}">
                <a16:creationId xmlns:a16="http://schemas.microsoft.com/office/drawing/2014/main" id="{61120470-BFB5-2923-A2A7-2FCCE913637D}"/>
              </a:ext>
            </a:extLst>
          </p:cNvPr>
          <p:cNvSpPr txBox="1">
            <a:spLocks/>
          </p:cNvSpPr>
          <p:nvPr/>
        </p:nvSpPr>
        <p:spPr>
          <a:xfrm>
            <a:off x="2001520" y="3899034"/>
            <a:ext cx="9773919" cy="3121525"/>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solidFill>
                <a:effectLst/>
                <a:latin typeface="+mn-lt"/>
                <a:ea typeface="+mn-ea"/>
                <a:cs typeface="+mn-cs"/>
              </a:defRPr>
            </a:lvl1pPr>
            <a:lvl2pPr marL="457200" indent="0" algn="l"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endParaRPr lang="en-IN" sz="2400" dirty="0">
              <a:latin typeface="Book Antiqua" panose="02040602050305030304" pitchFamily="18" charset="0"/>
            </a:endParaRPr>
          </a:p>
        </p:txBody>
      </p:sp>
    </p:spTree>
    <p:extLst>
      <p:ext uri="{BB962C8B-B14F-4D97-AF65-F5344CB8AC3E}">
        <p14:creationId xmlns:p14="http://schemas.microsoft.com/office/powerpoint/2010/main" val="2870750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nodePh="1">
                                  <p:stCondLst>
                                    <p:cond delay="0"/>
                                  </p:stCondLst>
                                  <p:endCondLst>
                                    <p:cond evt="begin" delay="0">
                                      <p:tn val="30"/>
                                    </p:cond>
                                  </p:end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randombar(horizontal)">
                                      <p:cBhvr>
                                        <p:cTn id="3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5E7EF-06C5-FCD9-3516-68905B8D5B8F}"/>
              </a:ext>
            </a:extLst>
          </p:cNvPr>
          <p:cNvSpPr>
            <a:spLocks noGrp="1"/>
          </p:cNvSpPr>
          <p:nvPr>
            <p:ph type="title"/>
          </p:nvPr>
        </p:nvSpPr>
        <p:spPr>
          <a:xfrm>
            <a:off x="1889760" y="0"/>
            <a:ext cx="8671613" cy="830259"/>
          </a:xfrm>
        </p:spPr>
        <p:txBody>
          <a:bodyPr>
            <a:normAutofit/>
          </a:bodyPr>
          <a:lstStyle/>
          <a:p>
            <a:pPr algn="ctr"/>
            <a:r>
              <a:rPr lang="en-IN" sz="3200" dirty="0">
                <a:solidFill>
                  <a:srgbClr val="002060"/>
                </a:solidFill>
                <a:latin typeface="Arial Rounded MT Bold" panose="020F0704030504030204" pitchFamily="34" charset="0"/>
              </a:rPr>
              <a:t>Features</a:t>
            </a:r>
          </a:p>
        </p:txBody>
      </p:sp>
      <p:sp>
        <p:nvSpPr>
          <p:cNvPr id="6" name="Text Placeholder 2">
            <a:extLst>
              <a:ext uri="{FF2B5EF4-FFF2-40B4-BE49-F238E27FC236}">
                <a16:creationId xmlns:a16="http://schemas.microsoft.com/office/drawing/2014/main" id="{7EA19949-BEE8-849F-D06E-28B90881C4BB}"/>
              </a:ext>
            </a:extLst>
          </p:cNvPr>
          <p:cNvSpPr>
            <a:spLocks noGrp="1"/>
          </p:cNvSpPr>
          <p:nvPr>
            <p:ph type="body" idx="1"/>
          </p:nvPr>
        </p:nvSpPr>
        <p:spPr>
          <a:xfrm>
            <a:off x="2571750" y="1473200"/>
            <a:ext cx="7466329" cy="4164013"/>
          </a:xfrm>
        </p:spPr>
        <p:txBody>
          <a:bodyPr>
            <a:normAutofit/>
          </a:bodyPr>
          <a:lstStyle/>
          <a:p>
            <a:r>
              <a:rPr lang="en-IN" dirty="0"/>
              <a:t>.</a:t>
            </a:r>
          </a:p>
        </p:txBody>
      </p:sp>
      <p:pic>
        <p:nvPicPr>
          <p:cNvPr id="8" name="Picture 7">
            <a:extLst>
              <a:ext uri="{FF2B5EF4-FFF2-40B4-BE49-F238E27FC236}">
                <a16:creationId xmlns:a16="http://schemas.microsoft.com/office/drawing/2014/main" id="{4F72C477-1839-435A-39DC-DED820D11E4C}"/>
              </a:ext>
            </a:extLst>
          </p:cNvPr>
          <p:cNvPicPr>
            <a:picLocks noChangeAspect="1"/>
          </p:cNvPicPr>
          <p:nvPr/>
        </p:nvPicPr>
        <p:blipFill>
          <a:blip r:embed="rId2"/>
          <a:stretch>
            <a:fillRect/>
          </a:stretch>
        </p:blipFill>
        <p:spPr>
          <a:xfrm>
            <a:off x="2153920" y="1278363"/>
            <a:ext cx="9408159" cy="4749377"/>
          </a:xfrm>
          <a:prstGeom prst="rect">
            <a:avLst/>
          </a:prstGeom>
        </p:spPr>
      </p:pic>
      <p:sp>
        <p:nvSpPr>
          <p:cNvPr id="14" name="TextBox 13">
            <a:extLst>
              <a:ext uri="{FF2B5EF4-FFF2-40B4-BE49-F238E27FC236}">
                <a16:creationId xmlns:a16="http://schemas.microsoft.com/office/drawing/2014/main" id="{F8556F11-C68D-CB61-2CE2-ECBFC0BCFFA1}"/>
              </a:ext>
            </a:extLst>
          </p:cNvPr>
          <p:cNvSpPr txBox="1"/>
          <p:nvPr/>
        </p:nvSpPr>
        <p:spPr>
          <a:xfrm>
            <a:off x="1625601" y="904240"/>
            <a:ext cx="10292080" cy="5441411"/>
          </a:xfrm>
          <a:prstGeom prst="rect">
            <a:avLst/>
          </a:prstGeom>
          <a:noFill/>
        </p:spPr>
        <p:txBody>
          <a:bodyPr wrap="square">
            <a:spAutoFit/>
          </a:bodyPr>
          <a:lstStyle/>
          <a:p>
            <a:r>
              <a:rPr lang="en-US" sz="2400" b="1" dirty="0">
                <a:latin typeface="Book Antiqua" panose="02040602050305030304" pitchFamily="18" charset="0"/>
              </a:rPr>
              <a:t>User Authentication: </a:t>
            </a:r>
            <a:r>
              <a:rPr lang="en-US" sz="2400" dirty="0">
                <a:latin typeface="Book Antiqua" panose="02040602050305030304" pitchFamily="18" charset="0"/>
              </a:rPr>
              <a:t>Securely create accounts and access personalized support.</a:t>
            </a:r>
          </a:p>
          <a:p>
            <a:endParaRPr lang="en-US" sz="2400" dirty="0">
              <a:latin typeface="Book Antiqua" panose="02040602050305030304" pitchFamily="18" charset="0"/>
            </a:endParaRPr>
          </a:p>
          <a:p>
            <a:r>
              <a:rPr lang="en-US" sz="2400" b="1" dirty="0">
                <a:latin typeface="Book Antiqua" panose="02040602050305030304" pitchFamily="18" charset="0"/>
              </a:rPr>
              <a:t>Text-based Communication: </a:t>
            </a:r>
            <a:r>
              <a:rPr lang="en-US" sz="2400" dirty="0">
                <a:latin typeface="Book Antiqua" panose="02040602050305030304" pitchFamily="18" charset="0"/>
              </a:rPr>
              <a:t>Chat naturally with the chatbot using text input.</a:t>
            </a:r>
          </a:p>
          <a:p>
            <a:endParaRPr lang="en-US" sz="2400" dirty="0">
              <a:latin typeface="Book Antiqua" panose="02040602050305030304" pitchFamily="18" charset="0"/>
            </a:endParaRPr>
          </a:p>
          <a:p>
            <a:r>
              <a:rPr lang="en-US" sz="2400" b="1" dirty="0">
                <a:latin typeface="Book Antiqua" panose="02040602050305030304" pitchFamily="18" charset="0"/>
              </a:rPr>
              <a:t>Data Preprocessing: </a:t>
            </a:r>
            <a:r>
              <a:rPr lang="en-US" sz="2400" dirty="0">
                <a:latin typeface="Book Antiqua" panose="02040602050305030304" pitchFamily="18" charset="0"/>
              </a:rPr>
              <a:t>Preprocess input text for better understanding and accuracy.</a:t>
            </a:r>
          </a:p>
          <a:p>
            <a:endParaRPr lang="en-US" sz="2400" dirty="0">
              <a:latin typeface="Book Antiqua" panose="02040602050305030304" pitchFamily="18" charset="0"/>
            </a:endParaRPr>
          </a:p>
          <a:p>
            <a:r>
              <a:rPr lang="en-US" sz="2400" b="1" dirty="0">
                <a:latin typeface="Book Antiqua" panose="02040602050305030304" pitchFamily="18" charset="0"/>
              </a:rPr>
              <a:t>Relevant Response Generation: </a:t>
            </a:r>
            <a:r>
              <a:rPr lang="en-US" sz="2400" dirty="0">
                <a:latin typeface="Book Antiqua" panose="02040602050305030304" pitchFamily="18" charset="0"/>
              </a:rPr>
              <a:t>Used TF-IDF and cosine similarity for the best responses.</a:t>
            </a:r>
          </a:p>
          <a:p>
            <a:endParaRPr lang="en-US" sz="2400" dirty="0">
              <a:latin typeface="Book Antiqua" panose="02040602050305030304" pitchFamily="18" charset="0"/>
            </a:endParaRPr>
          </a:p>
          <a:p>
            <a:r>
              <a:rPr lang="en-US" sz="2400" b="1" dirty="0">
                <a:latin typeface="Book Antiqua" panose="02040602050305030304" pitchFamily="18" charset="0"/>
              </a:rPr>
              <a:t>User-friendly Interface: </a:t>
            </a:r>
            <a:r>
              <a:rPr lang="en-US" sz="2400" dirty="0">
                <a:latin typeface="Book Antiqua" panose="02040602050305030304" pitchFamily="18" charset="0"/>
              </a:rPr>
              <a:t>Intuitive interface with </a:t>
            </a:r>
            <a:r>
              <a:rPr lang="en-US" sz="2400" dirty="0" err="1">
                <a:latin typeface="Book Antiqua" panose="02040602050305030304" pitchFamily="18" charset="0"/>
              </a:rPr>
              <a:t>Tkinter</a:t>
            </a:r>
            <a:r>
              <a:rPr lang="en-US" sz="2400" dirty="0">
                <a:latin typeface="Book Antiqua" panose="02040602050305030304" pitchFamily="18" charset="0"/>
              </a:rPr>
              <a:t> for seamless interaction.</a:t>
            </a:r>
            <a:endParaRPr lang="en-IN" sz="2400" dirty="0">
              <a:latin typeface="Book Antiqua" panose="02040602050305030304" pitchFamily="18" charset="0"/>
            </a:endParaRPr>
          </a:p>
        </p:txBody>
      </p:sp>
    </p:spTree>
    <p:extLst>
      <p:ext uri="{BB962C8B-B14F-4D97-AF65-F5344CB8AC3E}">
        <p14:creationId xmlns:p14="http://schemas.microsoft.com/office/powerpoint/2010/main" val="2247073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75A0D-277C-7B5D-3BA1-9D75FE3EF062}"/>
              </a:ext>
            </a:extLst>
          </p:cNvPr>
          <p:cNvSpPr>
            <a:spLocks noGrp="1"/>
          </p:cNvSpPr>
          <p:nvPr>
            <p:ph type="title"/>
          </p:nvPr>
        </p:nvSpPr>
        <p:spPr>
          <a:xfrm>
            <a:off x="1630626" y="5380"/>
            <a:ext cx="8930747" cy="860399"/>
          </a:xfrm>
        </p:spPr>
        <p:txBody>
          <a:bodyPr>
            <a:normAutofit/>
          </a:bodyPr>
          <a:lstStyle/>
          <a:p>
            <a:pPr algn="ctr"/>
            <a:r>
              <a:rPr lang="en-IN" sz="2800" dirty="0">
                <a:solidFill>
                  <a:srgbClr val="002060"/>
                </a:solidFill>
                <a:latin typeface="Arial Rounded MT Bold" panose="020F0704030504030204" pitchFamily="34" charset="0"/>
              </a:rPr>
              <a:t>Software and Hardware Requirements</a:t>
            </a:r>
          </a:p>
        </p:txBody>
      </p:sp>
      <p:sp>
        <p:nvSpPr>
          <p:cNvPr id="3" name="Text Placeholder 2">
            <a:extLst>
              <a:ext uri="{FF2B5EF4-FFF2-40B4-BE49-F238E27FC236}">
                <a16:creationId xmlns:a16="http://schemas.microsoft.com/office/drawing/2014/main" id="{49E540F6-8B5A-B222-17E2-A649CB68545E}"/>
              </a:ext>
            </a:extLst>
          </p:cNvPr>
          <p:cNvSpPr>
            <a:spLocks noGrp="1"/>
          </p:cNvSpPr>
          <p:nvPr>
            <p:ph type="body" idx="1"/>
          </p:nvPr>
        </p:nvSpPr>
        <p:spPr>
          <a:xfrm>
            <a:off x="1808480" y="1178560"/>
            <a:ext cx="10210800" cy="6990079"/>
          </a:xfrm>
        </p:spPr>
        <p:txBody>
          <a:bodyPr>
            <a:noAutofit/>
          </a:bodyPr>
          <a:lstStyle/>
          <a:p>
            <a:pPr algn="l"/>
            <a:r>
              <a:rPr lang="en-IN" sz="2400" b="1" dirty="0">
                <a:latin typeface="Book Antiqua" panose="02040602050305030304" pitchFamily="18" charset="0"/>
              </a:rPr>
              <a:t>Software:</a:t>
            </a:r>
          </a:p>
          <a:p>
            <a:pPr algn="l"/>
            <a:r>
              <a:rPr lang="en-IN" sz="2400" dirty="0">
                <a:latin typeface="Book Antiqua" panose="02040602050305030304" pitchFamily="18" charset="0"/>
              </a:rPr>
              <a:t>Python: Version 3.8+ with required libraries (pandas, </a:t>
            </a:r>
            <a:r>
              <a:rPr lang="en-IN" sz="2400" dirty="0" err="1">
                <a:latin typeface="Book Antiqua" panose="02040602050305030304" pitchFamily="18" charset="0"/>
              </a:rPr>
              <a:t>nltk</a:t>
            </a:r>
            <a:r>
              <a:rPr lang="en-IN" sz="2400" dirty="0">
                <a:latin typeface="Book Antiqua" panose="02040602050305030304" pitchFamily="18" charset="0"/>
              </a:rPr>
              <a:t>, scikit-learn, </a:t>
            </a:r>
            <a:r>
              <a:rPr lang="en-IN" sz="2400" dirty="0" err="1">
                <a:latin typeface="Book Antiqua" panose="02040602050305030304" pitchFamily="18" charset="0"/>
              </a:rPr>
              <a:t>tkinter</a:t>
            </a:r>
            <a:r>
              <a:rPr lang="en-IN" sz="2400" dirty="0">
                <a:latin typeface="Book Antiqua" panose="02040602050305030304" pitchFamily="18" charset="0"/>
              </a:rPr>
              <a:t>, transformers, sqlite3).</a:t>
            </a:r>
          </a:p>
          <a:p>
            <a:pPr algn="l"/>
            <a:r>
              <a:rPr lang="en-IN" sz="2400" dirty="0">
                <a:latin typeface="Book Antiqua" panose="02040602050305030304" pitchFamily="18" charset="0"/>
              </a:rPr>
              <a:t>Database: SQLite for data storage.</a:t>
            </a:r>
          </a:p>
          <a:p>
            <a:pPr algn="l"/>
            <a:r>
              <a:rPr lang="en-IN" sz="2400" dirty="0">
                <a:latin typeface="Book Antiqua" panose="02040602050305030304" pitchFamily="18" charset="0"/>
              </a:rPr>
              <a:t>Internet: Required for accessing models and resources.</a:t>
            </a:r>
          </a:p>
          <a:p>
            <a:pPr algn="l"/>
            <a:r>
              <a:rPr lang="en-IN" sz="2400" b="1" dirty="0">
                <a:latin typeface="Book Antiqua" panose="02040602050305030304" pitchFamily="18" charset="0"/>
              </a:rPr>
              <a:t>Hardware:</a:t>
            </a:r>
          </a:p>
          <a:p>
            <a:pPr algn="l"/>
            <a:r>
              <a:rPr lang="en-IN" sz="2400" dirty="0">
                <a:latin typeface="Book Antiqua" panose="02040602050305030304" pitchFamily="18" charset="0"/>
              </a:rPr>
              <a:t>Processor: Dual-core or quad-core.</a:t>
            </a:r>
          </a:p>
          <a:p>
            <a:pPr algn="l"/>
            <a:r>
              <a:rPr lang="en-IN" sz="2400" dirty="0">
                <a:latin typeface="Book Antiqua" panose="02040602050305030304" pitchFamily="18" charset="0"/>
              </a:rPr>
              <a:t>Memory: 4GB RAM.</a:t>
            </a:r>
          </a:p>
          <a:p>
            <a:pPr algn="l"/>
            <a:r>
              <a:rPr lang="en-IN" sz="2400" dirty="0">
                <a:latin typeface="Book Antiqua" panose="02040602050305030304" pitchFamily="18" charset="0"/>
              </a:rPr>
              <a:t>Storage: 10GB available space.</a:t>
            </a:r>
          </a:p>
          <a:p>
            <a:pPr algn="l"/>
            <a:r>
              <a:rPr lang="en-IN" sz="2400" dirty="0">
                <a:latin typeface="Book Antiqua" panose="02040602050305030304" pitchFamily="18" charset="0"/>
              </a:rPr>
              <a:t>Display: Standard monitor.</a:t>
            </a:r>
          </a:p>
        </p:txBody>
      </p:sp>
    </p:spTree>
    <p:extLst>
      <p:ext uri="{BB962C8B-B14F-4D97-AF65-F5344CB8AC3E}">
        <p14:creationId xmlns:p14="http://schemas.microsoft.com/office/powerpoint/2010/main" val="3678277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7F69FC2-92D1-FDBC-6A48-EDE5227ECC0D}"/>
              </a:ext>
            </a:extLst>
          </p:cNvPr>
          <p:cNvSpPr>
            <a:spLocks noGrp="1"/>
          </p:cNvSpPr>
          <p:nvPr>
            <p:ph type="title"/>
          </p:nvPr>
        </p:nvSpPr>
        <p:spPr>
          <a:xfrm>
            <a:off x="1630626" y="5380"/>
            <a:ext cx="8930747" cy="860399"/>
          </a:xfrm>
        </p:spPr>
        <p:txBody>
          <a:bodyPr>
            <a:normAutofit/>
          </a:bodyPr>
          <a:lstStyle/>
          <a:p>
            <a:pPr algn="ctr"/>
            <a:r>
              <a:rPr lang="en-IN" sz="2800" dirty="0">
                <a:solidFill>
                  <a:srgbClr val="002060"/>
                </a:solidFill>
                <a:latin typeface="Arial Rounded MT Bold" panose="020F0704030504030204" pitchFamily="34" charset="0"/>
              </a:rPr>
              <a:t>Use case Diagram</a:t>
            </a:r>
          </a:p>
        </p:txBody>
      </p:sp>
      <p:pic>
        <p:nvPicPr>
          <p:cNvPr id="8" name="Picture 7">
            <a:extLst>
              <a:ext uri="{FF2B5EF4-FFF2-40B4-BE49-F238E27FC236}">
                <a16:creationId xmlns:a16="http://schemas.microsoft.com/office/drawing/2014/main" id="{7FF2BF03-CA04-6716-EE1F-2E9BBF0F82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9760" y="1330960"/>
            <a:ext cx="6604000" cy="4419600"/>
          </a:xfrm>
          <a:prstGeom prst="rect">
            <a:avLst/>
          </a:prstGeom>
        </p:spPr>
      </p:pic>
    </p:spTree>
    <p:extLst>
      <p:ext uri="{BB962C8B-B14F-4D97-AF65-F5344CB8AC3E}">
        <p14:creationId xmlns:p14="http://schemas.microsoft.com/office/powerpoint/2010/main" val="381522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D7012-FCC4-92B5-2D00-29207B96F0ED}"/>
              </a:ext>
            </a:extLst>
          </p:cNvPr>
          <p:cNvSpPr>
            <a:spLocks noGrp="1"/>
          </p:cNvSpPr>
          <p:nvPr>
            <p:ph type="title"/>
          </p:nvPr>
        </p:nvSpPr>
        <p:spPr>
          <a:xfrm>
            <a:off x="1630626" y="223521"/>
            <a:ext cx="8930747" cy="528320"/>
          </a:xfrm>
        </p:spPr>
        <p:txBody>
          <a:bodyPr>
            <a:normAutofit/>
          </a:bodyPr>
          <a:lstStyle/>
          <a:p>
            <a:pPr algn="ctr"/>
            <a:r>
              <a:rPr lang="en-IN" sz="2800" dirty="0">
                <a:solidFill>
                  <a:srgbClr val="002060"/>
                </a:solidFill>
                <a:latin typeface="Arial Rounded MT Bold" panose="020F0704030504030204" pitchFamily="34" charset="0"/>
              </a:rPr>
              <a:t>Libraries and Models Used</a:t>
            </a:r>
          </a:p>
        </p:txBody>
      </p:sp>
      <p:sp>
        <p:nvSpPr>
          <p:cNvPr id="12" name="Text Placeholder 2">
            <a:extLst>
              <a:ext uri="{FF2B5EF4-FFF2-40B4-BE49-F238E27FC236}">
                <a16:creationId xmlns:a16="http://schemas.microsoft.com/office/drawing/2014/main" id="{7BB49FC3-BBA1-EEBF-6F46-BD73CB7C25BF}"/>
              </a:ext>
            </a:extLst>
          </p:cNvPr>
          <p:cNvSpPr>
            <a:spLocks noGrp="1"/>
          </p:cNvSpPr>
          <p:nvPr>
            <p:ph type="body" idx="1"/>
          </p:nvPr>
        </p:nvSpPr>
        <p:spPr>
          <a:xfrm>
            <a:off x="1432560" y="1057275"/>
            <a:ext cx="4277360" cy="4845685"/>
          </a:xfrm>
        </p:spPr>
        <p:txBody>
          <a:bodyPr>
            <a:normAutofit fontScale="70000" lnSpcReduction="20000"/>
          </a:bodyPr>
          <a:lstStyle/>
          <a:p>
            <a:pPr algn="l"/>
            <a:r>
              <a:rPr lang="en-US" sz="2900" b="1" dirty="0">
                <a:latin typeface="Book Antiqua" panose="02040602050305030304" pitchFamily="18" charset="0"/>
              </a:rPr>
              <a:t>1. </a:t>
            </a:r>
            <a:r>
              <a:rPr lang="en-US" sz="3200" b="1" dirty="0">
                <a:latin typeface="Book Antiqua" panose="02040602050305030304" pitchFamily="18" charset="0"/>
              </a:rPr>
              <a:t>Frontend Part</a:t>
            </a:r>
          </a:p>
          <a:p>
            <a:pPr algn="l"/>
            <a:r>
              <a:rPr lang="en-US" sz="3200" dirty="0">
                <a:latin typeface="Book Antiqua" panose="02040602050305030304" pitchFamily="18" charset="0"/>
              </a:rPr>
              <a:t>Tools:</a:t>
            </a:r>
          </a:p>
          <a:p>
            <a:pPr algn="l"/>
            <a:r>
              <a:rPr lang="en-US" sz="3200" dirty="0" err="1">
                <a:latin typeface="Book Antiqua" panose="02040602050305030304" pitchFamily="18" charset="0"/>
              </a:rPr>
              <a:t>Tkinter</a:t>
            </a:r>
            <a:r>
              <a:rPr lang="en-US" sz="3200" dirty="0">
                <a:latin typeface="Book Antiqua" panose="02040602050305030304" pitchFamily="18" charset="0"/>
              </a:rPr>
              <a:t> for GUI creation.</a:t>
            </a:r>
          </a:p>
          <a:p>
            <a:pPr algn="l"/>
            <a:endParaRPr lang="en-US" sz="3200" dirty="0">
              <a:latin typeface="Book Antiqua" panose="02040602050305030304" pitchFamily="18" charset="0"/>
            </a:endParaRPr>
          </a:p>
          <a:p>
            <a:pPr algn="l"/>
            <a:r>
              <a:rPr lang="en-US" sz="3200" b="1" dirty="0">
                <a:latin typeface="Book Antiqua" panose="02040602050305030304" pitchFamily="18" charset="0"/>
              </a:rPr>
              <a:t>2.Backend Part</a:t>
            </a:r>
          </a:p>
          <a:p>
            <a:pPr algn="l"/>
            <a:r>
              <a:rPr lang="en-US" sz="3200" b="1" dirty="0">
                <a:latin typeface="Book Antiqua" panose="02040602050305030304" pitchFamily="18" charset="0"/>
              </a:rPr>
              <a:t>Libraries:</a:t>
            </a:r>
          </a:p>
          <a:p>
            <a:pPr algn="l"/>
            <a:r>
              <a:rPr lang="en-US" sz="3200" dirty="0" err="1">
                <a:latin typeface="Book Antiqua" panose="02040602050305030304" pitchFamily="18" charset="0"/>
              </a:rPr>
              <a:t>nltk</a:t>
            </a:r>
            <a:r>
              <a:rPr lang="en-US" sz="3200" dirty="0">
                <a:latin typeface="Book Antiqua" panose="02040602050305030304" pitchFamily="18" charset="0"/>
              </a:rPr>
              <a:t>: For natural language processing tasks (tokenization, </a:t>
            </a:r>
            <a:r>
              <a:rPr lang="en-US" sz="3200" dirty="0" err="1">
                <a:latin typeface="Book Antiqua" panose="02040602050305030304" pitchFamily="18" charset="0"/>
              </a:rPr>
              <a:t>stopword</a:t>
            </a:r>
            <a:r>
              <a:rPr lang="en-US" sz="3200" dirty="0">
                <a:latin typeface="Book Antiqua" panose="02040602050305030304" pitchFamily="18" charset="0"/>
              </a:rPr>
              <a:t> removal, lemmatization).</a:t>
            </a:r>
          </a:p>
          <a:p>
            <a:pPr algn="l"/>
            <a:r>
              <a:rPr lang="en-US" sz="3200" dirty="0">
                <a:latin typeface="Book Antiqua" panose="02040602050305030304" pitchFamily="18" charset="0"/>
              </a:rPr>
              <a:t>scikit-learn: For TF-IDF vectorization and cosine similarity.</a:t>
            </a:r>
          </a:p>
          <a:p>
            <a:pPr algn="l"/>
            <a:endParaRPr lang="en-US" dirty="0">
              <a:latin typeface="Book Antiqua" panose="02040602050305030304" pitchFamily="18" charset="0"/>
            </a:endParaRPr>
          </a:p>
        </p:txBody>
      </p:sp>
      <p:sp>
        <p:nvSpPr>
          <p:cNvPr id="15" name="TextBox 14">
            <a:extLst>
              <a:ext uri="{FF2B5EF4-FFF2-40B4-BE49-F238E27FC236}">
                <a16:creationId xmlns:a16="http://schemas.microsoft.com/office/drawing/2014/main" id="{E282F8D2-BF2B-1637-697A-FA4767F5608D}"/>
              </a:ext>
            </a:extLst>
          </p:cNvPr>
          <p:cNvSpPr txBox="1"/>
          <p:nvPr/>
        </p:nvSpPr>
        <p:spPr>
          <a:xfrm>
            <a:off x="6228080" y="975361"/>
            <a:ext cx="5689600" cy="5632311"/>
          </a:xfrm>
          <a:prstGeom prst="rect">
            <a:avLst/>
          </a:prstGeom>
          <a:noFill/>
        </p:spPr>
        <p:txBody>
          <a:bodyPr wrap="square" rtlCol="0">
            <a:spAutoFit/>
          </a:bodyPr>
          <a:lstStyle/>
          <a:p>
            <a:r>
              <a:rPr lang="en-IN" sz="2000" b="1" dirty="0">
                <a:latin typeface="Book Antiqua" panose="02040602050305030304" pitchFamily="18" charset="0"/>
              </a:rPr>
              <a:t>3. Database Connections</a:t>
            </a:r>
          </a:p>
          <a:p>
            <a:r>
              <a:rPr lang="en-IN" sz="2000" b="1" dirty="0">
                <a:latin typeface="Book Antiqua" panose="02040602050305030304" pitchFamily="18" charset="0"/>
              </a:rPr>
              <a:t>Libraries:</a:t>
            </a:r>
          </a:p>
          <a:p>
            <a:r>
              <a:rPr lang="en-IN" sz="2000" dirty="0">
                <a:latin typeface="Book Antiqua" panose="02040602050305030304" pitchFamily="18" charset="0"/>
              </a:rPr>
              <a:t>sqlite3: For SQLite database management.</a:t>
            </a:r>
          </a:p>
          <a:p>
            <a:r>
              <a:rPr lang="en-IN" sz="2000" b="1" dirty="0">
                <a:latin typeface="Book Antiqua" panose="02040602050305030304" pitchFamily="18" charset="0"/>
              </a:rPr>
              <a:t>Database:</a:t>
            </a:r>
          </a:p>
          <a:p>
            <a:r>
              <a:rPr lang="en-IN" sz="2000" dirty="0">
                <a:latin typeface="Book Antiqua" panose="02040602050305030304" pitchFamily="18" charset="0"/>
              </a:rPr>
              <a:t>SQLite.</a:t>
            </a:r>
          </a:p>
          <a:p>
            <a:endParaRPr lang="en-IN" sz="2000" dirty="0">
              <a:latin typeface="Book Antiqua" panose="02040602050305030304" pitchFamily="18" charset="0"/>
            </a:endParaRPr>
          </a:p>
          <a:p>
            <a:r>
              <a:rPr lang="en-IN" sz="2000" b="1" dirty="0">
                <a:latin typeface="Book Antiqua" panose="02040602050305030304" pitchFamily="18" charset="0"/>
              </a:rPr>
              <a:t>4.Algorithms used in Backend</a:t>
            </a:r>
          </a:p>
          <a:p>
            <a:endParaRPr lang="en-IN" sz="2000" b="1" dirty="0">
              <a:latin typeface="Book Antiqua" panose="02040602050305030304" pitchFamily="18" charset="0"/>
            </a:endParaRPr>
          </a:p>
          <a:p>
            <a:r>
              <a:rPr lang="en-US" sz="2000" b="1" dirty="0">
                <a:latin typeface="Book Antiqua" panose="02040602050305030304" pitchFamily="18" charset="0"/>
              </a:rPr>
              <a:t>TF-IDF Vectorization:</a:t>
            </a:r>
          </a:p>
          <a:p>
            <a:r>
              <a:rPr lang="en-US" sz="2000" dirty="0">
                <a:latin typeface="Book Antiqua" panose="02040602050305030304" pitchFamily="18" charset="0"/>
              </a:rPr>
              <a:t>Converts text input into numerical vectors based on term frequency-inverse document frequency (TF-IDF) values.</a:t>
            </a:r>
          </a:p>
          <a:p>
            <a:r>
              <a:rPr lang="en-US" sz="2000" b="1" dirty="0">
                <a:latin typeface="Book Antiqua" panose="02040602050305030304" pitchFamily="18" charset="0"/>
              </a:rPr>
              <a:t>Cosine Similarity:</a:t>
            </a:r>
          </a:p>
          <a:p>
            <a:r>
              <a:rPr lang="en-US" sz="2000" dirty="0">
                <a:latin typeface="Book Antiqua" panose="02040602050305030304" pitchFamily="18" charset="0"/>
              </a:rPr>
              <a:t>Measures the similarity between user input vectors and preprocessed responses to find the most relevant response.</a:t>
            </a:r>
            <a:endParaRPr lang="en-IN" sz="2000" dirty="0">
              <a:latin typeface="Book Antiqua" panose="02040602050305030304" pitchFamily="18" charset="0"/>
            </a:endParaRPr>
          </a:p>
          <a:p>
            <a:endParaRPr lang="en-IN" sz="2000" dirty="0">
              <a:latin typeface="Book Antiqua" panose="02040602050305030304" pitchFamily="18" charset="0"/>
            </a:endParaRPr>
          </a:p>
          <a:p>
            <a:endParaRPr lang="en-IN" sz="2000" dirty="0">
              <a:latin typeface="Book Antiqua" panose="02040602050305030304" pitchFamily="18" charset="0"/>
            </a:endParaRPr>
          </a:p>
        </p:txBody>
      </p:sp>
    </p:spTree>
    <p:extLst>
      <p:ext uri="{BB962C8B-B14F-4D97-AF65-F5344CB8AC3E}">
        <p14:creationId xmlns:p14="http://schemas.microsoft.com/office/powerpoint/2010/main" val="56065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randombar(horizontal)">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randombar(horizontal)">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randombar(horizontal)">
                                      <p:cBhvr>
                                        <p:cTn id="17" dur="5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randombar(horizontal)">
                                      <p:cBhvr>
                                        <p:cTn id="22" dur="500"/>
                                        <p:tgtEl>
                                          <p:spTgt spid="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5">
                                            <p:txEl>
                                              <p:pRg st="4" end="4"/>
                                            </p:txEl>
                                          </p:spTgt>
                                        </p:tgtEl>
                                        <p:attrNameLst>
                                          <p:attrName>style.visibility</p:attrName>
                                        </p:attrNameLst>
                                      </p:cBhvr>
                                      <p:to>
                                        <p:strVal val="visible"/>
                                      </p:to>
                                    </p:set>
                                    <p:animEffect transition="in" filter="randombar(horizontal)">
                                      <p:cBhvr>
                                        <p:cTn id="27" dur="500"/>
                                        <p:tgtEl>
                                          <p:spTgt spid="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5">
                                            <p:txEl>
                                              <p:pRg st="6" end="6"/>
                                            </p:txEl>
                                          </p:spTgt>
                                        </p:tgtEl>
                                        <p:attrNameLst>
                                          <p:attrName>style.visibility</p:attrName>
                                        </p:attrNameLst>
                                      </p:cBhvr>
                                      <p:to>
                                        <p:strVal val="visible"/>
                                      </p:to>
                                    </p:set>
                                    <p:animEffect transition="in" filter="randombar(horizontal)">
                                      <p:cBhvr>
                                        <p:cTn id="32" dur="500"/>
                                        <p:tgtEl>
                                          <p:spTgt spid="1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15">
                                            <p:txEl>
                                              <p:pRg st="11" end="11"/>
                                            </p:txEl>
                                          </p:spTgt>
                                        </p:tgtEl>
                                        <p:attrNameLst>
                                          <p:attrName>style.visibility</p:attrName>
                                        </p:attrNameLst>
                                      </p:cBhvr>
                                      <p:to>
                                        <p:strVal val="visible"/>
                                      </p:to>
                                    </p:set>
                                    <p:animEffect transition="in" filter="randombar(horizontal)">
                                      <p:cBhvr>
                                        <p:cTn id="37" dur="500"/>
                                        <p:tgtEl>
                                          <p:spTgt spid="15">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15">
                                            <p:txEl>
                                              <p:pRg st="8" end="8"/>
                                            </p:txEl>
                                          </p:spTgt>
                                        </p:tgtEl>
                                        <p:attrNameLst>
                                          <p:attrName>style.visibility</p:attrName>
                                        </p:attrNameLst>
                                      </p:cBhvr>
                                      <p:to>
                                        <p:strVal val="visible"/>
                                      </p:to>
                                    </p:set>
                                    <p:animEffect transition="in" filter="randombar(horizontal)">
                                      <p:cBhvr>
                                        <p:cTn id="42" dur="500"/>
                                        <p:tgtEl>
                                          <p:spTgt spid="15">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15">
                                            <p:txEl>
                                              <p:pRg st="9" end="9"/>
                                            </p:txEl>
                                          </p:spTgt>
                                        </p:tgtEl>
                                        <p:attrNameLst>
                                          <p:attrName>style.visibility</p:attrName>
                                        </p:attrNameLst>
                                      </p:cBhvr>
                                      <p:to>
                                        <p:strVal val="visible"/>
                                      </p:to>
                                    </p:set>
                                    <p:animEffect transition="in" filter="randombar(horizontal)">
                                      <p:cBhvr>
                                        <p:cTn id="47" dur="500"/>
                                        <p:tgtEl>
                                          <p:spTgt spid="15">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15">
                                            <p:txEl>
                                              <p:pRg st="10" end="10"/>
                                            </p:txEl>
                                          </p:spTgt>
                                        </p:tgtEl>
                                        <p:attrNameLst>
                                          <p:attrName>style.visibility</p:attrName>
                                        </p:attrNameLst>
                                      </p:cBhvr>
                                      <p:to>
                                        <p:strVal val="visible"/>
                                      </p:to>
                                    </p:set>
                                    <p:animEffect transition="in" filter="randombar(horizontal)">
                                      <p:cBhvr>
                                        <p:cTn id="52" dur="500"/>
                                        <p:tgtEl>
                                          <p:spTgt spid="1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2CB14F1-3254-E6FD-6D86-EEBDEAFF3393}"/>
              </a:ext>
            </a:extLst>
          </p:cNvPr>
          <p:cNvSpPr>
            <a:spLocks noGrp="1"/>
          </p:cNvSpPr>
          <p:nvPr>
            <p:ph type="title"/>
          </p:nvPr>
        </p:nvSpPr>
        <p:spPr>
          <a:xfrm>
            <a:off x="1630626" y="223521"/>
            <a:ext cx="8930747" cy="528320"/>
          </a:xfrm>
        </p:spPr>
        <p:txBody>
          <a:bodyPr>
            <a:normAutofit/>
          </a:bodyPr>
          <a:lstStyle/>
          <a:p>
            <a:pPr algn="ctr"/>
            <a:r>
              <a:rPr lang="en-IN" sz="2800" dirty="0">
                <a:solidFill>
                  <a:srgbClr val="002060"/>
                </a:solidFill>
                <a:latin typeface="Arial Rounded MT Bold" panose="020F0704030504030204" pitchFamily="34" charset="0"/>
              </a:rPr>
              <a:t>Execution </a:t>
            </a:r>
            <a:r>
              <a:rPr lang="en-IN" sz="2800" dirty="0" err="1">
                <a:solidFill>
                  <a:srgbClr val="002060"/>
                </a:solidFill>
                <a:latin typeface="Arial Rounded MT Bold" panose="020F0704030504030204" pitchFamily="34" charset="0"/>
              </a:rPr>
              <a:t>screanshots</a:t>
            </a:r>
            <a:endParaRPr lang="en-IN" sz="2800" dirty="0">
              <a:solidFill>
                <a:srgbClr val="002060"/>
              </a:solidFill>
              <a:latin typeface="Arial Rounded MT Bold" panose="020F0704030504030204" pitchFamily="34" charset="0"/>
            </a:endParaRPr>
          </a:p>
        </p:txBody>
      </p:sp>
      <p:pic>
        <p:nvPicPr>
          <p:cNvPr id="11" name="Picture 10">
            <a:extLst>
              <a:ext uri="{FF2B5EF4-FFF2-40B4-BE49-F238E27FC236}">
                <a16:creationId xmlns:a16="http://schemas.microsoft.com/office/drawing/2014/main" id="{22101AB8-49A6-37B9-A097-8882AA3916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3035" y="1412240"/>
            <a:ext cx="4697925" cy="4003040"/>
          </a:xfrm>
          <a:prstGeom prst="rect">
            <a:avLst/>
          </a:prstGeom>
        </p:spPr>
      </p:pic>
      <p:pic>
        <p:nvPicPr>
          <p:cNvPr id="13" name="Picture 12">
            <a:extLst>
              <a:ext uri="{FF2B5EF4-FFF2-40B4-BE49-F238E27FC236}">
                <a16:creationId xmlns:a16="http://schemas.microsoft.com/office/drawing/2014/main" id="{31FF66C5-7410-34A5-A024-84823E1C3B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6399" y="1412240"/>
            <a:ext cx="4846321" cy="4003040"/>
          </a:xfrm>
          <a:prstGeom prst="rect">
            <a:avLst/>
          </a:prstGeom>
        </p:spPr>
      </p:pic>
    </p:spTree>
    <p:extLst>
      <p:ext uri="{BB962C8B-B14F-4D97-AF65-F5344CB8AC3E}">
        <p14:creationId xmlns:p14="http://schemas.microsoft.com/office/powerpoint/2010/main" val="1090858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5A833-EB9A-B937-319F-A655A97CE57B}"/>
              </a:ext>
            </a:extLst>
          </p:cNvPr>
          <p:cNvSpPr>
            <a:spLocks noGrp="1"/>
          </p:cNvSpPr>
          <p:nvPr>
            <p:ph type="title"/>
          </p:nvPr>
        </p:nvSpPr>
        <p:spPr>
          <a:xfrm>
            <a:off x="1949125" y="184935"/>
            <a:ext cx="8930747" cy="534154"/>
          </a:xfrm>
        </p:spPr>
        <p:txBody>
          <a:bodyPr>
            <a:normAutofit/>
          </a:bodyPr>
          <a:lstStyle/>
          <a:p>
            <a:pPr algn="l"/>
            <a:r>
              <a:rPr lang="en-IN" sz="2400" dirty="0">
                <a:latin typeface="Arial Rounded MT Bold" panose="020F0704030504030204" pitchFamily="34" charset="0"/>
              </a:rPr>
              <a:t>  Limitations</a:t>
            </a:r>
          </a:p>
        </p:txBody>
      </p:sp>
      <p:sp>
        <p:nvSpPr>
          <p:cNvPr id="3" name="Text Placeholder 2">
            <a:extLst>
              <a:ext uri="{FF2B5EF4-FFF2-40B4-BE49-F238E27FC236}">
                <a16:creationId xmlns:a16="http://schemas.microsoft.com/office/drawing/2014/main" id="{9DE88531-1C33-C4CF-67BD-5C5BD5EFED08}"/>
              </a:ext>
            </a:extLst>
          </p:cNvPr>
          <p:cNvSpPr>
            <a:spLocks noGrp="1"/>
          </p:cNvSpPr>
          <p:nvPr>
            <p:ph type="body" idx="1"/>
          </p:nvPr>
        </p:nvSpPr>
        <p:spPr>
          <a:xfrm>
            <a:off x="2133599" y="812799"/>
            <a:ext cx="9359759" cy="2285899"/>
          </a:xfrm>
        </p:spPr>
        <p:txBody>
          <a:bodyPr>
            <a:noAutofit/>
          </a:bodyPr>
          <a:lstStyle/>
          <a:p>
            <a:pPr algn="l"/>
            <a:r>
              <a:rPr lang="en-US" sz="2400" dirty="0">
                <a:latin typeface="Book Antiqua" panose="02040602050305030304" pitchFamily="18" charset="0"/>
              </a:rPr>
              <a:t>Limited Responses: May not address all user queries fully.</a:t>
            </a:r>
          </a:p>
          <a:p>
            <a:pPr algn="l"/>
            <a:r>
              <a:rPr lang="en-US" sz="2400" dirty="0">
                <a:latin typeface="Book Antiqua" panose="02040602050305030304" pitchFamily="18" charset="0"/>
              </a:rPr>
              <a:t>Personalization: Current model may lack deeply personalized responses.</a:t>
            </a:r>
          </a:p>
          <a:p>
            <a:pPr algn="l"/>
            <a:r>
              <a:rPr lang="en-US" sz="2400" dirty="0">
                <a:latin typeface="Book Antiqua" panose="02040602050305030304" pitchFamily="18" charset="0"/>
              </a:rPr>
              <a:t>Ethical Concerns: Ensuring data privacy and responsible handling of user conversations.</a:t>
            </a:r>
          </a:p>
        </p:txBody>
      </p:sp>
      <p:sp>
        <p:nvSpPr>
          <p:cNvPr id="4" name="TextBox 3">
            <a:extLst>
              <a:ext uri="{FF2B5EF4-FFF2-40B4-BE49-F238E27FC236}">
                <a16:creationId xmlns:a16="http://schemas.microsoft.com/office/drawing/2014/main" id="{FE5DE6CD-B66B-B622-1B15-838E4D3F4869}"/>
              </a:ext>
            </a:extLst>
          </p:cNvPr>
          <p:cNvSpPr txBox="1"/>
          <p:nvPr/>
        </p:nvSpPr>
        <p:spPr>
          <a:xfrm>
            <a:off x="2052319" y="3098699"/>
            <a:ext cx="9855201" cy="4154984"/>
          </a:xfrm>
          <a:prstGeom prst="rect">
            <a:avLst/>
          </a:prstGeom>
          <a:noFill/>
        </p:spPr>
        <p:txBody>
          <a:bodyPr wrap="square" rtlCol="0">
            <a:spAutoFit/>
          </a:bodyPr>
          <a:lstStyle/>
          <a:p>
            <a:endParaRPr lang="en-IN" sz="2400" dirty="0">
              <a:latin typeface="Arial Rounded MT Bold" panose="020F0704030504030204" pitchFamily="34" charset="0"/>
            </a:endParaRPr>
          </a:p>
          <a:p>
            <a:r>
              <a:rPr lang="en-IN" sz="2400" dirty="0">
                <a:latin typeface="Arial Rounded MT Bold" panose="020F0704030504030204" pitchFamily="34" charset="0"/>
              </a:rPr>
              <a:t>Future Scope</a:t>
            </a:r>
          </a:p>
          <a:p>
            <a:endParaRPr lang="en-IN" sz="2400" dirty="0">
              <a:latin typeface="Arial Rounded MT Bold" panose="020F0704030504030204" pitchFamily="34" charset="0"/>
            </a:endParaRPr>
          </a:p>
          <a:p>
            <a:r>
              <a:rPr lang="en-US" sz="2400" dirty="0">
                <a:latin typeface="Book Antiqua" panose="02040602050305030304" pitchFamily="18" charset="0"/>
              </a:rPr>
              <a:t>Personalized Responses: Use advanced ML for more personalized answers.</a:t>
            </a:r>
          </a:p>
          <a:p>
            <a:r>
              <a:rPr lang="en-US" sz="2400" dirty="0">
                <a:latin typeface="Book Antiqua" panose="02040602050305030304" pitchFamily="18" charset="0"/>
              </a:rPr>
              <a:t>Sentiment Analysis: Integrate emotional intelligence in responses.</a:t>
            </a:r>
          </a:p>
          <a:p>
            <a:r>
              <a:rPr lang="en-US" sz="2400" dirty="0">
                <a:latin typeface="Book Antiqua" panose="02040602050305030304" pitchFamily="18" charset="0"/>
              </a:rPr>
              <a:t>Multimedia Features: Add voice and multimedia communication options.</a:t>
            </a:r>
            <a:endParaRPr lang="en-IN" sz="2400" dirty="0">
              <a:latin typeface="Book Antiqua" panose="02040602050305030304" pitchFamily="18" charset="0"/>
            </a:endParaRPr>
          </a:p>
          <a:p>
            <a:endParaRPr lang="en-IN" sz="2400" dirty="0">
              <a:latin typeface="Arial Rounded MT Bold" panose="020F0704030504030204" pitchFamily="34" charset="0"/>
            </a:endParaRPr>
          </a:p>
          <a:p>
            <a:endParaRPr lang="en-IN" sz="2400" dirty="0">
              <a:latin typeface="Arial Rounded MT Bold" panose="020F0704030504030204" pitchFamily="34" charset="0"/>
            </a:endParaRPr>
          </a:p>
          <a:p>
            <a:endParaRPr lang="en-IN" sz="2400" dirty="0">
              <a:latin typeface="Arial Rounded MT Bold" panose="020F0704030504030204" pitchFamily="34" charset="0"/>
            </a:endParaRPr>
          </a:p>
        </p:txBody>
      </p:sp>
    </p:spTree>
    <p:extLst>
      <p:ext uri="{BB962C8B-B14F-4D97-AF65-F5344CB8AC3E}">
        <p14:creationId xmlns:p14="http://schemas.microsoft.com/office/powerpoint/2010/main" val="24585369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389</TotalTime>
  <Words>538</Words>
  <Application>Microsoft Office PowerPoint</Application>
  <PresentationFormat>Widescreen</PresentationFormat>
  <Paragraphs>82</Paragraphs>
  <Slides>10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Algerian</vt:lpstr>
      <vt:lpstr>Angsana New</vt:lpstr>
      <vt:lpstr>Arial</vt:lpstr>
      <vt:lpstr>Arial Black</vt:lpstr>
      <vt:lpstr>Arial Rounded MT Bold</vt:lpstr>
      <vt:lpstr>Bahnschrift SemiBold</vt:lpstr>
      <vt:lpstr>Book Antiqua</vt:lpstr>
      <vt:lpstr>Corbel</vt:lpstr>
      <vt:lpstr>Engravers MT</vt:lpstr>
      <vt:lpstr>Wingdings</vt:lpstr>
      <vt:lpstr>Parallax</vt:lpstr>
      <vt:lpstr>PowerPoint Presentation</vt:lpstr>
      <vt:lpstr>List of Contents </vt:lpstr>
      <vt:lpstr>Introduction</vt:lpstr>
      <vt:lpstr>Features</vt:lpstr>
      <vt:lpstr>Software and Hardware Requirements</vt:lpstr>
      <vt:lpstr>Use case Diagram</vt:lpstr>
      <vt:lpstr>Libraries and Models Used</vt:lpstr>
      <vt:lpstr>Execution screanshots</vt:lpstr>
      <vt:lpstr>  Limitations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 Vamsi</dc:creator>
  <cp:lastModifiedBy>N Vamsi</cp:lastModifiedBy>
  <cp:revision>7</cp:revision>
  <dcterms:created xsi:type="dcterms:W3CDTF">2022-11-29T13:36:29Z</dcterms:created>
  <dcterms:modified xsi:type="dcterms:W3CDTF">2024-05-05T19:55:34Z</dcterms:modified>
</cp:coreProperties>
</file>