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2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43891200" cy="329184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move the slide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B46140A9-32DD-4EB2-8ADA-9F502FE5939C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sldImg"/>
          </p:nvPr>
        </p:nvSpPr>
        <p:spPr>
          <a:xfrm>
            <a:off x="1371600" y="1143000"/>
            <a:ext cx="4114080" cy="3085560"/>
          </a:xfrm>
          <a:prstGeom prst="rect">
            <a:avLst/>
          </a:prstGeom>
          <a:ln w="0">
            <a:noFill/>
          </a:ln>
        </p:spPr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064405-1677-4CA5-B8EF-7CF2C335ACD6}" type="slidenum"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 idx="1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2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3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1AA141D-342E-4F72-9A80-AA813862D42A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023280" y="1752480"/>
            <a:ext cx="37855440" cy="63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023280" y="8069760"/>
            <a:ext cx="18567360" cy="39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1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3023280" y="12024360"/>
            <a:ext cx="18567360" cy="176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22219920" y="8069760"/>
            <a:ext cx="18658800" cy="39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1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22219920" y="12024360"/>
            <a:ext cx="18658800" cy="17685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28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9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8"/>
          <p:cNvSpPr>
            <a:spLocks noGrp="1"/>
          </p:cNvSpPr>
          <p:nvPr>
            <p:ph type="sldNum" idx="30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27556E5-9DC8-4EB8-98A6-7E6FDB9E6604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440" cy="63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dt" idx="31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ftr" idx="32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sldNum" idx="33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7D4D1ED-396B-4F51-8D3D-18566AD71EC9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023280" y="2194560"/>
            <a:ext cx="14155200" cy="768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15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18659520" y="4739760"/>
            <a:ext cx="22219200" cy="2339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5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3023280" y="9875520"/>
            <a:ext cx="14155200" cy="1829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76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7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dt" idx="4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ftr" idx="5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6"/>
          <p:cNvSpPr>
            <a:spLocks noGrp="1"/>
          </p:cNvSpPr>
          <p:nvPr>
            <p:ph type="sldNum" idx="6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E57463F7-55A8-4F34-A9C0-749F27514277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023280" y="2194560"/>
            <a:ext cx="14155200" cy="7680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15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18659520" y="4739760"/>
            <a:ext cx="22219200" cy="23392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536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icon to add picture</a:t>
            </a:r>
            <a:endParaRPr b="0" lang="en-US" sz="153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3023280" y="9875520"/>
            <a:ext cx="14155200" cy="18294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768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768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7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ftr" idx="8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6"/>
          <p:cNvSpPr>
            <a:spLocks noGrp="1"/>
          </p:cNvSpPr>
          <p:nvPr>
            <p:ph type="sldNum" idx="9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C13A1E1-239A-434B-ADA6-807E6BF75777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291840" y="5387400"/>
            <a:ext cx="37306800" cy="11459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8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8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dt" idx="10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ftr" idx="11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sldNum" idx="12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1A6F47C-C8E6-4299-8F51-576CB23A0AE7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440" cy="63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37855440" cy="208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2BB3BB-E590-42E3-8F00-D12C3266BA10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409640" y="1752480"/>
            <a:ext cx="9463320" cy="278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017520" y="1752480"/>
            <a:ext cx="27842760" cy="27896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6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7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8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6DDA2445-86FE-4DAD-930C-0C9C628EA1E3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440" cy="63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37855440" cy="208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9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ftr" idx="20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sldNum" idx="21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A57C6B06-8462-4428-B249-59C10A8D04F5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994840" y="8206920"/>
            <a:ext cx="37855440" cy="13692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88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8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2994840" y="22029480"/>
            <a:ext cx="37855440" cy="72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389120">
              <a:lnSpc>
                <a:spcPct val="90000"/>
              </a:lnSpc>
              <a:spcBef>
                <a:spcPts val="4799"/>
              </a:spcBef>
              <a:buNone/>
              <a:tabLst>
                <a:tab algn="l" pos="0"/>
              </a:tabLst>
            </a:pPr>
            <a:r>
              <a:rPr b="0" lang="en-US" sz="1152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dt" idx="22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ftr" idx="23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sldNum" idx="24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815275C7-8FBF-4290-B9BB-5257993B04C6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017520" y="1752480"/>
            <a:ext cx="37855440" cy="63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438912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US" sz="2112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Click to edit Master title style</a:t>
            </a:r>
            <a:endParaRPr b="0" lang="en-US" sz="211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017520" y="8763120"/>
            <a:ext cx="18653040" cy="208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22219920" y="8763120"/>
            <a:ext cx="18653040" cy="20885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1097280" indent="-1097280" defTabSz="4389120">
              <a:lnSpc>
                <a:spcPct val="90000"/>
              </a:lnSpc>
              <a:spcBef>
                <a:spcPts val="47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439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Click to edit Master text styles</a:t>
            </a:r>
            <a:endParaRPr b="0" lang="en-US" sz="1343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329184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152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Second level</a:t>
            </a:r>
            <a:endParaRPr b="0" lang="en-US" sz="115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548640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9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Third level</a:t>
            </a:r>
            <a:endParaRPr b="0" lang="en-US" sz="9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768096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Fourth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9875520" indent="-1097280" defTabSz="4389120">
              <a:lnSpc>
                <a:spcPct val="90000"/>
              </a:lnSpc>
              <a:spcBef>
                <a:spcPts val="24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864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Fifth level</a:t>
            </a:r>
            <a:endParaRPr b="0" lang="en-US" sz="864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5"/>
          </p:nvPr>
        </p:nvSpPr>
        <p:spPr>
          <a:xfrm>
            <a:off x="301752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&lt;date/time&gt;</a:t>
            </a:r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6"/>
          </p:nvPr>
        </p:nvSpPr>
        <p:spPr>
          <a:xfrm>
            <a:off x="14538960" y="30510360"/>
            <a:ext cx="1481256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7"/>
          </p:nvPr>
        </p:nvSpPr>
        <p:spPr>
          <a:xfrm>
            <a:off x="30998160" y="30510360"/>
            <a:ext cx="987480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47501F5A-AABD-4B90-8346-39ED45519DB8}" type="slidenum">
              <a:rPr b="0" lang="en-US" sz="576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&lt;number&gt;</a:t>
            </a:fld>
            <a:endParaRPr b="0" lang="en-US" sz="576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ectangle 3"/>
          <p:cNvSpPr/>
          <p:nvPr/>
        </p:nvSpPr>
        <p:spPr>
          <a:xfrm>
            <a:off x="0" y="0"/>
            <a:ext cx="43890480" cy="7314480"/>
          </a:xfrm>
          <a:prstGeom prst="rect">
            <a:avLst/>
          </a:prstGeom>
          <a:solidFill>
            <a:srgbClr val="c810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457200">
              <a:lnSpc>
                <a:spcPct val="100000"/>
              </a:lnSpc>
            </a:pPr>
            <a:endParaRPr b="0" lang="en-US" sz="1800" strike="noStrike" u="none">
              <a:solidFill>
                <a:schemeClr val="lt1"/>
              </a:solidFill>
              <a:effectLst/>
              <a:uFillTx/>
              <a:latin typeface="Aptos"/>
            </a:endParaRPr>
          </a:p>
        </p:txBody>
      </p:sp>
      <p:pic>
        <p:nvPicPr>
          <p:cNvPr id="64" name="Picture 2" descr=""/>
          <p:cNvPicPr/>
          <p:nvPr/>
        </p:nvPicPr>
        <p:blipFill>
          <a:blip r:embed="rId1"/>
          <a:stretch/>
        </p:blipFill>
        <p:spPr>
          <a:xfrm>
            <a:off x="612360" y="1510920"/>
            <a:ext cx="4997520" cy="3441240"/>
          </a:xfrm>
          <a:prstGeom prst="rect">
            <a:avLst/>
          </a:prstGeom>
          <a:noFill/>
          <a:ln w="0">
            <a:noFill/>
          </a:ln>
        </p:spPr>
      </p:pic>
      <p:grpSp>
        <p:nvGrpSpPr>
          <p:cNvPr id="65" name="Group 17"/>
          <p:cNvGrpSpPr/>
          <p:nvPr/>
        </p:nvGrpSpPr>
        <p:grpSpPr>
          <a:xfrm>
            <a:off x="6222960" y="914400"/>
            <a:ext cx="33832080" cy="5485680"/>
            <a:chOff x="6222960" y="914400"/>
            <a:chExt cx="33832080" cy="5485680"/>
          </a:xfrm>
        </p:grpSpPr>
        <p:sp>
          <p:nvSpPr>
            <p:cNvPr id="66" name="Text Box 16"/>
            <p:cNvSpPr/>
            <p:nvPr/>
          </p:nvSpPr>
          <p:spPr>
            <a:xfrm>
              <a:off x="6222960" y="914400"/>
              <a:ext cx="33832080" cy="308412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9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From Demonstrations to Adaptation: Assessing Imitation Learning Robustness and Learned Reward Transferability</a:t>
              </a:r>
              <a:endParaRPr b="0" lang="en-US" sz="9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Text Box 16"/>
            <p:cNvSpPr/>
            <p:nvPr/>
          </p:nvSpPr>
          <p:spPr>
            <a:xfrm>
              <a:off x="7769520" y="4437720"/>
              <a:ext cx="28292400" cy="1962360"/>
            </a:xfrm>
            <a:prstGeom prst="rect">
              <a:avLst/>
            </a:prstGeom>
            <a:noFill/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 defTabSz="457200">
                <a:lnSpc>
                  <a:spcPct val="100000"/>
                </a:lnSpc>
              </a:pPr>
              <a:r>
                <a:rPr b="0" lang="en-US" sz="60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Nathan Van Utrecht</a:t>
              </a:r>
              <a:endPara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algn="ctr" defTabSz="457200">
                <a:lnSpc>
                  <a:spcPct val="100000"/>
                </a:lnSpc>
              </a:pPr>
              <a:r>
                <a:rPr b="0" i="1" lang="en-US" sz="60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Department of Mechanical Engineering, Iowa State University</a:t>
              </a:r>
              <a:endPara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68" name="Group 14"/>
          <p:cNvGrpSpPr/>
          <p:nvPr/>
        </p:nvGrpSpPr>
        <p:grpSpPr>
          <a:xfrm>
            <a:off x="914400" y="8229600"/>
            <a:ext cx="11886480" cy="22631040"/>
            <a:chOff x="914400" y="8229600"/>
            <a:chExt cx="11886480" cy="22631040"/>
          </a:xfrm>
        </p:grpSpPr>
        <p:sp>
          <p:nvSpPr>
            <p:cNvPr id="69" name="Round Same Side Corner Rectangle 16"/>
            <p:cNvSpPr/>
            <p:nvPr/>
          </p:nvSpPr>
          <p:spPr>
            <a:xfrm>
              <a:off x="914400" y="10286280"/>
              <a:ext cx="11886480" cy="2057436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t">
              <a:noAutofit/>
            </a:bodyPr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Round Same Side Corner Rectangle 15"/>
            <p:cNvSpPr/>
            <p:nvPr/>
          </p:nvSpPr>
          <p:spPr>
            <a:xfrm>
              <a:off x="914400" y="8229600"/>
              <a:ext cx="11886480" cy="205596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1" name="Group 18"/>
          <p:cNvGrpSpPr/>
          <p:nvPr/>
        </p:nvGrpSpPr>
        <p:grpSpPr>
          <a:xfrm>
            <a:off x="14124600" y="8229600"/>
            <a:ext cx="11886480" cy="19201680"/>
            <a:chOff x="14124600" y="8229600"/>
            <a:chExt cx="11886480" cy="19201680"/>
          </a:xfrm>
        </p:grpSpPr>
        <p:sp>
          <p:nvSpPr>
            <p:cNvPr id="72" name="Round Same Side Corner Rectangle 19"/>
            <p:cNvSpPr/>
            <p:nvPr/>
          </p:nvSpPr>
          <p:spPr>
            <a:xfrm>
              <a:off x="14124600" y="9974520"/>
              <a:ext cx="11886480" cy="1745676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Round Same Side Corner Rectangle 20"/>
            <p:cNvSpPr/>
            <p:nvPr/>
          </p:nvSpPr>
          <p:spPr>
            <a:xfrm>
              <a:off x="14124600" y="8229600"/>
              <a:ext cx="11886480" cy="17442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  <p:grpSp>
        <p:nvGrpSpPr>
          <p:cNvPr id="74" name="Group 1"/>
          <p:cNvGrpSpPr/>
          <p:nvPr/>
        </p:nvGrpSpPr>
        <p:grpSpPr>
          <a:xfrm>
            <a:off x="28346400" y="8229600"/>
            <a:ext cx="11886480" cy="22402800"/>
            <a:chOff x="28346400" y="8229600"/>
            <a:chExt cx="11886480" cy="22402800"/>
          </a:xfrm>
        </p:grpSpPr>
        <p:sp>
          <p:nvSpPr>
            <p:cNvPr id="75" name="Round Same Side Corner Rectangle 1"/>
            <p:cNvSpPr/>
            <p:nvPr/>
          </p:nvSpPr>
          <p:spPr>
            <a:xfrm>
              <a:off x="28346400" y="10265400"/>
              <a:ext cx="11886480" cy="20367000"/>
            </a:xfrm>
            <a:prstGeom prst="round2SameRect">
              <a:avLst>
                <a:gd name="adj1" fmla="val 0"/>
                <a:gd name="adj2" fmla="val 3682"/>
              </a:avLst>
            </a:prstGeom>
            <a:solidFill>
              <a:srgbClr val="c9c7aa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What is Reinforcement Learning (RL)?: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This is a common way to train AI agents (like robots or game characters) to learn complex tasks. The AI learns through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trial and error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, receiving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rewards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good actions and penalties for bad ones. The AI’s goal is to maximize its total rewards over time.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The Reward Design Problem: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For many real-world tasks (like driving safely or performing surgery), manually creating a precise system of rewards that tells the AI exactly what to do in every situation is incredibly difficult, sometimes impossible.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Learning from Examples: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If we can’t easily give the AI rewards, what if we just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show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it what a human expert does? This is the core idea behind learning from demonstrations.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Imitation Learning (IL):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One approach to learning from examples is imitation learning. The AI watches expert examples and learns to simply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copy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expert’s actions in similar situations. However, this approach often fails if the environment changes as the AI hasn’t learned </a:t>
              </a:r>
              <a:r>
                <a:rPr b="0" i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why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the expert that way.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defTabSz="457200">
                <a:lnSpc>
                  <a:spcPct val="100000"/>
                </a:lnSpc>
              </a:pP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571680" indent="-571680" defTabSz="457200">
                <a:lnSpc>
                  <a:spcPct val="100000"/>
                </a:lnSpc>
                <a:buClr>
                  <a:srgbClr val="000000"/>
                </a:buClr>
                <a:buFont typeface="Arial"/>
                <a:buChar char="•"/>
              </a:pP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Inverse Reinforcement Learning (IRL):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Another approach is IRL. Instead of just copying, IRL tries to figure out the expert’s underlying goal or objective – it tries to discover the </a:t>
              </a:r>
              <a:r>
                <a:rPr b="1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reward function</a:t>
              </a:r>
              <a:r>
                <a:rPr b="0" lang="en-US" sz="3600" strike="noStrike" u="none">
                  <a:solidFill>
                    <a:schemeClr val="dk1"/>
                  </a:solidFill>
                  <a:effectLst/>
                  <a:uFillTx/>
                  <a:latin typeface="Segoe UI"/>
                </a:rPr>
                <a:t> that explains the expert’s behavior.</a:t>
              </a:r>
              <a:endParaRPr b="0" lang="en-US" sz="3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Round Same Side Corner Rectangle 2"/>
            <p:cNvSpPr/>
            <p:nvPr/>
          </p:nvSpPr>
          <p:spPr>
            <a:xfrm>
              <a:off x="28346400" y="8229600"/>
              <a:ext cx="11886480" cy="203508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rgbClr val="c8102e"/>
            </a:solidFill>
            <a:ln>
              <a:solidFill>
                <a:srgbClr val="092a3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457200">
                <a:lnSpc>
                  <a:spcPct val="100000"/>
                </a:lnSpc>
              </a:pPr>
              <a:r>
                <a:rPr b="1" lang="en-US" sz="6600" strike="noStrike" u="none">
                  <a:solidFill>
                    <a:schemeClr val="lt1"/>
                  </a:solidFill>
                  <a:effectLst/>
                  <a:uFillTx/>
                  <a:latin typeface="Segoe UI"/>
                </a:rPr>
                <a:t>Introduction</a:t>
              </a:r>
              <a:endParaRPr b="0" lang="en-US" sz="66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143</TotalTime>
  <Application>LibreOffice/25.2.3.2$Linux_X86_64 LibreOffice_project/520$Build-2</Application>
  <AppVersion>15.0000</AppVersion>
  <Words>487</Words>
  <Paragraphs>25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2025-04-30T15:55:50Z</dcterms:created>
  <dc:creator>Van Utrecht, Nathan H</dc:creator>
  <dc:description/>
  <dc:language>en-US</dc:language>
  <cp:lastModifiedBy/>
  <dcterms:modified xsi:type="dcterms:W3CDTF">2025-04-30T20:09:15Z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Custom</vt:lpwstr>
  </property>
  <property fmtid="{D5CDD505-2E9C-101B-9397-08002B2CF9AE}" pid="4" name="Slides">
    <vt:i4>1</vt:i4>
  </property>
</Properties>
</file>