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7a512331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7a512331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7a512331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7a512331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7a512331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7a512331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7a512331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7a512331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7a512331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7a512331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7a512331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7a512331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7a512331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7a512331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7a512331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7a512331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7a512331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7a512331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7a512331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7a512331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7a51233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7a51233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7a512331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7a512331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7a512331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7a512331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7a512331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7a512331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7a51233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7a51233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7a51233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7a51233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7a512331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7a512331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7a51233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7a51233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7a512331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7a512331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7a512331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7a512331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7a512331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7a512331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136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p>
          <a:p>
            <a:pPr indent="0" lvl="0" marL="0" rtl="0" algn="ctr">
              <a:lnSpc>
                <a:spcPct val="115000"/>
              </a:lnSpc>
              <a:spcBef>
                <a:spcPts val="0"/>
              </a:spcBef>
              <a:spcAft>
                <a:spcPts val="0"/>
              </a:spcAft>
              <a:buClr>
                <a:schemeClr val="dk1"/>
              </a:buClr>
              <a:buSzPts val="1100"/>
              <a:buFont typeface="Arial"/>
              <a:buNone/>
            </a:pPr>
            <a:r>
              <a:rPr b="1" lang="en" sz="1800">
                <a:solidFill>
                  <a:srgbClr val="262626"/>
                </a:solidFill>
                <a:highlight>
                  <a:srgbClr val="FFFFFF"/>
                </a:highlight>
                <a:latin typeface="Times New Roman"/>
                <a:ea typeface="Times New Roman"/>
                <a:cs typeface="Times New Roman"/>
                <a:sym typeface="Times New Roman"/>
              </a:rPr>
              <a:t>Niharika Akula</a:t>
            </a:r>
            <a:endParaRPr b="1" sz="1800">
              <a:solidFill>
                <a:srgbClr val="262626"/>
              </a:solidFill>
              <a:highlight>
                <a:srgbClr val="FFFFFF"/>
              </a:highlight>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800">
                <a:solidFill>
                  <a:srgbClr val="262626"/>
                </a:solidFill>
                <a:highlight>
                  <a:srgbClr val="FFFFFF"/>
                </a:highlight>
                <a:latin typeface="Times New Roman"/>
                <a:ea typeface="Times New Roman"/>
                <a:cs typeface="Times New Roman"/>
                <a:sym typeface="Times New Roman"/>
              </a:rPr>
              <a:t>Nikhilesh Yadav Vanguru</a:t>
            </a:r>
            <a:endParaRPr b="1" sz="1800">
              <a:solidFill>
                <a:srgbClr val="262626"/>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n" sz="1800"/>
              <a:t>      </a:t>
            </a:r>
            <a:endParaRPr sz="1800"/>
          </a:p>
          <a:p>
            <a:pPr indent="0" lvl="0" marL="0" rtl="0" algn="ctr">
              <a:spcBef>
                <a:spcPts val="0"/>
              </a:spcBef>
              <a:spcAft>
                <a:spcPts val="0"/>
              </a:spcAft>
              <a:buNone/>
            </a:pPr>
            <a:r>
              <a:t/>
            </a:r>
            <a:endParaRPr sz="1800"/>
          </a:p>
        </p:txBody>
      </p:sp>
      <p:sp>
        <p:nvSpPr>
          <p:cNvPr id="55" name="Google Shape;55;p13"/>
          <p:cNvSpPr txBox="1"/>
          <p:nvPr>
            <p:ph type="ctrTitle"/>
          </p:nvPr>
        </p:nvSpPr>
        <p:spPr>
          <a:xfrm>
            <a:off x="311700" y="1545475"/>
            <a:ext cx="8520600" cy="118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The Art Dealer Game</a:t>
            </a:r>
            <a:endParaRPr b="1" sz="3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57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3-5 Level</a:t>
            </a:r>
            <a:endParaRPr b="1">
              <a:latin typeface="Times New Roman"/>
              <a:ea typeface="Times New Roman"/>
              <a:cs typeface="Times New Roman"/>
              <a:sym typeface="Times New Roman"/>
            </a:endParaRPr>
          </a:p>
        </p:txBody>
      </p:sp>
      <p:sp>
        <p:nvSpPr>
          <p:cNvPr id="112" name="Google Shape;112;p22"/>
          <p:cNvSpPr txBox="1"/>
          <p:nvPr>
            <p:ph idx="1" type="body"/>
          </p:nvPr>
        </p:nvSpPr>
        <p:spPr>
          <a:xfrm>
            <a:off x="311700" y="112832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As a player progress to Grades 3-5 in “The Art Dealer Game,” they encounter more intricate patterns that stimulate critical thinking.</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These</a:t>
            </a:r>
            <a:r>
              <a:rPr lang="en">
                <a:solidFill>
                  <a:schemeClr val="dk1"/>
                </a:solidFill>
                <a:latin typeface="Times New Roman"/>
                <a:ea typeface="Times New Roman"/>
                <a:cs typeface="Times New Roman"/>
                <a:sym typeface="Times New Roman"/>
              </a:rPr>
              <a:t> include </a:t>
            </a:r>
            <a:r>
              <a:rPr lang="en">
                <a:solidFill>
                  <a:schemeClr val="dk1"/>
                </a:solidFill>
                <a:latin typeface="Times New Roman"/>
                <a:ea typeface="Times New Roman"/>
                <a:cs typeface="Times New Roman"/>
                <a:sym typeface="Times New Roman"/>
              </a:rPr>
              <a:t>recognizing</a:t>
            </a:r>
            <a:r>
              <a:rPr lang="en">
                <a:solidFill>
                  <a:schemeClr val="dk1"/>
                </a:solidFill>
                <a:latin typeface="Times New Roman"/>
                <a:ea typeface="Times New Roman"/>
                <a:cs typeface="Times New Roman"/>
                <a:sym typeface="Times New Roman"/>
              </a:rPr>
              <a:t> prime numbers within the set of cards or presenting combinations that sum up to 9.</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By incorporating </a:t>
            </a:r>
            <a:r>
              <a:rPr lang="en">
                <a:solidFill>
                  <a:schemeClr val="dk1"/>
                </a:solidFill>
                <a:latin typeface="Times New Roman"/>
                <a:ea typeface="Times New Roman"/>
                <a:cs typeface="Times New Roman"/>
                <a:sym typeface="Times New Roman"/>
              </a:rPr>
              <a:t>these</a:t>
            </a: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challenging</a:t>
            </a: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yet</a:t>
            </a: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captivating</a:t>
            </a:r>
            <a:r>
              <a:rPr lang="en">
                <a:solidFill>
                  <a:schemeClr val="dk1"/>
                </a:solidFill>
                <a:latin typeface="Times New Roman"/>
                <a:ea typeface="Times New Roman"/>
                <a:cs typeface="Times New Roman"/>
                <a:sym typeface="Times New Roman"/>
              </a:rPr>
              <a:t> patterns. Players are </a:t>
            </a:r>
            <a:r>
              <a:rPr lang="en">
                <a:solidFill>
                  <a:schemeClr val="dk1"/>
                </a:solidFill>
                <a:latin typeface="Times New Roman"/>
                <a:ea typeface="Times New Roman"/>
                <a:cs typeface="Times New Roman"/>
                <a:sym typeface="Times New Roman"/>
              </a:rPr>
              <a:t>encouraged</a:t>
            </a:r>
            <a:r>
              <a:rPr lang="en">
                <a:solidFill>
                  <a:schemeClr val="dk1"/>
                </a:solidFill>
                <a:latin typeface="Times New Roman"/>
                <a:ea typeface="Times New Roman"/>
                <a:cs typeface="Times New Roman"/>
                <a:sym typeface="Times New Roman"/>
              </a:rPr>
              <a:t> to explore </a:t>
            </a:r>
            <a:r>
              <a:rPr lang="en">
                <a:solidFill>
                  <a:schemeClr val="dk1"/>
                </a:solidFill>
                <a:latin typeface="Times New Roman"/>
                <a:ea typeface="Times New Roman"/>
                <a:cs typeface="Times New Roman"/>
                <a:sym typeface="Times New Roman"/>
              </a:rPr>
              <a:t>mathematical</a:t>
            </a:r>
            <a:r>
              <a:rPr lang="en">
                <a:solidFill>
                  <a:schemeClr val="dk1"/>
                </a:solidFill>
                <a:latin typeface="Times New Roman"/>
                <a:ea typeface="Times New Roman"/>
                <a:cs typeface="Times New Roman"/>
                <a:sym typeface="Times New Roman"/>
              </a:rPr>
              <a:t> relationship and developer deeper understanding of data </a:t>
            </a:r>
            <a:r>
              <a:rPr lang="en">
                <a:solidFill>
                  <a:schemeClr val="dk1"/>
                </a:solidFill>
                <a:latin typeface="Times New Roman"/>
                <a:ea typeface="Times New Roman"/>
                <a:cs typeface="Times New Roman"/>
                <a:sym typeface="Times New Roman"/>
              </a:rPr>
              <a:t>associations</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transition from simpler patterns to </a:t>
            </a:r>
            <a:r>
              <a:rPr lang="en">
                <a:solidFill>
                  <a:schemeClr val="dk1"/>
                </a:solidFill>
                <a:latin typeface="Times New Roman"/>
                <a:ea typeface="Times New Roman"/>
                <a:cs typeface="Times New Roman"/>
                <a:sym typeface="Times New Roman"/>
              </a:rPr>
              <a:t>these</a:t>
            </a:r>
            <a:r>
              <a:rPr lang="en">
                <a:solidFill>
                  <a:schemeClr val="dk1"/>
                </a:solidFill>
                <a:latin typeface="Times New Roman"/>
                <a:ea typeface="Times New Roman"/>
                <a:cs typeface="Times New Roman"/>
                <a:sym typeface="Times New Roman"/>
              </a:rPr>
              <a:t> more complex ones sharpenses they analytics skill, preparing them to decipher </a:t>
            </a:r>
            <a:r>
              <a:rPr lang="en">
                <a:solidFill>
                  <a:schemeClr val="dk1"/>
                </a:solidFill>
                <a:latin typeface="Times New Roman"/>
                <a:ea typeface="Times New Roman"/>
                <a:cs typeface="Times New Roman"/>
                <a:sym typeface="Times New Roman"/>
              </a:rPr>
              <a:t>nuanced</a:t>
            </a:r>
            <a:r>
              <a:rPr lang="en">
                <a:solidFill>
                  <a:schemeClr val="dk1"/>
                </a:solidFill>
                <a:latin typeface="Times New Roman"/>
                <a:ea typeface="Times New Roman"/>
                <a:cs typeface="Times New Roman"/>
                <a:sym typeface="Times New Roman"/>
              </a:rPr>
              <a:t> information effectively.</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Visual Gameplay for 3-5 Level</a:t>
            </a:r>
            <a:endParaRPr/>
          </a:p>
        </p:txBody>
      </p:sp>
      <p:pic>
        <p:nvPicPr>
          <p:cNvPr id="118" name="Google Shape;118;p23"/>
          <p:cNvPicPr preferRelativeResize="0"/>
          <p:nvPr/>
        </p:nvPicPr>
        <p:blipFill>
          <a:blip r:embed="rId3">
            <a:alphaModFix/>
          </a:blip>
          <a:stretch>
            <a:fillRect/>
          </a:stretch>
        </p:blipFill>
        <p:spPr>
          <a:xfrm>
            <a:off x="515150" y="1171175"/>
            <a:ext cx="4056850" cy="3350850"/>
          </a:xfrm>
          <a:prstGeom prst="rect">
            <a:avLst/>
          </a:prstGeom>
          <a:noFill/>
          <a:ln>
            <a:noFill/>
          </a:ln>
        </p:spPr>
      </p:pic>
      <p:pic>
        <p:nvPicPr>
          <p:cNvPr id="119" name="Google Shape;119;p23"/>
          <p:cNvPicPr preferRelativeResize="0"/>
          <p:nvPr/>
        </p:nvPicPr>
        <p:blipFill>
          <a:blip r:embed="rId4">
            <a:alphaModFix/>
          </a:blip>
          <a:stretch>
            <a:fillRect/>
          </a:stretch>
        </p:blipFill>
        <p:spPr>
          <a:xfrm>
            <a:off x="4775450" y="1171175"/>
            <a:ext cx="4056850" cy="335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3-5 Gameplay</a:t>
            </a:r>
            <a:endParaRPr b="1">
              <a:latin typeface="Times New Roman"/>
              <a:ea typeface="Times New Roman"/>
              <a:cs typeface="Times New Roman"/>
              <a:sym typeface="Times New Roman"/>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this game the cards show two special numbers </a:t>
            </a:r>
            <a:r>
              <a:rPr lang="en">
                <a:solidFill>
                  <a:schemeClr val="dk1"/>
                </a:solidFill>
                <a:latin typeface="Times New Roman"/>
                <a:ea typeface="Times New Roman"/>
                <a:cs typeface="Times New Roman"/>
                <a:sym typeface="Times New Roman"/>
              </a:rPr>
              <a:t>and</a:t>
            </a:r>
            <a:r>
              <a:rPr lang="en">
                <a:solidFill>
                  <a:schemeClr val="dk1"/>
                </a:solidFill>
                <a:latin typeface="Times New Roman"/>
                <a:ea typeface="Times New Roman"/>
                <a:cs typeface="Times New Roman"/>
                <a:sym typeface="Times New Roman"/>
              </a:rPr>
              <a:t> others two card have its regular numbers.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art dealer choose the special number, through this kids or students get to know about the special numbers.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helps helps learner to get </a:t>
            </a:r>
            <a:r>
              <a:rPr lang="en">
                <a:solidFill>
                  <a:schemeClr val="dk1"/>
                </a:solidFill>
                <a:latin typeface="Times New Roman"/>
                <a:ea typeface="Times New Roman"/>
                <a:cs typeface="Times New Roman"/>
                <a:sym typeface="Times New Roman"/>
              </a:rPr>
              <a:t>knowledge</a:t>
            </a:r>
            <a:r>
              <a:rPr lang="en">
                <a:solidFill>
                  <a:schemeClr val="dk1"/>
                </a:solidFill>
                <a:latin typeface="Times New Roman"/>
                <a:ea typeface="Times New Roman"/>
                <a:cs typeface="Times New Roman"/>
                <a:sym typeface="Times New Roman"/>
              </a:rPr>
              <a:t> about taking the smart step to tricky things.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Through this games students gain the </a:t>
            </a:r>
            <a:r>
              <a:rPr lang="en">
                <a:solidFill>
                  <a:schemeClr val="dk1"/>
                </a:solidFill>
                <a:latin typeface="Times New Roman"/>
                <a:ea typeface="Times New Roman"/>
                <a:cs typeface="Times New Roman"/>
                <a:sym typeface="Times New Roman"/>
              </a:rPr>
              <a:t>knowledge</a:t>
            </a:r>
            <a:r>
              <a:rPr lang="en">
                <a:solidFill>
                  <a:schemeClr val="dk1"/>
                </a:solidFill>
                <a:latin typeface="Times New Roman"/>
                <a:ea typeface="Times New Roman"/>
                <a:cs typeface="Times New Roman"/>
                <a:sym typeface="Times New Roman"/>
              </a:rPr>
              <a:t> about findings </a:t>
            </a:r>
            <a:r>
              <a:rPr lang="en">
                <a:solidFill>
                  <a:schemeClr val="dk1"/>
                </a:solidFill>
                <a:latin typeface="Times New Roman"/>
                <a:ea typeface="Times New Roman"/>
                <a:cs typeface="Times New Roman"/>
                <a:sym typeface="Times New Roman"/>
              </a:rPr>
              <a:t>patterns</a:t>
            </a:r>
            <a:r>
              <a:rPr lang="en">
                <a:solidFill>
                  <a:schemeClr val="dk1"/>
                </a:solidFill>
                <a:latin typeface="Times New Roman"/>
                <a:ea typeface="Times New Roman"/>
                <a:cs typeface="Times New Roman"/>
                <a:sym typeface="Times New Roman"/>
              </a:rPr>
              <a:t> by </a:t>
            </a:r>
            <a:r>
              <a:rPr lang="en">
                <a:solidFill>
                  <a:schemeClr val="dk1"/>
                </a:solidFill>
                <a:latin typeface="Times New Roman"/>
                <a:ea typeface="Times New Roman"/>
                <a:cs typeface="Times New Roman"/>
                <a:sym typeface="Times New Roman"/>
              </a:rPr>
              <a:t>understanding</a:t>
            </a:r>
            <a:r>
              <a:rPr lang="en">
                <a:solidFill>
                  <a:schemeClr val="dk1"/>
                </a:solidFill>
                <a:latin typeface="Times New Roman"/>
                <a:ea typeface="Times New Roman"/>
                <a:cs typeface="Times New Roman"/>
                <a:sym typeface="Times New Roman"/>
              </a:rPr>
              <a:t> the special numbers.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573300" y="181100"/>
            <a:ext cx="7830300" cy="71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Times New Roman"/>
                <a:ea typeface="Times New Roman"/>
                <a:cs typeface="Times New Roman"/>
                <a:sym typeface="Times New Roman"/>
              </a:rPr>
              <a:t>Visual Game Playing for 3- 5 Level</a:t>
            </a:r>
            <a:endParaRPr b="1">
              <a:latin typeface="Times New Roman"/>
              <a:ea typeface="Times New Roman"/>
              <a:cs typeface="Times New Roman"/>
              <a:sym typeface="Times New Roman"/>
            </a:endParaRPr>
          </a:p>
        </p:txBody>
      </p:sp>
      <p:pic>
        <p:nvPicPr>
          <p:cNvPr id="131" name="Google Shape;131;p25"/>
          <p:cNvPicPr preferRelativeResize="0"/>
          <p:nvPr/>
        </p:nvPicPr>
        <p:blipFill>
          <a:blip r:embed="rId3">
            <a:alphaModFix/>
          </a:blip>
          <a:stretch>
            <a:fillRect/>
          </a:stretch>
        </p:blipFill>
        <p:spPr>
          <a:xfrm>
            <a:off x="579550" y="1050500"/>
            <a:ext cx="7830300" cy="383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6-8 Level</a:t>
            </a:r>
            <a:endParaRPr b="1">
              <a:latin typeface="Times New Roman"/>
              <a:ea typeface="Times New Roman"/>
              <a:cs typeface="Times New Roman"/>
              <a:sym typeface="Times New Roman"/>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Moving to Grades 6-8, “The Art Dealer Games” delves into a more profound </a:t>
            </a:r>
            <a:r>
              <a:rPr lang="en">
                <a:solidFill>
                  <a:schemeClr val="dk1"/>
                </a:solidFill>
                <a:latin typeface="Times New Roman"/>
                <a:ea typeface="Times New Roman"/>
                <a:cs typeface="Times New Roman"/>
                <a:sym typeface="Times New Roman"/>
              </a:rPr>
              <a:t>exploration of</a:t>
            </a:r>
            <a:r>
              <a:rPr lang="en">
                <a:solidFill>
                  <a:schemeClr val="dk1"/>
                </a:solidFill>
                <a:latin typeface="Times New Roman"/>
                <a:ea typeface="Times New Roman"/>
                <a:cs typeface="Times New Roman"/>
                <a:sym typeface="Times New Roman"/>
              </a:rPr>
              <a:t> patterns and data. </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Player encounter intricate combinations common in poker, </a:t>
            </a:r>
            <a:r>
              <a:rPr lang="en">
                <a:solidFill>
                  <a:schemeClr val="dk1"/>
                </a:solidFill>
                <a:latin typeface="Times New Roman"/>
                <a:ea typeface="Times New Roman"/>
                <a:cs typeface="Times New Roman"/>
                <a:sym typeface="Times New Roman"/>
              </a:rPr>
              <a:t>enhancing</a:t>
            </a:r>
            <a:r>
              <a:rPr lang="en">
                <a:solidFill>
                  <a:schemeClr val="dk1"/>
                </a:solidFill>
                <a:latin typeface="Times New Roman"/>
                <a:ea typeface="Times New Roman"/>
                <a:cs typeface="Times New Roman"/>
                <a:sym typeface="Times New Roman"/>
              </a:rPr>
              <a:t> their analytical progress. </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game also introduces empower player to make informed judgments based on </a:t>
            </a:r>
            <a:r>
              <a:rPr lang="en">
                <a:solidFill>
                  <a:schemeClr val="dk1"/>
                </a:solidFill>
                <a:latin typeface="Times New Roman"/>
                <a:ea typeface="Times New Roman"/>
                <a:cs typeface="Times New Roman"/>
                <a:sym typeface="Times New Roman"/>
              </a:rPr>
              <a:t>multifaceted</a:t>
            </a:r>
            <a:r>
              <a:rPr lang="en">
                <a:solidFill>
                  <a:schemeClr val="dk1"/>
                </a:solidFill>
                <a:latin typeface="Times New Roman"/>
                <a:ea typeface="Times New Roman"/>
                <a:cs typeface="Times New Roman"/>
                <a:sym typeface="Times New Roman"/>
              </a:rPr>
              <a:t> dat, promoting a comprehensive understanding of data analysis. </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As they navigate local and big data while reshaping patterns, player embraces challenges mirroring real-world analysis </a:t>
            </a:r>
            <a:r>
              <a:rPr lang="en">
                <a:solidFill>
                  <a:schemeClr val="dk1"/>
                </a:solidFill>
                <a:latin typeface="Times New Roman"/>
                <a:ea typeface="Times New Roman"/>
                <a:cs typeface="Times New Roman"/>
                <a:sym typeface="Times New Roman"/>
              </a:rPr>
              <a:t>scenarios</a:t>
            </a: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fostering</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6-8 Gameplay</a:t>
            </a:r>
            <a:endParaRPr b="1">
              <a:latin typeface="Times New Roman"/>
              <a:ea typeface="Times New Roman"/>
              <a:cs typeface="Times New Roman"/>
              <a:sym typeface="Times New Roman"/>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Imagine</a:t>
            </a:r>
            <a:r>
              <a:rPr lang="en">
                <a:solidFill>
                  <a:schemeClr val="dk1"/>
                </a:solidFill>
                <a:latin typeface="Times New Roman"/>
                <a:ea typeface="Times New Roman"/>
                <a:cs typeface="Times New Roman"/>
                <a:sym typeface="Times New Roman"/>
              </a:rPr>
              <a:t> a scenario where a player presets a and consisting of a flush ( five cards of the same suit) and two pairs (two sets of cards with the same value).</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As another player, acting as the art dealer, makes selections bth participants </a:t>
            </a:r>
            <a:r>
              <a:rPr lang="en">
                <a:solidFill>
                  <a:schemeClr val="dk1"/>
                </a:solidFill>
                <a:latin typeface="Times New Roman"/>
                <a:ea typeface="Times New Roman"/>
                <a:cs typeface="Times New Roman"/>
                <a:sym typeface="Times New Roman"/>
              </a:rPr>
              <a:t>engage</a:t>
            </a:r>
            <a:r>
              <a:rPr lang="en">
                <a:solidFill>
                  <a:schemeClr val="dk1"/>
                </a:solidFill>
                <a:latin typeface="Times New Roman"/>
                <a:ea typeface="Times New Roman"/>
                <a:cs typeface="Times New Roman"/>
                <a:sym typeface="Times New Roman"/>
              </a:rPr>
              <a:t> in a dynamic interaction.</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dealer’s </a:t>
            </a:r>
            <a:r>
              <a:rPr lang="en">
                <a:solidFill>
                  <a:schemeClr val="dk1"/>
                </a:solidFill>
                <a:latin typeface="Times New Roman"/>
                <a:ea typeface="Times New Roman"/>
                <a:cs typeface="Times New Roman"/>
                <a:sym typeface="Times New Roman"/>
              </a:rPr>
              <a:t>choice</a:t>
            </a:r>
            <a:r>
              <a:rPr lang="en">
                <a:solidFill>
                  <a:schemeClr val="dk1"/>
                </a:solidFill>
                <a:latin typeface="Times New Roman"/>
                <a:ea typeface="Times New Roman"/>
                <a:cs typeface="Times New Roman"/>
                <a:sym typeface="Times New Roman"/>
              </a:rPr>
              <a:t> the seller’s interpretation as they decipher the dealer’s inclination towards specific hand </a:t>
            </a:r>
            <a:r>
              <a:rPr lang="en">
                <a:solidFill>
                  <a:schemeClr val="dk1"/>
                </a:solidFill>
                <a:latin typeface="Times New Roman"/>
                <a:ea typeface="Times New Roman"/>
                <a:cs typeface="Times New Roman"/>
                <a:sym typeface="Times New Roman"/>
              </a:rPr>
              <a:t>compositions</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interactive </a:t>
            </a:r>
            <a:r>
              <a:rPr lang="en">
                <a:solidFill>
                  <a:schemeClr val="dk1"/>
                </a:solidFill>
                <a:latin typeface="Times New Roman"/>
                <a:ea typeface="Times New Roman"/>
                <a:cs typeface="Times New Roman"/>
                <a:sym typeface="Times New Roman"/>
              </a:rPr>
              <a:t>aspect</a:t>
            </a:r>
            <a:r>
              <a:rPr lang="en">
                <a:solidFill>
                  <a:schemeClr val="dk1"/>
                </a:solidFill>
                <a:latin typeface="Times New Roman"/>
                <a:ea typeface="Times New Roman"/>
                <a:cs typeface="Times New Roman"/>
                <a:sym typeface="Times New Roman"/>
              </a:rPr>
              <a:t> not only refines analytical skills but also </a:t>
            </a:r>
            <a:r>
              <a:rPr lang="en">
                <a:solidFill>
                  <a:schemeClr val="dk1"/>
                </a:solidFill>
                <a:latin typeface="Times New Roman"/>
                <a:ea typeface="Times New Roman"/>
                <a:cs typeface="Times New Roman"/>
                <a:sym typeface="Times New Roman"/>
              </a:rPr>
              <a:t>has</a:t>
            </a:r>
            <a:r>
              <a:rPr lang="en">
                <a:solidFill>
                  <a:schemeClr val="dk1"/>
                </a:solidFill>
                <a:latin typeface="Times New Roman"/>
                <a:ea typeface="Times New Roman"/>
                <a:cs typeface="Times New Roman"/>
                <a:sym typeface="Times New Roman"/>
              </a:rPr>
              <a:t> the </a:t>
            </a:r>
            <a:r>
              <a:rPr lang="en">
                <a:solidFill>
                  <a:schemeClr val="dk1"/>
                </a:solidFill>
                <a:latin typeface="Times New Roman"/>
                <a:ea typeface="Times New Roman"/>
                <a:cs typeface="Times New Roman"/>
                <a:sym typeface="Times New Roman"/>
              </a:rPr>
              <a:t>ability</a:t>
            </a:r>
            <a:r>
              <a:rPr lang="en">
                <a:solidFill>
                  <a:schemeClr val="dk1"/>
                </a:solidFill>
                <a:latin typeface="Times New Roman"/>
                <a:ea typeface="Times New Roman"/>
                <a:cs typeface="Times New Roman"/>
                <a:sym typeface="Times New Roman"/>
              </a:rPr>
              <a:t> to adapt strategies based on evolving data and opponents choices.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Visual Game play for 6-8 Level</a:t>
            </a:r>
            <a:endParaRPr b="1">
              <a:latin typeface="Times New Roman"/>
              <a:ea typeface="Times New Roman"/>
              <a:cs typeface="Times New Roman"/>
              <a:sym typeface="Times New Roman"/>
            </a:endParaRPr>
          </a:p>
        </p:txBody>
      </p:sp>
      <p:pic>
        <p:nvPicPr>
          <p:cNvPr id="149" name="Google Shape;149;p28"/>
          <p:cNvPicPr preferRelativeResize="0"/>
          <p:nvPr/>
        </p:nvPicPr>
        <p:blipFill>
          <a:blip r:embed="rId3">
            <a:alphaModFix/>
          </a:blip>
          <a:stretch>
            <a:fillRect/>
          </a:stretch>
        </p:blipFill>
        <p:spPr>
          <a:xfrm>
            <a:off x="311700" y="1017725"/>
            <a:ext cx="8520600" cy="3618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Skill Progression</a:t>
            </a:r>
            <a:endParaRPr b="1">
              <a:latin typeface="Times New Roman"/>
              <a:ea typeface="Times New Roman"/>
              <a:cs typeface="Times New Roman"/>
              <a:sym typeface="Times New Roman"/>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Throughout the stages of “The Art Dealer Game,” an intriguing phenomenon </a:t>
            </a:r>
            <a:r>
              <a:rPr lang="en">
                <a:solidFill>
                  <a:schemeClr val="dk1"/>
                </a:solidFill>
                <a:latin typeface="Times New Roman"/>
                <a:ea typeface="Times New Roman"/>
                <a:cs typeface="Times New Roman"/>
                <a:sym typeface="Times New Roman"/>
              </a:rPr>
              <a:t>images- gamers experience a shortened learning curve as they advance.</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As they transition from k-2 to 3-5 and 6-8, the skills developed in previous levels lay a solid foundation for tackling more complex challenges.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incremental approach boosts game’s confidence in deciphering intricate patterns and analytical skills but also build a reservoir of confidence that propels  them forward, fostering a seamless journey of growth and achievement.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Visual Consistency </a:t>
            </a:r>
            <a:endParaRPr/>
          </a:p>
        </p:txBody>
      </p:sp>
      <p:pic>
        <p:nvPicPr>
          <p:cNvPr id="161" name="Google Shape;161;p30"/>
          <p:cNvPicPr preferRelativeResize="0"/>
          <p:nvPr/>
        </p:nvPicPr>
        <p:blipFill>
          <a:blip r:embed="rId3">
            <a:alphaModFix/>
          </a:blip>
          <a:stretch>
            <a:fillRect/>
          </a:stretch>
        </p:blipFill>
        <p:spPr>
          <a:xfrm>
            <a:off x="627850" y="1152475"/>
            <a:ext cx="7715250" cy="3483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Interactive Learning</a:t>
            </a:r>
            <a:endParaRPr b="1">
              <a:latin typeface="Times New Roman"/>
              <a:ea typeface="Times New Roman"/>
              <a:cs typeface="Times New Roman"/>
              <a:sym typeface="Times New Roman"/>
            </a:endParaRPr>
          </a:p>
        </p:txBody>
      </p:sp>
      <p:sp>
        <p:nvSpPr>
          <p:cNvPr id="167" name="Google Shape;167;p31"/>
          <p:cNvSpPr txBox="1"/>
          <p:nvPr>
            <p:ph idx="1" type="body"/>
          </p:nvPr>
        </p:nvSpPr>
        <p:spPr>
          <a:xfrm>
            <a:off x="311700" y="1098725"/>
            <a:ext cx="8520600" cy="3470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Art Dealer Game” thrives on its interactive design, inviting layers to embark on a hands on learning journey.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By actively selecting cards, player exercise decision making skills.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As they lay out cards and witness the art dealer’s choice, they engage in a dynamic process of data observation and interpretation.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immersive experience fosters critical ti king as gamer draw conclusions about patterns and data relationships.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Through this process, gamer grasp the power of learning through interaction, reinforcing the notion that active participation amplifies the understanding of complex concepts.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In this </a:t>
            </a:r>
            <a:r>
              <a:rPr lang="en">
                <a:solidFill>
                  <a:schemeClr val="dk1"/>
                </a:solidFill>
              </a:rPr>
              <a:t>presentation</a:t>
            </a:r>
            <a:r>
              <a:rPr lang="en">
                <a:solidFill>
                  <a:schemeClr val="dk1"/>
                </a:solidFill>
              </a:rPr>
              <a:t>, my aim is to illustrate the educational journey offered by “The Art Dealer Game.”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I will present how the game progressively guides </a:t>
            </a:r>
            <a:r>
              <a:rPr lang="en">
                <a:solidFill>
                  <a:schemeClr val="dk1"/>
                </a:solidFill>
              </a:rPr>
              <a:t>students</a:t>
            </a:r>
            <a:r>
              <a:rPr lang="en">
                <a:solidFill>
                  <a:schemeClr val="dk1"/>
                </a:solidFill>
              </a:rPr>
              <a:t> from Grades K-2 to Grades 3-5 and </a:t>
            </a:r>
            <a:r>
              <a:rPr lang="en">
                <a:solidFill>
                  <a:schemeClr val="dk1"/>
                </a:solidFill>
              </a:rPr>
              <a:t>finally to Grades 6-8.</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The presentation will highlight how each stage introduces new challenges patterns and data analysis skills, fostering a seamless transition as students advance through their academic year.</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500">
                <a:latin typeface="Times New Roman"/>
                <a:ea typeface="Times New Roman"/>
                <a:cs typeface="Times New Roman"/>
                <a:sym typeface="Times New Roman"/>
              </a:rPr>
              <a:t>Real World Relevance</a:t>
            </a:r>
            <a:endParaRPr b="1" sz="2500">
              <a:latin typeface="Times New Roman"/>
              <a:ea typeface="Times New Roman"/>
              <a:cs typeface="Times New Roman"/>
              <a:sym typeface="Times New Roman"/>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game of art dealer provide information and teaches students and kids to importance of understand the visual data and understand the information. </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game helps students and kids to understand the real world </a:t>
            </a:r>
            <a:r>
              <a:rPr lang="en">
                <a:solidFill>
                  <a:schemeClr val="dk1"/>
                </a:solidFill>
                <a:latin typeface="Times New Roman"/>
                <a:ea typeface="Times New Roman"/>
                <a:cs typeface="Times New Roman"/>
                <a:sym typeface="Times New Roman"/>
              </a:rPr>
              <a:t>experience</a:t>
            </a:r>
            <a:r>
              <a:rPr lang="en">
                <a:solidFill>
                  <a:schemeClr val="dk1"/>
                </a:solidFill>
                <a:latin typeface="Times New Roman"/>
                <a:ea typeface="Times New Roman"/>
                <a:cs typeface="Times New Roman"/>
                <a:sym typeface="Times New Roman"/>
              </a:rPr>
              <a:t> for everyday life.</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Through this game kids learn about to make good </a:t>
            </a:r>
            <a:r>
              <a:rPr lang="en">
                <a:solidFill>
                  <a:schemeClr val="dk1"/>
                </a:solidFill>
                <a:latin typeface="Times New Roman"/>
                <a:ea typeface="Times New Roman"/>
                <a:cs typeface="Times New Roman"/>
                <a:sym typeface="Times New Roman"/>
              </a:rPr>
              <a:t>decisions by the things they seen.</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game helps students to get better knowledge and get understanding of similar product and different products.</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79" name="Google Shape;179;p33"/>
          <p:cNvSpPr txBox="1"/>
          <p:nvPr>
            <p:ph idx="1" type="body"/>
          </p:nvPr>
        </p:nvSpPr>
        <p:spPr>
          <a:xfrm>
            <a:off x="372075" y="117662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Conclusion, “The Art </a:t>
            </a:r>
            <a:r>
              <a:rPr lang="en">
                <a:solidFill>
                  <a:schemeClr val="dk1"/>
                </a:solidFill>
                <a:latin typeface="Times New Roman"/>
                <a:ea typeface="Times New Roman"/>
                <a:cs typeface="Times New Roman"/>
                <a:sym typeface="Times New Roman"/>
              </a:rPr>
              <a:t>Dealer</a:t>
            </a:r>
            <a:r>
              <a:rPr lang="en">
                <a:solidFill>
                  <a:schemeClr val="dk1"/>
                </a:solidFill>
                <a:latin typeface="Times New Roman"/>
                <a:ea typeface="Times New Roman"/>
                <a:cs typeface="Times New Roman"/>
                <a:sym typeface="Times New Roman"/>
              </a:rPr>
              <a:t> Game” presents an innovative and </a:t>
            </a:r>
            <a:r>
              <a:rPr lang="en">
                <a:solidFill>
                  <a:schemeClr val="dk1"/>
                </a:solidFill>
                <a:latin typeface="Times New Roman"/>
                <a:ea typeface="Times New Roman"/>
                <a:cs typeface="Times New Roman"/>
                <a:sym typeface="Times New Roman"/>
              </a:rPr>
              <a:t>engaging</a:t>
            </a: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platform</a:t>
            </a:r>
            <a:r>
              <a:rPr lang="en">
                <a:solidFill>
                  <a:schemeClr val="dk1"/>
                </a:solidFill>
                <a:latin typeface="Times New Roman"/>
                <a:ea typeface="Times New Roman"/>
                <a:cs typeface="Times New Roman"/>
                <a:sym typeface="Times New Roman"/>
              </a:rPr>
              <a:t> for players to </a:t>
            </a:r>
            <a:r>
              <a:rPr lang="en">
                <a:solidFill>
                  <a:schemeClr val="dk1"/>
                </a:solidFill>
                <a:latin typeface="Times New Roman"/>
                <a:ea typeface="Times New Roman"/>
                <a:cs typeface="Times New Roman"/>
                <a:sym typeface="Times New Roman"/>
              </a:rPr>
              <a:t>passively</a:t>
            </a: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enhance their patterns recognition and data analysis skills.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Through its tailored tags from k-2 to 3-5 and 6-8, players unlock increasingly intricate patterns and conqueror challenges with growing confidences. </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interactive learning journey equips them with invaluable cognitive tools that extend far beyond the game itself. </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As a new gamer on this adventure, the dealers encourage gamer to embrace the excitement of learning, fostering critical thinking  and ability to decode patterns in both cards and the the world around.</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Sommerville, I. (2020). Engineering software products (Vol. 355). London, UK: Pearson.</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Hagberg Enea, P. (2023). The Influences of Concept art: How is game concept art connected to earlier art movements?.</a:t>
            </a:r>
            <a:endParaRPr>
              <a:solidFill>
                <a:schemeClr val="dk1"/>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highlight>
                  <a:schemeClr val="lt1"/>
                </a:highlight>
                <a:latin typeface="Times New Roman"/>
                <a:ea typeface="Times New Roman"/>
                <a:cs typeface="Times New Roman"/>
                <a:sym typeface="Times New Roman"/>
              </a:rPr>
              <a:t>Kim, J. (2023). PokerKit: A Comprehensive Python Library for Fine-Grained Multi-Variant Poker Game Simulations. </a:t>
            </a:r>
            <a:r>
              <a:rPr i="1" lang="en">
                <a:solidFill>
                  <a:schemeClr val="dk1"/>
                </a:solidFill>
                <a:highlight>
                  <a:schemeClr val="lt1"/>
                </a:highlight>
                <a:latin typeface="Times New Roman"/>
                <a:ea typeface="Times New Roman"/>
                <a:cs typeface="Times New Roman"/>
                <a:sym typeface="Times New Roman"/>
              </a:rPr>
              <a:t>arXiv preprint arXiv:2308.07327</a:t>
            </a:r>
            <a:r>
              <a:rPr lang="en">
                <a:solidFill>
                  <a:schemeClr val="dk1"/>
                </a:solidFill>
                <a:highlight>
                  <a:schemeClr val="lt1"/>
                </a:highlight>
                <a:latin typeface="Times New Roman"/>
                <a:ea typeface="Times New Roman"/>
                <a:cs typeface="Times New Roman"/>
                <a:sym typeface="Times New Roman"/>
              </a:rPr>
              <a:t>.</a:t>
            </a:r>
            <a:endParaRPr>
              <a:solidFill>
                <a:schemeClr val="dk1"/>
              </a:solidFill>
              <a:highlight>
                <a:schemeClr val="lt1"/>
              </a:highlight>
              <a:latin typeface="Times New Roman"/>
              <a:ea typeface="Times New Roman"/>
              <a:cs typeface="Times New Roman"/>
              <a:sym typeface="Times New Roman"/>
            </a:endParaRPr>
          </a:p>
          <a:p>
            <a:pPr indent="0" lvl="0" marL="457200" rtl="0" algn="l">
              <a:lnSpc>
                <a:spcPct val="150000"/>
              </a:lnSpc>
              <a:spcBef>
                <a:spcPts val="1200"/>
              </a:spcBef>
              <a:spcAft>
                <a:spcPts val="1200"/>
              </a:spcAft>
              <a:buNone/>
            </a:pPr>
            <a:r>
              <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Objective</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K-2: Develop an understanding of fundamental  patterns by recognizing card colors and suits, fostering early pattern recognition skills.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Grades 3-5: Enhance pattern </a:t>
            </a:r>
            <a:r>
              <a:rPr lang="en">
                <a:solidFill>
                  <a:schemeClr val="dk1"/>
                </a:solidFill>
                <a:latin typeface="Times New Roman"/>
                <a:ea typeface="Times New Roman"/>
                <a:cs typeface="Times New Roman"/>
                <a:sym typeface="Times New Roman"/>
              </a:rPr>
              <a:t>recognition for</a:t>
            </a:r>
            <a:r>
              <a:rPr lang="en">
                <a:solidFill>
                  <a:schemeClr val="dk1"/>
                </a:solidFill>
                <a:latin typeface="Times New Roman"/>
                <a:ea typeface="Times New Roman"/>
                <a:cs typeface="Times New Roman"/>
                <a:sym typeface="Times New Roman"/>
              </a:rPr>
              <a:t> identifying more </a:t>
            </a:r>
            <a:r>
              <a:rPr lang="en">
                <a:solidFill>
                  <a:schemeClr val="dk1"/>
                </a:solidFill>
                <a:latin typeface="Times New Roman"/>
                <a:ea typeface="Times New Roman"/>
                <a:cs typeface="Times New Roman"/>
                <a:sym typeface="Times New Roman"/>
              </a:rPr>
              <a:t>intricate</a:t>
            </a:r>
            <a:r>
              <a:rPr lang="en">
                <a:solidFill>
                  <a:schemeClr val="dk1"/>
                </a:solidFill>
                <a:latin typeface="Times New Roman"/>
                <a:ea typeface="Times New Roman"/>
                <a:cs typeface="Times New Roman"/>
                <a:sym typeface="Times New Roman"/>
              </a:rPr>
              <a:t> associations such as card combinations that add up to specific numbers and recognizing prime numbers.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Grades 6-8: Master the ability to analyze complex patterns including those relevant to poker hands while also navigating larger data sets to make informed judgements and </a:t>
            </a:r>
            <a:r>
              <a:rPr lang="en">
                <a:solidFill>
                  <a:schemeClr val="dk1"/>
                </a:solidFill>
                <a:latin typeface="Times New Roman"/>
                <a:ea typeface="Times New Roman"/>
                <a:cs typeface="Times New Roman"/>
                <a:sym typeface="Times New Roman"/>
              </a:rPr>
              <a:t>interpretations.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Game Overview</a:t>
            </a:r>
            <a:endParaRPr b="1">
              <a:latin typeface="Times New Roman"/>
              <a:ea typeface="Times New Roman"/>
              <a:cs typeface="Times New Roman"/>
              <a:sym typeface="Times New Roman"/>
            </a:endParaRPr>
          </a:p>
        </p:txBody>
      </p:sp>
      <p:sp>
        <p:nvSpPr>
          <p:cNvPr id="73" name="Google Shape;73;p16"/>
          <p:cNvSpPr txBox="1"/>
          <p:nvPr>
            <p:ph idx="1" type="body"/>
          </p:nvPr>
        </p:nvSpPr>
        <p:spPr>
          <a:xfrm>
            <a:off x="432450" y="117662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Art Dealer Game” is an interactive educational tool designated </a:t>
            </a:r>
            <a:r>
              <a:rPr lang="en">
                <a:solidFill>
                  <a:schemeClr val="dk1"/>
                </a:solidFill>
                <a:latin typeface="Times New Roman"/>
                <a:ea typeface="Times New Roman"/>
                <a:cs typeface="Times New Roman"/>
                <a:sym typeface="Times New Roman"/>
              </a:rPr>
              <a:t>to</a:t>
            </a:r>
            <a:r>
              <a:rPr lang="en">
                <a:solidFill>
                  <a:schemeClr val="dk1"/>
                </a:solidFill>
                <a:latin typeface="Times New Roman"/>
                <a:ea typeface="Times New Roman"/>
                <a:cs typeface="Times New Roman"/>
                <a:sym typeface="Times New Roman"/>
              </a:rPr>
              <a:t> engage game players across different grade levels.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a:t>
            </a:r>
            <a:r>
              <a:rPr lang="en">
                <a:solidFill>
                  <a:schemeClr val="dk1"/>
                </a:solidFill>
                <a:latin typeface="Times New Roman"/>
                <a:ea typeface="Times New Roman"/>
                <a:cs typeface="Times New Roman"/>
                <a:sym typeface="Times New Roman"/>
              </a:rPr>
              <a:t>primary</a:t>
            </a:r>
            <a:r>
              <a:rPr lang="en">
                <a:solidFill>
                  <a:schemeClr val="dk1"/>
                </a:solidFill>
                <a:latin typeface="Times New Roman"/>
                <a:ea typeface="Times New Roman"/>
                <a:cs typeface="Times New Roman"/>
                <a:sym typeface="Times New Roman"/>
              </a:rPr>
              <a:t> objective of the game is unravel the </a:t>
            </a:r>
            <a:r>
              <a:rPr lang="en">
                <a:solidFill>
                  <a:schemeClr val="dk1"/>
                </a:solidFill>
                <a:latin typeface="Times New Roman"/>
                <a:ea typeface="Times New Roman"/>
                <a:cs typeface="Times New Roman"/>
                <a:sym typeface="Times New Roman"/>
              </a:rPr>
              <a:t>preferences</a:t>
            </a:r>
            <a:r>
              <a:rPr lang="en">
                <a:solidFill>
                  <a:schemeClr val="dk1"/>
                </a:solidFill>
                <a:latin typeface="Times New Roman"/>
                <a:ea typeface="Times New Roman"/>
                <a:cs typeface="Times New Roman"/>
                <a:sym typeface="Times New Roman"/>
              </a:rPr>
              <a:t> of an art dealer by strategically presenting sets of four playing cards from a </a:t>
            </a:r>
            <a:r>
              <a:rPr lang="en">
                <a:solidFill>
                  <a:schemeClr val="dk1"/>
                </a:solidFill>
                <a:latin typeface="Times New Roman"/>
                <a:ea typeface="Times New Roman"/>
                <a:cs typeface="Times New Roman"/>
                <a:sym typeface="Times New Roman"/>
              </a:rPr>
              <a:t>standard</a:t>
            </a:r>
            <a:r>
              <a:rPr lang="en">
                <a:solidFill>
                  <a:schemeClr val="dk1"/>
                </a:solidFill>
                <a:latin typeface="Times New Roman"/>
                <a:ea typeface="Times New Roman"/>
                <a:cs typeface="Times New Roman"/>
                <a:sym typeface="Times New Roman"/>
              </a:rPr>
              <a:t> deck of 52.</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As my  progress through k-2, 3-5 and 6-8 levels, the complexity of the patterns and data involved </a:t>
            </a:r>
            <a:r>
              <a:rPr lang="en">
                <a:solidFill>
                  <a:schemeClr val="dk1"/>
                </a:solidFill>
                <a:latin typeface="Times New Roman"/>
                <a:ea typeface="Times New Roman"/>
                <a:cs typeface="Times New Roman"/>
                <a:sym typeface="Times New Roman"/>
              </a:rPr>
              <a:t>increase</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By </a:t>
            </a:r>
            <a:r>
              <a:rPr lang="en">
                <a:solidFill>
                  <a:schemeClr val="dk1"/>
                </a:solidFill>
                <a:latin typeface="Times New Roman"/>
                <a:ea typeface="Times New Roman"/>
                <a:cs typeface="Times New Roman"/>
                <a:sym typeface="Times New Roman"/>
              </a:rPr>
              <a:t>observing</a:t>
            </a:r>
            <a:r>
              <a:rPr lang="en">
                <a:solidFill>
                  <a:schemeClr val="dk1"/>
                </a:solidFill>
                <a:latin typeface="Times New Roman"/>
                <a:ea typeface="Times New Roman"/>
                <a:cs typeface="Times New Roman"/>
                <a:sym typeface="Times New Roman"/>
              </a:rPr>
              <a:t> the cards that the art dealer selects in each turn, </a:t>
            </a:r>
            <a:r>
              <a:rPr lang="en">
                <a:solidFill>
                  <a:schemeClr val="dk1"/>
                </a:solidFill>
                <a:latin typeface="Times New Roman"/>
                <a:ea typeface="Times New Roman"/>
                <a:cs typeface="Times New Roman"/>
                <a:sym typeface="Times New Roman"/>
              </a:rPr>
              <a:t>decipher</a:t>
            </a:r>
            <a:r>
              <a:rPr lang="en">
                <a:solidFill>
                  <a:schemeClr val="dk1"/>
                </a:solidFill>
                <a:latin typeface="Times New Roman"/>
                <a:ea typeface="Times New Roman"/>
                <a:cs typeface="Times New Roman"/>
                <a:sym typeface="Times New Roman"/>
              </a:rPr>
              <a:t> patterns and relationships.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activity nurtures pattern recognition, data interpretation and critical </a:t>
            </a:r>
            <a:r>
              <a:rPr lang="en">
                <a:solidFill>
                  <a:schemeClr val="dk1"/>
                </a:solidFill>
                <a:latin typeface="Times New Roman"/>
                <a:ea typeface="Times New Roman"/>
                <a:cs typeface="Times New Roman"/>
                <a:sym typeface="Times New Roman"/>
              </a:rPr>
              <a:t>thinking</a:t>
            </a:r>
            <a:r>
              <a:rPr lang="en">
                <a:solidFill>
                  <a:schemeClr val="dk1"/>
                </a:solidFill>
                <a:latin typeface="Times New Roman"/>
                <a:ea typeface="Times New Roman"/>
                <a:cs typeface="Times New Roman"/>
                <a:sym typeface="Times New Roman"/>
              </a:rPr>
              <a:t> skills.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Visual Start Game </a:t>
            </a:r>
            <a:endParaRPr b="1">
              <a:latin typeface="Times New Roman"/>
              <a:ea typeface="Times New Roman"/>
              <a:cs typeface="Times New Roman"/>
              <a:sym typeface="Times New Roman"/>
            </a:endParaRPr>
          </a:p>
        </p:txBody>
      </p:sp>
      <p:pic>
        <p:nvPicPr>
          <p:cNvPr id="79" name="Google Shape;79;p17"/>
          <p:cNvPicPr preferRelativeResize="0"/>
          <p:nvPr/>
        </p:nvPicPr>
        <p:blipFill>
          <a:blip r:embed="rId3">
            <a:alphaModFix/>
          </a:blip>
          <a:stretch>
            <a:fillRect/>
          </a:stretch>
        </p:blipFill>
        <p:spPr>
          <a:xfrm>
            <a:off x="478950" y="965925"/>
            <a:ext cx="3843525" cy="3670475"/>
          </a:xfrm>
          <a:prstGeom prst="rect">
            <a:avLst/>
          </a:prstGeom>
          <a:noFill/>
          <a:ln>
            <a:noFill/>
          </a:ln>
        </p:spPr>
      </p:pic>
      <p:pic>
        <p:nvPicPr>
          <p:cNvPr id="80" name="Google Shape;80;p17"/>
          <p:cNvPicPr preferRelativeResize="0"/>
          <p:nvPr/>
        </p:nvPicPr>
        <p:blipFill>
          <a:blip r:embed="rId4">
            <a:alphaModFix/>
          </a:blip>
          <a:stretch>
            <a:fillRect/>
          </a:stretch>
        </p:blipFill>
        <p:spPr>
          <a:xfrm>
            <a:off x="4793350" y="965925"/>
            <a:ext cx="4087250" cy="3670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K-2 Level</a:t>
            </a:r>
            <a:endParaRPr b="1">
              <a:latin typeface="Times New Roman"/>
              <a:ea typeface="Times New Roman"/>
              <a:cs typeface="Times New Roman"/>
              <a:sym typeface="Times New Roman"/>
            </a:endParaRPr>
          </a:p>
        </p:txBody>
      </p:sp>
      <p:sp>
        <p:nvSpPr>
          <p:cNvPr id="86" name="Google Shape;86;p18"/>
          <p:cNvSpPr txBox="1"/>
          <p:nvPr>
            <p:ph idx="1" type="body"/>
          </p:nvPr>
        </p:nvSpPr>
        <p:spPr>
          <a:xfrm>
            <a:off x="444525" y="11041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K-2 level in the </a:t>
            </a:r>
            <a:r>
              <a:rPr lang="en">
                <a:solidFill>
                  <a:schemeClr val="dk1"/>
                </a:solidFill>
                <a:latin typeface="Times New Roman"/>
                <a:ea typeface="Times New Roman"/>
                <a:cs typeface="Times New Roman"/>
                <a:sym typeface="Times New Roman"/>
              </a:rPr>
              <a:t>game</a:t>
            </a:r>
            <a:r>
              <a:rPr lang="en">
                <a:solidFill>
                  <a:schemeClr val="dk1"/>
                </a:solidFill>
                <a:latin typeface="Times New Roman"/>
                <a:ea typeface="Times New Roman"/>
                <a:cs typeface="Times New Roman"/>
                <a:sym typeface="Times New Roman"/>
              </a:rPr>
              <a:t> is easy to understand, the game cards have two same colour which is red and black. And also </a:t>
            </a:r>
            <a:r>
              <a:rPr lang="en">
                <a:solidFill>
                  <a:schemeClr val="dk1"/>
                </a:solidFill>
                <a:latin typeface="Times New Roman"/>
                <a:ea typeface="Times New Roman"/>
                <a:cs typeface="Times New Roman"/>
                <a:sym typeface="Times New Roman"/>
              </a:rPr>
              <a:t>the</a:t>
            </a:r>
            <a:r>
              <a:rPr lang="en">
                <a:solidFill>
                  <a:schemeClr val="dk1"/>
                </a:solidFill>
                <a:latin typeface="Times New Roman"/>
                <a:ea typeface="Times New Roman"/>
                <a:cs typeface="Times New Roman"/>
                <a:sym typeface="Times New Roman"/>
              </a:rPr>
              <a:t> same shape. </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gamer needs to take four card which the art dealer likes and also inform why those card are special.</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games helps kids to understand the things which looks same and </a:t>
            </a:r>
            <a:r>
              <a:rPr lang="en">
                <a:solidFill>
                  <a:schemeClr val="dk1"/>
                </a:solidFill>
                <a:latin typeface="Times New Roman"/>
                <a:ea typeface="Times New Roman"/>
                <a:cs typeface="Times New Roman"/>
                <a:sym typeface="Times New Roman"/>
              </a:rPr>
              <a:t>different</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game helps to kids </a:t>
            </a:r>
            <a:r>
              <a:rPr lang="en">
                <a:solidFill>
                  <a:schemeClr val="dk1"/>
                </a:solidFill>
                <a:latin typeface="Times New Roman"/>
                <a:ea typeface="Times New Roman"/>
                <a:cs typeface="Times New Roman"/>
                <a:sym typeface="Times New Roman"/>
              </a:rPr>
              <a:t>for</a:t>
            </a:r>
            <a:r>
              <a:rPr lang="en">
                <a:solidFill>
                  <a:schemeClr val="dk1"/>
                </a:solidFill>
                <a:latin typeface="Times New Roman"/>
                <a:ea typeface="Times New Roman"/>
                <a:cs typeface="Times New Roman"/>
                <a:sym typeface="Times New Roman"/>
              </a:rPr>
              <a:t> gain </a:t>
            </a:r>
            <a:r>
              <a:rPr lang="en">
                <a:solidFill>
                  <a:schemeClr val="dk1"/>
                </a:solidFill>
                <a:latin typeface="Times New Roman"/>
                <a:ea typeface="Times New Roman"/>
                <a:cs typeface="Times New Roman"/>
                <a:sym typeface="Times New Roman"/>
              </a:rPr>
              <a:t>knowledge</a:t>
            </a:r>
            <a:r>
              <a:rPr lang="en">
                <a:solidFill>
                  <a:schemeClr val="dk1"/>
                </a:solidFill>
                <a:latin typeface="Times New Roman"/>
                <a:ea typeface="Times New Roman"/>
                <a:cs typeface="Times New Roman"/>
                <a:sym typeface="Times New Roman"/>
              </a:rPr>
              <a:t> about </a:t>
            </a:r>
            <a:r>
              <a:rPr lang="en">
                <a:solidFill>
                  <a:schemeClr val="dk1"/>
                </a:solidFill>
                <a:latin typeface="Times New Roman"/>
                <a:ea typeface="Times New Roman"/>
                <a:cs typeface="Times New Roman"/>
                <a:sym typeface="Times New Roman"/>
              </a:rPr>
              <a:t>shapes</a:t>
            </a:r>
            <a:r>
              <a:rPr lang="en">
                <a:solidFill>
                  <a:schemeClr val="dk1"/>
                </a:solidFill>
                <a:latin typeface="Times New Roman"/>
                <a:ea typeface="Times New Roman"/>
                <a:cs typeface="Times New Roman"/>
                <a:sym typeface="Times New Roman"/>
              </a:rPr>
              <a:t> and colours.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Instruction for K-2 Level</a:t>
            </a:r>
            <a:endParaRPr b="1">
              <a:latin typeface="Times New Roman"/>
              <a:ea typeface="Times New Roman"/>
              <a:cs typeface="Times New Roman"/>
              <a:sym typeface="Times New Roman"/>
            </a:endParaRPr>
          </a:p>
        </p:txBody>
      </p:sp>
      <p:pic>
        <p:nvPicPr>
          <p:cNvPr id="92" name="Google Shape;92;p19"/>
          <p:cNvPicPr preferRelativeResize="0"/>
          <p:nvPr/>
        </p:nvPicPr>
        <p:blipFill>
          <a:blip r:embed="rId3">
            <a:alphaModFix/>
          </a:blip>
          <a:stretch>
            <a:fillRect/>
          </a:stretch>
        </p:blipFill>
        <p:spPr>
          <a:xfrm>
            <a:off x="369725" y="1165225"/>
            <a:ext cx="3880299" cy="3390900"/>
          </a:xfrm>
          <a:prstGeom prst="rect">
            <a:avLst/>
          </a:prstGeom>
          <a:noFill/>
          <a:ln>
            <a:noFill/>
          </a:ln>
        </p:spPr>
      </p:pic>
      <p:pic>
        <p:nvPicPr>
          <p:cNvPr id="93" name="Google Shape;93;p19"/>
          <p:cNvPicPr preferRelativeResize="0"/>
          <p:nvPr/>
        </p:nvPicPr>
        <p:blipFill>
          <a:blip r:embed="rId4">
            <a:alphaModFix/>
          </a:blip>
          <a:stretch>
            <a:fillRect/>
          </a:stretch>
        </p:blipFill>
        <p:spPr>
          <a:xfrm>
            <a:off x="4572000" y="1165225"/>
            <a:ext cx="4000499" cy="339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K-2 Gameplay</a:t>
            </a:r>
            <a:endParaRPr b="1">
              <a:latin typeface="Times New Roman"/>
              <a:ea typeface="Times New Roman"/>
              <a:cs typeface="Times New Roman"/>
              <a:sym typeface="Times New Roman"/>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this game the art dealer choose some of cards, kids notice the card which the dealer like and also think why </a:t>
            </a:r>
            <a:r>
              <a:rPr lang="en">
                <a:solidFill>
                  <a:schemeClr val="dk1"/>
                </a:solidFill>
                <a:latin typeface="Times New Roman"/>
                <a:ea typeface="Times New Roman"/>
                <a:cs typeface="Times New Roman"/>
                <a:sym typeface="Times New Roman"/>
              </a:rPr>
              <a:t>dealer choose the card.</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games helps the kids to be good at findings pattern in a funway.</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Through this game kids thinking about why dealer choose the cards, this games helps to </a:t>
            </a:r>
            <a:r>
              <a:rPr lang="en">
                <a:solidFill>
                  <a:schemeClr val="dk1"/>
                </a:solidFill>
                <a:latin typeface="Times New Roman"/>
                <a:ea typeface="Times New Roman"/>
                <a:cs typeface="Times New Roman"/>
                <a:sym typeface="Times New Roman"/>
              </a:rPr>
              <a:t>increased</a:t>
            </a:r>
            <a:r>
              <a:rPr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their</a:t>
            </a:r>
            <a:r>
              <a:rPr lang="en">
                <a:solidFill>
                  <a:schemeClr val="dk1"/>
                </a:solidFill>
                <a:latin typeface="Times New Roman"/>
                <a:ea typeface="Times New Roman"/>
                <a:cs typeface="Times New Roman"/>
                <a:sym typeface="Times New Roman"/>
              </a:rPr>
              <a:t> thinking skills.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Though this game kids learn how to play with cards.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Gameplay for K-2 level</a:t>
            </a:r>
            <a:endParaRPr b="1">
              <a:latin typeface="Times New Roman"/>
              <a:ea typeface="Times New Roman"/>
              <a:cs typeface="Times New Roman"/>
              <a:sym typeface="Times New Roman"/>
            </a:endParaRPr>
          </a:p>
        </p:txBody>
      </p:sp>
      <p:pic>
        <p:nvPicPr>
          <p:cNvPr id="105" name="Google Shape;105;p21"/>
          <p:cNvPicPr preferRelativeResize="0"/>
          <p:nvPr/>
        </p:nvPicPr>
        <p:blipFill>
          <a:blip r:embed="rId3">
            <a:alphaModFix/>
          </a:blip>
          <a:stretch>
            <a:fillRect/>
          </a:stretch>
        </p:blipFill>
        <p:spPr>
          <a:xfrm>
            <a:off x="311700" y="1017725"/>
            <a:ext cx="3962475" cy="3763550"/>
          </a:xfrm>
          <a:prstGeom prst="rect">
            <a:avLst/>
          </a:prstGeom>
          <a:noFill/>
          <a:ln>
            <a:noFill/>
          </a:ln>
        </p:spPr>
      </p:pic>
      <p:pic>
        <p:nvPicPr>
          <p:cNvPr id="106" name="Google Shape;106;p21"/>
          <p:cNvPicPr preferRelativeResize="0"/>
          <p:nvPr/>
        </p:nvPicPr>
        <p:blipFill>
          <a:blip r:embed="rId4">
            <a:alphaModFix/>
          </a:blip>
          <a:stretch>
            <a:fillRect/>
          </a:stretch>
        </p:blipFill>
        <p:spPr>
          <a:xfrm>
            <a:off x="4572000" y="1147025"/>
            <a:ext cx="4048801" cy="363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