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12"/>
  </p:notesMasterIdLst>
  <p:sldIdLst>
    <p:sldId id="257" r:id="rId2"/>
    <p:sldId id="265" r:id="rId3"/>
    <p:sldId id="267" r:id="rId4"/>
    <p:sldId id="262" r:id="rId5"/>
    <p:sldId id="263" r:id="rId6"/>
    <p:sldId id="268" r:id="rId7"/>
    <p:sldId id="269" r:id="rId8"/>
    <p:sldId id="272" r:id="rId9"/>
    <p:sldId id="266" r:id="rId10"/>
    <p:sldId id="271" r:id="rId11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288A657-A1AE-46E7-A82D-FA781B8EC657}">
  <a:tblStyle styleId="{7288A657-A1AE-46E7-A82D-FA781B8EC657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439"/>
    <p:restoredTop sz="80182"/>
  </p:normalViewPr>
  <p:slideViewPr>
    <p:cSldViewPr snapToGrid="0" snapToObjects="1">
      <p:cViewPr varScale="1">
        <p:scale>
          <a:sx n="94" d="100"/>
          <a:sy n="94" d="100"/>
        </p:scale>
        <p:origin x="1038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0028054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469308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093935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32026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ctrTitle"/>
          </p:nvPr>
        </p:nvSpPr>
        <p:spPr>
          <a:xfrm>
            <a:off x="4876800" y="3657600"/>
            <a:ext cx="4267200" cy="383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262626"/>
              </a:buClr>
              <a:buFont typeface="Arial"/>
              <a:buNone/>
              <a:defRPr sz="24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ubTitle" idx="1"/>
          </p:nvPr>
        </p:nvSpPr>
        <p:spPr>
          <a:xfrm>
            <a:off x="4876800" y="4267200"/>
            <a:ext cx="4267200" cy="38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2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0" y="76200"/>
            <a:ext cx="60960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91440" marR="0" lvl="0" indent="-2539" algn="l" rtl="0">
              <a:spcBef>
                <a:spcPts val="0"/>
              </a:spcBef>
              <a:buClr>
                <a:srgbClr val="000000"/>
              </a:buClr>
              <a:buFont typeface="Arial"/>
              <a:buNone/>
              <a:defRPr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l" rtl="0">
              <a:spcBef>
                <a:spcPts val="400"/>
              </a:spcBef>
              <a:buClr>
                <a:srgbClr val="3F3F3F"/>
              </a:buClr>
              <a:buFont typeface="Arial"/>
              <a:buNone/>
              <a:defRPr sz="20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3335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52400" algn="l" rtl="0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65100" algn="l" rtl="0"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dt" idx="10"/>
          </p:nvPr>
        </p:nvSpPr>
        <p:spPr>
          <a:xfrm>
            <a:off x="6858000" y="632460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nte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304800" y="1524000"/>
            <a:ext cx="3962400" cy="414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84150" algn="l" rtl="0">
              <a:spcBef>
                <a:spcPts val="500"/>
              </a:spcBef>
              <a:buClr>
                <a:srgbClr val="3F3F3F"/>
              </a:buClr>
              <a:buSzPct val="100000"/>
              <a:buFont typeface="Arial"/>
              <a:buChar char="•"/>
              <a:defRPr sz="25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58750" algn="l" rtl="0">
              <a:spcBef>
                <a:spcPts val="400"/>
              </a:spcBef>
              <a:buClr>
                <a:srgbClr val="3F3F3F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spcBef>
                <a:spcPts val="400"/>
              </a:spcBef>
              <a:buClr>
                <a:srgbClr val="3F3F3F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spcBef>
                <a:spcPts val="400"/>
              </a:spcBef>
              <a:buClr>
                <a:srgbClr val="3F3F3F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buClr>
                <a:srgbClr val="3F3F3F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dt" idx="10"/>
          </p:nvPr>
        </p:nvSpPr>
        <p:spPr>
          <a:xfrm>
            <a:off x="6858000" y="632460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0" y="76200"/>
            <a:ext cx="60960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91440" marR="0" lvl="0" indent="-2539" algn="l" rtl="0">
              <a:spcBef>
                <a:spcPts val="0"/>
              </a:spcBef>
              <a:buClr>
                <a:srgbClr val="000000"/>
              </a:buClr>
              <a:buFont typeface="Arial"/>
              <a:buNone/>
              <a:defRPr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2"/>
          </p:nvPr>
        </p:nvSpPr>
        <p:spPr>
          <a:xfrm>
            <a:off x="4648200" y="1524000"/>
            <a:ext cx="3962400" cy="414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84150" algn="l" rtl="0">
              <a:spcBef>
                <a:spcPts val="500"/>
              </a:spcBef>
              <a:buClr>
                <a:srgbClr val="3F3F3F"/>
              </a:buClr>
              <a:buSzPct val="100000"/>
              <a:buFont typeface="Arial"/>
              <a:buChar char="•"/>
              <a:defRPr sz="25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58750" algn="l" rtl="0">
              <a:spcBef>
                <a:spcPts val="400"/>
              </a:spcBef>
              <a:buClr>
                <a:srgbClr val="3F3F3F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spcBef>
                <a:spcPts val="400"/>
              </a:spcBef>
              <a:buClr>
                <a:srgbClr val="3F3F3F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spcBef>
                <a:spcPts val="400"/>
              </a:spcBef>
              <a:buClr>
                <a:srgbClr val="3F3F3F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buClr>
                <a:srgbClr val="3F3F3F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57200" y="1066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dt" idx="10"/>
          </p:nvPr>
        </p:nvSpPr>
        <p:spPr>
          <a:xfrm>
            <a:off x="6858000" y="632460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with Caption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3575050" y="927387"/>
            <a:ext cx="5111700" cy="5321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159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2"/>
          </p:nvPr>
        </p:nvSpPr>
        <p:spPr>
          <a:xfrm>
            <a:off x="457200" y="914400"/>
            <a:ext cx="3008400" cy="521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/>
          <p:nvPr/>
        </p:nvSpPr>
        <p:spPr>
          <a:xfrm>
            <a:off x="7086600" y="6781800"/>
            <a:ext cx="685800" cy="76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Shape 55"/>
          <p:cNvSpPr/>
          <p:nvPr/>
        </p:nvSpPr>
        <p:spPr>
          <a:xfrm>
            <a:off x="6404810" y="6781800"/>
            <a:ext cx="685800" cy="762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Shape 56"/>
          <p:cNvSpPr/>
          <p:nvPr/>
        </p:nvSpPr>
        <p:spPr>
          <a:xfrm>
            <a:off x="8458200" y="6781800"/>
            <a:ext cx="685800" cy="76200"/>
          </a:xfrm>
          <a:prstGeom prst="rect">
            <a:avLst/>
          </a:prstGeom>
          <a:solidFill>
            <a:srgbClr val="95373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Shape 57"/>
          <p:cNvSpPr/>
          <p:nvPr/>
        </p:nvSpPr>
        <p:spPr>
          <a:xfrm>
            <a:off x="7776410" y="6781800"/>
            <a:ext cx="685800" cy="76200"/>
          </a:xfrm>
          <a:prstGeom prst="rect">
            <a:avLst/>
          </a:prstGeom>
          <a:solidFill>
            <a:srgbClr val="538CD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6858000" y="632460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0" y="76200"/>
            <a:ext cx="60960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91440" marR="0" lvl="0" indent="-2539" algn="l" rtl="0">
              <a:spcBef>
                <a:spcPts val="0"/>
              </a:spcBef>
              <a:buClr>
                <a:srgbClr val="000000"/>
              </a:buClr>
              <a:buFont typeface="Arial"/>
              <a:buNone/>
              <a:defRPr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1792288" y="41910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2" name="Shape 62"/>
          <p:cNvSpPr>
            <a:spLocks noGrp="1"/>
          </p:cNvSpPr>
          <p:nvPr>
            <p:ph type="pic" idx="2"/>
          </p:nvPr>
        </p:nvSpPr>
        <p:spPr>
          <a:xfrm>
            <a:off x="1792288" y="993775"/>
            <a:ext cx="5486400" cy="3197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1792288" y="4757737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dt" idx="10"/>
          </p:nvPr>
        </p:nvSpPr>
        <p:spPr>
          <a:xfrm>
            <a:off x="6858000" y="632460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 rot="5400000">
            <a:off x="4732350" y="2171687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7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8556790" y="6333133"/>
            <a:ext cx="548700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1046">
              <a:schemeClr val="accent1">
                <a:lumMod val="60000"/>
                <a:lumOff val="40000"/>
              </a:schemeClr>
            </a:gs>
            <a:gs pos="11494">
              <a:srgbClr val="EBF1F8"/>
            </a:gs>
            <a:gs pos="27432">
              <a:srgbClr val="DCE6F2"/>
            </a:gs>
            <a:gs pos="40700">
              <a:schemeClr val="tx2"/>
            </a:gs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7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4" r:id="rId4"/>
    <p:sldLayoutId id="2147483656" r:id="rId5"/>
    <p:sldLayoutId id="2147483657" r:id="rId6"/>
    <p:sldLayoutId id="2147483658" r:id="rId7"/>
    <p:sldLayoutId id="2147483659" r:id="rId8"/>
    <p:sldLayoutId id="2147483660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ctrTitle"/>
          </p:nvPr>
        </p:nvSpPr>
        <p:spPr>
          <a:xfrm>
            <a:off x="4218300" y="3657600"/>
            <a:ext cx="4925700" cy="2312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Clr>
                <a:schemeClr val="dk1"/>
              </a:buClr>
              <a:buSzPct val="25000"/>
            </a:pPr>
            <a:r>
              <a:rPr lang="vi-VN" sz="48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CAREER PATH</a:t>
            </a:r>
            <a:endParaRPr lang="en-US" sz="4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last slide but not the final one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sz="3600" dirty="0" smtClean="0"/>
              <a:t>........AND YOUR CONTRIBUTION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543324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Orientation</a:t>
            </a:r>
            <a:endParaRPr lang="en-US" dirty="0"/>
          </a:p>
        </p:txBody>
      </p:sp>
      <p:grpSp>
        <p:nvGrpSpPr>
          <p:cNvPr id="8" name="Shape 186"/>
          <p:cNvGrpSpPr/>
          <p:nvPr/>
        </p:nvGrpSpPr>
        <p:grpSpPr>
          <a:xfrm>
            <a:off x="1143679" y="678"/>
            <a:ext cx="6856640" cy="6856640"/>
            <a:chOff x="1143679" y="678"/>
            <a:chExt cx="6856640" cy="6856640"/>
          </a:xfrm>
        </p:grpSpPr>
        <p:sp>
          <p:nvSpPr>
            <p:cNvPr id="9" name="Shape 187"/>
            <p:cNvSpPr/>
            <p:nvPr/>
          </p:nvSpPr>
          <p:spPr>
            <a:xfrm>
              <a:off x="2669975" y="1526975"/>
              <a:ext cx="3804046" cy="3804046"/>
            </a:xfrm>
            <a:prstGeom prst="ellipse">
              <a:avLst/>
            </a:prstGeom>
            <a:gradFill>
              <a:gsLst>
                <a:gs pos="0">
                  <a:srgbClr val="90B842">
                    <a:alpha val="49803"/>
                  </a:srgbClr>
                </a:gs>
                <a:gs pos="100000">
                  <a:srgbClr val="E8FFBB">
                    <a:alpha val="49803"/>
                  </a:srgbClr>
                </a:gs>
              </a:gsLst>
              <a:lin ang="16200000" scaled="0"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188"/>
            <p:cNvSpPr txBox="1"/>
            <p:nvPr/>
          </p:nvSpPr>
          <p:spPr>
            <a:xfrm>
              <a:off x="3227066" y="2084066"/>
              <a:ext cx="2689866" cy="2689866"/>
            </a:xfrm>
            <a:prstGeom prst="rect">
              <a:avLst/>
            </a:prstGeom>
            <a:noFill/>
            <a:ln>
              <a:noFill/>
            </a:ln>
          </p:spPr>
          <p:txBody>
            <a:bodyPr lIns="54600" tIns="54600" rIns="54600" bIns="546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1505"/>
                </a:spcAft>
                <a:buSzPct val="25000"/>
                <a:buNone/>
              </a:pPr>
              <a:r>
                <a:rPr lang="en-US" sz="43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Foundation</a:t>
              </a:r>
            </a:p>
          </p:txBody>
        </p:sp>
        <p:sp>
          <p:nvSpPr>
            <p:cNvPr id="11" name="Shape 189"/>
            <p:cNvSpPr/>
            <p:nvPr/>
          </p:nvSpPr>
          <p:spPr>
            <a:xfrm>
              <a:off x="3620987" y="678"/>
              <a:ext cx="1902023" cy="1902023"/>
            </a:xfrm>
            <a:prstGeom prst="ellipse">
              <a:avLst/>
            </a:prstGeom>
            <a:gradFill>
              <a:gsLst>
                <a:gs pos="0">
                  <a:srgbClr val="9AC256">
                    <a:alpha val="49803"/>
                  </a:srgbClr>
                </a:gs>
                <a:gs pos="100000">
                  <a:srgbClr val="E9FFC3">
                    <a:alpha val="49803"/>
                  </a:srgbClr>
                </a:gs>
              </a:gsLst>
              <a:lin ang="16200000" scaled="0"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90"/>
            <p:cNvSpPr txBox="1"/>
            <p:nvPr/>
          </p:nvSpPr>
          <p:spPr>
            <a:xfrm>
              <a:off x="3899532" y="279223"/>
              <a:ext cx="1344933" cy="1344933"/>
            </a:xfrm>
            <a:prstGeom prst="rect">
              <a:avLst/>
            </a:prstGeom>
            <a:noFill/>
            <a:ln>
              <a:noFill/>
            </a:ln>
          </p:spPr>
          <p:txBody>
            <a:bodyPr lIns="22850" tIns="22850" rIns="22850" bIns="228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630"/>
                </a:spcAft>
                <a:buSzPct val="25000"/>
                <a:buNone/>
              </a:pPr>
              <a:r>
                <a:rPr lang="en-US" sz="1800" b="0" i="0" u="none" strike="noStrike" cap="none" dirty="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Domain</a:t>
              </a:r>
            </a:p>
          </p:txBody>
        </p:sp>
        <p:sp>
          <p:nvSpPr>
            <p:cNvPr id="13" name="Shape 191"/>
            <p:cNvSpPr/>
            <p:nvPr/>
          </p:nvSpPr>
          <p:spPr>
            <a:xfrm>
              <a:off x="6098296" y="2477986"/>
              <a:ext cx="1902023" cy="1902023"/>
            </a:xfrm>
            <a:prstGeom prst="ellipse">
              <a:avLst/>
            </a:prstGeom>
            <a:gradFill>
              <a:gsLst>
                <a:gs pos="0">
                  <a:srgbClr val="A7CA6D">
                    <a:alpha val="49803"/>
                  </a:srgbClr>
                </a:gs>
                <a:gs pos="100000">
                  <a:srgbClr val="EAFFCB">
                    <a:alpha val="49803"/>
                  </a:srgbClr>
                </a:gs>
              </a:gsLst>
              <a:lin ang="16200000" scaled="0"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192"/>
            <p:cNvSpPr txBox="1"/>
            <p:nvPr/>
          </p:nvSpPr>
          <p:spPr>
            <a:xfrm>
              <a:off x="6376842" y="2756532"/>
              <a:ext cx="1344933" cy="1344933"/>
            </a:xfrm>
            <a:prstGeom prst="rect">
              <a:avLst/>
            </a:prstGeom>
            <a:noFill/>
            <a:ln>
              <a:noFill/>
            </a:ln>
          </p:spPr>
          <p:txBody>
            <a:bodyPr lIns="22850" tIns="22850" rIns="22850" bIns="228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630"/>
                </a:spcAft>
                <a:buSzPct val="25000"/>
                <a:buNone/>
              </a:pPr>
              <a:r>
                <a:rPr lang="en-US" sz="1800" dirty="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Specialist</a:t>
              </a:r>
            </a:p>
          </p:txBody>
        </p:sp>
        <p:sp>
          <p:nvSpPr>
            <p:cNvPr id="15" name="Shape 193"/>
            <p:cNvSpPr/>
            <p:nvPr/>
          </p:nvSpPr>
          <p:spPr>
            <a:xfrm>
              <a:off x="3620987" y="4955296"/>
              <a:ext cx="1902023" cy="1902023"/>
            </a:xfrm>
            <a:prstGeom prst="ellipse">
              <a:avLst/>
            </a:prstGeom>
            <a:gradFill>
              <a:gsLst>
                <a:gs pos="0">
                  <a:srgbClr val="B3D185">
                    <a:alpha val="49803"/>
                  </a:srgbClr>
                </a:gs>
                <a:gs pos="100000">
                  <a:srgbClr val="EEFFD3">
                    <a:alpha val="49803"/>
                  </a:srgbClr>
                </a:gs>
              </a:gsLst>
              <a:lin ang="16200000" scaled="0"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" name="Shape 194"/>
            <p:cNvSpPr txBox="1"/>
            <p:nvPr/>
          </p:nvSpPr>
          <p:spPr>
            <a:xfrm>
              <a:off x="3899532" y="5233841"/>
              <a:ext cx="1344933" cy="1344933"/>
            </a:xfrm>
            <a:prstGeom prst="rect">
              <a:avLst/>
            </a:prstGeom>
            <a:noFill/>
            <a:ln>
              <a:noFill/>
            </a:ln>
          </p:spPr>
          <p:txBody>
            <a:bodyPr lIns="22850" tIns="22850" rIns="22850" bIns="228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630"/>
                </a:spcAft>
                <a:buSzPct val="25000"/>
                <a:buNone/>
              </a:pPr>
              <a:r>
                <a:rPr lang="en-US" sz="1800" dirty="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Management</a:t>
              </a:r>
            </a:p>
          </p:txBody>
        </p:sp>
        <p:sp>
          <p:nvSpPr>
            <p:cNvPr id="17" name="Shape 195"/>
            <p:cNvSpPr/>
            <p:nvPr/>
          </p:nvSpPr>
          <p:spPr>
            <a:xfrm>
              <a:off x="1143679" y="2477986"/>
              <a:ext cx="1902023" cy="1902023"/>
            </a:xfrm>
            <a:prstGeom prst="ellipse">
              <a:avLst/>
            </a:prstGeom>
            <a:gradFill>
              <a:gsLst>
                <a:gs pos="0">
                  <a:srgbClr val="C1DA9C">
                    <a:alpha val="49803"/>
                  </a:srgbClr>
                </a:gs>
                <a:gs pos="100000">
                  <a:srgbClr val="EEFFDB">
                    <a:alpha val="49803"/>
                  </a:srgbClr>
                </a:gs>
              </a:gsLst>
              <a:lin ang="16200000" scaled="0"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" name="Shape 196"/>
            <p:cNvSpPr txBox="1"/>
            <p:nvPr/>
          </p:nvSpPr>
          <p:spPr>
            <a:xfrm>
              <a:off x="1422224" y="2756532"/>
              <a:ext cx="1344933" cy="1344933"/>
            </a:xfrm>
            <a:prstGeom prst="rect">
              <a:avLst/>
            </a:prstGeom>
            <a:noFill/>
            <a:ln>
              <a:noFill/>
            </a:ln>
          </p:spPr>
          <p:txBody>
            <a:bodyPr lIns="22850" tIns="22850" rIns="22850" bIns="228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630"/>
                </a:spcAft>
                <a:buSzPct val="25000"/>
                <a:buNone/>
              </a:pPr>
              <a:r>
                <a:rPr lang="en-US" sz="1800" dirty="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Leadership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05178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8181474" cy="308811"/>
          </a:xfrm>
        </p:spPr>
        <p:txBody>
          <a:bodyPr/>
          <a:lstStyle/>
          <a:p>
            <a:r>
              <a:rPr lang="vi-VN" dirty="0" smtClean="0"/>
              <a:t>FOUNDATION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buClr>
                <a:schemeClr val="lt1"/>
              </a:buClr>
              <a:buFont typeface="Arial"/>
              <a:buChar char="•"/>
            </a:pPr>
            <a:r>
              <a:rPr lang="en-US" sz="3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OOP</a:t>
            </a:r>
          </a:p>
          <a:p>
            <a:pPr lvl="0">
              <a:spcBef>
                <a:spcPts val="640"/>
              </a:spcBef>
              <a:buClr>
                <a:schemeClr val="lt1"/>
              </a:buClr>
              <a:buFont typeface="Arial"/>
              <a:buChar char="•"/>
            </a:pPr>
            <a:r>
              <a:rPr lang="en-US" sz="3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Clean Code</a:t>
            </a:r>
          </a:p>
          <a:p>
            <a:pPr lvl="0">
              <a:spcBef>
                <a:spcPts val="640"/>
              </a:spcBef>
              <a:buClr>
                <a:schemeClr val="lt1"/>
              </a:buClr>
              <a:buFont typeface="Arial"/>
              <a:buChar char="•"/>
            </a:pPr>
            <a:r>
              <a:rPr lang="en-US" sz="3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Source Code Control</a:t>
            </a:r>
          </a:p>
          <a:p>
            <a:pPr lvl="0">
              <a:spcBef>
                <a:spcPts val="640"/>
              </a:spcBef>
              <a:buClr>
                <a:schemeClr val="lt1"/>
              </a:buClr>
              <a:buFont typeface="Arial"/>
              <a:buChar char="•"/>
            </a:pPr>
            <a:r>
              <a:rPr lang="en-US" sz="3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SQL</a:t>
            </a:r>
          </a:p>
          <a:p>
            <a:pPr lvl="0">
              <a:spcBef>
                <a:spcPts val="640"/>
              </a:spcBef>
              <a:buClr>
                <a:schemeClr val="lt1"/>
              </a:buClr>
              <a:buFont typeface="Arial"/>
              <a:buChar char="•"/>
            </a:pPr>
            <a:r>
              <a:rPr lang="en-US" sz="3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Popular Design Pattern</a:t>
            </a:r>
          </a:p>
          <a:p>
            <a:pPr lvl="0">
              <a:spcBef>
                <a:spcPts val="640"/>
              </a:spcBef>
              <a:buClr>
                <a:schemeClr val="lt1"/>
              </a:buClr>
              <a:buFont typeface="Arial"/>
              <a:buChar char="•"/>
            </a:pPr>
            <a:r>
              <a:rPr lang="en-US" sz="3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Data Structure</a:t>
            </a:r>
          </a:p>
          <a:p>
            <a:pPr lvl="0">
              <a:spcBef>
                <a:spcPts val="640"/>
              </a:spcBef>
              <a:buClr>
                <a:schemeClr val="lt1"/>
              </a:buClr>
              <a:buFont typeface="Arial"/>
              <a:buChar char="•"/>
            </a:pPr>
            <a:r>
              <a:rPr lang="en-US" sz="3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Testing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490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73769"/>
            <a:ext cx="10996863" cy="433136"/>
          </a:xfrm>
        </p:spPr>
        <p:txBody>
          <a:bodyPr/>
          <a:lstStyle/>
          <a:p>
            <a:r>
              <a:rPr lang="vi-VN" dirty="0" smtClean="0"/>
              <a:t>SPECIALIST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lnSpc>
                <a:spcPct val="200000"/>
              </a:lnSpc>
              <a:spcBef>
                <a:spcPts val="0"/>
              </a:spcBef>
              <a:buClr>
                <a:schemeClr val="lt1"/>
              </a:buClr>
              <a:buFont typeface="Arial"/>
              <a:buChar char="•"/>
            </a:pPr>
            <a:r>
              <a:rPr lang="en-US" sz="3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Languages: PHP, Objective-C, Ruby, SQL</a:t>
            </a:r>
          </a:p>
          <a:p>
            <a:pPr lvl="0">
              <a:lnSpc>
                <a:spcPct val="200000"/>
              </a:lnSpc>
              <a:spcBef>
                <a:spcPts val="640"/>
              </a:spcBef>
              <a:buClr>
                <a:schemeClr val="lt1"/>
              </a:buClr>
              <a:buFont typeface="Arial"/>
              <a:buChar char="•"/>
            </a:pPr>
            <a:r>
              <a:rPr lang="en-US" sz="3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Platform: Web, Mobile, Desktop</a:t>
            </a:r>
          </a:p>
          <a:p>
            <a:pPr lvl="0">
              <a:lnSpc>
                <a:spcPct val="200000"/>
              </a:lnSpc>
              <a:spcBef>
                <a:spcPts val="640"/>
              </a:spcBef>
              <a:buClr>
                <a:schemeClr val="lt1"/>
              </a:buClr>
              <a:buFont typeface="Arial"/>
              <a:buChar char="•"/>
            </a:pPr>
            <a:r>
              <a:rPr lang="en-US" sz="3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Skills: </a:t>
            </a:r>
            <a:r>
              <a:rPr lang="en-US" sz="3600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Design, </a:t>
            </a:r>
            <a:r>
              <a:rPr lang="en-US" sz="3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Database, </a:t>
            </a:r>
            <a:r>
              <a:rPr lang="en-US" sz="3600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Research</a:t>
            </a:r>
            <a:endParaRPr lang="en-US" sz="36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lnSpc>
                <a:spcPct val="200000"/>
              </a:lnSpc>
              <a:spcBef>
                <a:spcPts val="640"/>
              </a:spcBef>
              <a:buClr>
                <a:schemeClr val="lt1"/>
              </a:buClr>
              <a:buFont typeface="Arial"/>
              <a:buChar char="•"/>
            </a:pPr>
            <a:r>
              <a:rPr lang="en-US" sz="3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Etc.</a:t>
            </a:r>
            <a:endParaRPr 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4738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76200"/>
            <a:ext cx="8205537" cy="669758"/>
          </a:xfrm>
        </p:spPr>
        <p:txBody>
          <a:bodyPr/>
          <a:lstStyle/>
          <a:p>
            <a:r>
              <a:rPr lang="vi-VN" dirty="0" smtClean="0"/>
              <a:t>DOMAIN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buClr>
                <a:schemeClr val="lt1"/>
              </a:buClr>
              <a:buFont typeface="Arial"/>
              <a:buChar char="•"/>
            </a:pPr>
            <a:r>
              <a:rPr lang="en-US" sz="3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E – Commerce</a:t>
            </a:r>
          </a:p>
          <a:p>
            <a:pPr lvl="0">
              <a:spcBef>
                <a:spcPts val="640"/>
              </a:spcBef>
              <a:buClr>
                <a:schemeClr val="lt1"/>
              </a:buClr>
              <a:buFont typeface="Arial"/>
              <a:buChar char="•"/>
            </a:pPr>
            <a:r>
              <a:rPr lang="en-US" sz="3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Social Network</a:t>
            </a:r>
          </a:p>
          <a:p>
            <a:pPr lvl="0">
              <a:spcBef>
                <a:spcPts val="640"/>
              </a:spcBef>
              <a:buClr>
                <a:schemeClr val="lt1"/>
              </a:buClr>
              <a:buFont typeface="Arial"/>
              <a:buChar char="•"/>
            </a:pPr>
            <a:r>
              <a:rPr lang="en-US" sz="3600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Banking</a:t>
            </a:r>
          </a:p>
          <a:p>
            <a:pPr lvl="0">
              <a:spcBef>
                <a:spcPts val="640"/>
              </a:spcBef>
              <a:buClr>
                <a:schemeClr val="lt1"/>
              </a:buClr>
              <a:buFont typeface="Arial"/>
              <a:buChar char="•"/>
            </a:pPr>
            <a:r>
              <a:rPr lang="en-US" sz="3600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IOT</a:t>
            </a:r>
            <a:endParaRPr lang="en-US" sz="36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spcBef>
                <a:spcPts val="640"/>
              </a:spcBef>
              <a:buClr>
                <a:schemeClr val="lt1"/>
              </a:buClr>
              <a:buFont typeface="Arial"/>
              <a:buChar char="•"/>
            </a:pPr>
            <a:r>
              <a:rPr lang="vi-VN" sz="3600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VR/AR</a:t>
            </a:r>
            <a:endParaRPr lang="en-US" sz="36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spcBef>
                <a:spcPts val="640"/>
              </a:spcBef>
              <a:buClr>
                <a:schemeClr val="lt1"/>
              </a:buClr>
              <a:buFont typeface="Arial"/>
              <a:buChar char="•"/>
            </a:pPr>
            <a:r>
              <a:rPr lang="en-US" sz="3600" dirty="0" smtClean="0">
                <a:solidFill>
                  <a:schemeClr val="tx1"/>
                </a:solidFill>
                <a:latin typeface="Calibri"/>
                <a:cs typeface="Calibri"/>
                <a:sym typeface="Calibri"/>
              </a:rPr>
              <a:t>AI</a:t>
            </a:r>
          </a:p>
          <a:p>
            <a:pPr lvl="0">
              <a:spcBef>
                <a:spcPts val="640"/>
              </a:spcBef>
              <a:buClr>
                <a:schemeClr val="lt1"/>
              </a:buClr>
              <a:buFont typeface="Arial"/>
              <a:buChar char="•"/>
            </a:pPr>
            <a:r>
              <a:rPr lang="en-US" sz="3600" dirty="0" err="1" smtClean="0">
                <a:solidFill>
                  <a:schemeClr val="tx1"/>
                </a:solidFill>
                <a:latin typeface="Calibri"/>
                <a:cs typeface="Calibri"/>
                <a:sym typeface="Calibri"/>
              </a:rPr>
              <a:t>Blockchain</a:t>
            </a:r>
            <a:endParaRPr 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0298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7700211" cy="533400"/>
          </a:xfrm>
        </p:spPr>
        <p:txBody>
          <a:bodyPr/>
          <a:lstStyle/>
          <a:p>
            <a:r>
              <a:rPr lang="vi-VN" dirty="0" smtClean="0"/>
              <a:t>MANAGEMENT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4188" y="1034351"/>
            <a:ext cx="5927311" cy="4865802"/>
          </a:xfrm>
        </p:spPr>
        <p:txBody>
          <a:bodyPr/>
          <a:lstStyle/>
          <a:p>
            <a:pPr lvl="0">
              <a:lnSpc>
                <a:spcPct val="200000"/>
              </a:lnSpc>
              <a:spcBef>
                <a:spcPts val="0"/>
              </a:spcBef>
              <a:buClr>
                <a:schemeClr val="lt1"/>
              </a:buClr>
              <a:buFont typeface="Arial"/>
              <a:buChar char="•"/>
            </a:pPr>
            <a:r>
              <a:rPr lang="vi-VN" sz="3600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Có khả năng l</a:t>
            </a:r>
            <a:r>
              <a:rPr lang="en-US" sz="3600" dirty="0" err="1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ập</a:t>
            </a:r>
            <a:r>
              <a:rPr lang="en-US" sz="3600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kế</a:t>
            </a:r>
            <a:r>
              <a:rPr lang="en-US" sz="3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hoạch</a:t>
            </a:r>
            <a:endParaRPr lang="en-US" sz="36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lnSpc>
                <a:spcPct val="200000"/>
              </a:lnSpc>
              <a:spcBef>
                <a:spcPts val="640"/>
              </a:spcBef>
              <a:buClr>
                <a:schemeClr val="lt1"/>
              </a:buClr>
              <a:buFont typeface="Arial"/>
              <a:buChar char="•"/>
            </a:pPr>
            <a:r>
              <a:rPr lang="en-US" sz="360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Tập</a:t>
            </a:r>
            <a:r>
              <a:rPr lang="en-US" sz="3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trung</a:t>
            </a:r>
            <a:r>
              <a:rPr lang="en-US" sz="3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để</a:t>
            </a:r>
            <a:r>
              <a:rPr lang="en-US" sz="3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đạt</a:t>
            </a:r>
            <a:r>
              <a:rPr lang="en-US" sz="3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mục</a:t>
            </a:r>
            <a:r>
              <a:rPr lang="en-US" sz="3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tiêu</a:t>
            </a:r>
            <a:endParaRPr lang="en-US" sz="36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lnSpc>
                <a:spcPct val="200000"/>
              </a:lnSpc>
              <a:spcBef>
                <a:spcPts val="640"/>
              </a:spcBef>
              <a:buClr>
                <a:schemeClr val="lt1"/>
              </a:buClr>
              <a:buFont typeface="Arial"/>
              <a:buChar char="•"/>
            </a:pPr>
            <a:r>
              <a:rPr lang="en-US" sz="360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Kỷ</a:t>
            </a:r>
            <a:r>
              <a:rPr lang="en-US" sz="3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luật</a:t>
            </a:r>
            <a:endParaRPr lang="en-US" sz="3600" dirty="0" smtClean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lnSpc>
                <a:spcPct val="200000"/>
              </a:lnSpc>
              <a:spcBef>
                <a:spcPts val="640"/>
              </a:spcBef>
              <a:buClr>
                <a:schemeClr val="lt1"/>
              </a:buClr>
              <a:buFont typeface="Arial"/>
              <a:buChar char="•"/>
            </a:pPr>
            <a:r>
              <a:rPr lang="en-US" sz="3600" dirty="0" err="1" smtClean="0">
                <a:solidFill>
                  <a:schemeClr val="tx1"/>
                </a:solidFill>
                <a:latin typeface="Calibri"/>
                <a:cs typeface="Calibri"/>
                <a:sym typeface="Calibri"/>
              </a:rPr>
              <a:t>Chăm</a:t>
            </a:r>
            <a:r>
              <a:rPr lang="en-US" sz="3600" dirty="0" smtClean="0">
                <a:solidFill>
                  <a:schemeClr val="tx1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Calibri"/>
                <a:cs typeface="Calibri"/>
                <a:sym typeface="Calibri"/>
              </a:rPr>
              <a:t>chỉ</a:t>
            </a:r>
            <a:endParaRPr 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1705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199"/>
            <a:ext cx="8446168" cy="766011"/>
          </a:xfrm>
        </p:spPr>
        <p:txBody>
          <a:bodyPr/>
          <a:lstStyle/>
          <a:p>
            <a:r>
              <a:rPr lang="vi-VN" dirty="0" smtClean="0"/>
              <a:t>LEADERSHIP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lnSpc>
                <a:spcPct val="80000"/>
              </a:lnSpc>
              <a:spcBef>
                <a:spcPts val="0"/>
              </a:spcBef>
              <a:buClr>
                <a:schemeClr val="lt1"/>
              </a:buClr>
              <a:buFont typeface="Arial"/>
              <a:buChar char="•"/>
            </a:pPr>
            <a:r>
              <a:rPr lang="en-US" sz="360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Chính</a:t>
            </a:r>
            <a:r>
              <a:rPr lang="en-US" sz="3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trực</a:t>
            </a:r>
            <a:r>
              <a:rPr lang="en-US" sz="3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360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thành</a:t>
            </a:r>
            <a:r>
              <a:rPr lang="en-US" sz="3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thật</a:t>
            </a:r>
            <a:r>
              <a:rPr lang="en-US" sz="3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(Honesty)</a:t>
            </a:r>
          </a:p>
          <a:p>
            <a:pPr lvl="0">
              <a:lnSpc>
                <a:spcPct val="80000"/>
              </a:lnSpc>
              <a:spcBef>
                <a:spcPts val="540"/>
              </a:spcBef>
              <a:buClr>
                <a:schemeClr val="lt1"/>
              </a:buClr>
              <a:buFont typeface="Arial"/>
              <a:buChar char="•"/>
            </a:pPr>
            <a:r>
              <a:rPr lang="en-US" sz="360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Giữ</a:t>
            </a:r>
            <a:r>
              <a:rPr lang="en-US" sz="3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cam </a:t>
            </a:r>
            <a:r>
              <a:rPr lang="en-US" sz="360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kết</a:t>
            </a:r>
            <a:r>
              <a:rPr lang="en-US" sz="3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(Commitment)</a:t>
            </a:r>
          </a:p>
          <a:p>
            <a:pPr lvl="0">
              <a:lnSpc>
                <a:spcPct val="80000"/>
              </a:lnSpc>
              <a:spcBef>
                <a:spcPts val="540"/>
              </a:spcBef>
              <a:buClr>
                <a:schemeClr val="lt1"/>
              </a:buClr>
              <a:buFont typeface="Arial"/>
              <a:buChar char="•"/>
            </a:pPr>
            <a:r>
              <a:rPr lang="en-US" sz="360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Giao</a:t>
            </a:r>
            <a:r>
              <a:rPr lang="en-US" sz="3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tiếp</a:t>
            </a:r>
            <a:r>
              <a:rPr lang="en-US" sz="3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(communication), </a:t>
            </a:r>
            <a:r>
              <a:rPr lang="en-US" sz="360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tôn</a:t>
            </a:r>
            <a:r>
              <a:rPr lang="en-US" sz="3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trọng</a:t>
            </a:r>
            <a:r>
              <a:rPr lang="en-US" sz="3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sự</a:t>
            </a:r>
            <a:r>
              <a:rPr lang="en-US" sz="3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hợp</a:t>
            </a:r>
            <a:r>
              <a:rPr lang="en-US" sz="3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tác</a:t>
            </a:r>
            <a:r>
              <a:rPr lang="en-US" sz="3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360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lắng</a:t>
            </a:r>
            <a:r>
              <a:rPr lang="en-US" sz="3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nghe</a:t>
            </a:r>
            <a:endParaRPr lang="en-US" sz="36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lnSpc>
                <a:spcPct val="80000"/>
              </a:lnSpc>
              <a:spcBef>
                <a:spcPts val="540"/>
              </a:spcBef>
              <a:buClr>
                <a:schemeClr val="lt1"/>
              </a:buClr>
              <a:buFont typeface="Arial"/>
              <a:buChar char="•"/>
            </a:pPr>
            <a:r>
              <a:rPr lang="en-US" sz="360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Vui</a:t>
            </a:r>
            <a:r>
              <a:rPr lang="en-US" sz="3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vẻ</a:t>
            </a:r>
            <a:r>
              <a:rPr lang="en-US" sz="3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lạc</a:t>
            </a:r>
            <a:r>
              <a:rPr lang="en-US" sz="3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quan</a:t>
            </a:r>
            <a:r>
              <a:rPr lang="en-US" sz="3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360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óc</a:t>
            </a:r>
            <a:r>
              <a:rPr lang="en-US" sz="3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hài</a:t>
            </a:r>
            <a:r>
              <a:rPr lang="en-US" sz="3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hước</a:t>
            </a:r>
            <a:r>
              <a:rPr lang="en-US" sz="3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360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thái</a:t>
            </a:r>
            <a:r>
              <a:rPr lang="en-US" sz="3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độ</a:t>
            </a:r>
            <a:r>
              <a:rPr lang="en-US" sz="3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tích</a:t>
            </a:r>
            <a:r>
              <a:rPr lang="en-US" sz="3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cực</a:t>
            </a:r>
            <a:r>
              <a:rPr lang="en-US" sz="3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(Sense of Humor, Positive Attitude)</a:t>
            </a:r>
          </a:p>
          <a:p>
            <a:pPr lvl="0">
              <a:lnSpc>
                <a:spcPct val="80000"/>
              </a:lnSpc>
              <a:spcBef>
                <a:spcPts val="540"/>
              </a:spcBef>
              <a:buClr>
                <a:schemeClr val="lt1"/>
              </a:buClr>
              <a:buFont typeface="Arial"/>
              <a:buChar char="•"/>
            </a:pPr>
            <a:r>
              <a:rPr lang="en-US" sz="360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Truyền</a:t>
            </a:r>
            <a:r>
              <a:rPr lang="en-US" sz="3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cảm</a:t>
            </a:r>
            <a:r>
              <a:rPr lang="en-US" sz="3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hứng</a:t>
            </a:r>
            <a:r>
              <a:rPr lang="en-US" sz="3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360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tạo</a:t>
            </a:r>
            <a:r>
              <a:rPr lang="en-US" sz="3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động</a:t>
            </a:r>
            <a:r>
              <a:rPr lang="en-US" sz="3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lực</a:t>
            </a:r>
            <a:r>
              <a:rPr lang="en-US" sz="3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360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gây</a:t>
            </a:r>
            <a:r>
              <a:rPr lang="en-US" sz="3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ảnh</a:t>
            </a:r>
            <a:r>
              <a:rPr lang="en-US" sz="3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hưởng</a:t>
            </a:r>
            <a:r>
              <a:rPr lang="en-US" sz="3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360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uỷ</a:t>
            </a:r>
            <a:r>
              <a:rPr lang="en-US" sz="3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thác</a:t>
            </a:r>
            <a:endParaRPr lang="en-US" sz="36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lnSpc>
                <a:spcPct val="80000"/>
              </a:lnSpc>
              <a:spcBef>
                <a:spcPts val="540"/>
              </a:spcBef>
              <a:buClr>
                <a:schemeClr val="lt1"/>
              </a:buClr>
              <a:buFont typeface="Arial"/>
              <a:buChar char="•"/>
            </a:pPr>
            <a:r>
              <a:rPr lang="en-US" sz="360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Tự</a:t>
            </a:r>
            <a:r>
              <a:rPr lang="en-US" sz="3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tin (confidence)</a:t>
            </a:r>
          </a:p>
          <a:p>
            <a:pPr lvl="0">
              <a:lnSpc>
                <a:spcPct val="80000"/>
              </a:lnSpc>
              <a:spcBef>
                <a:spcPts val="540"/>
              </a:spcBef>
              <a:buClr>
                <a:schemeClr val="lt1"/>
              </a:buClr>
              <a:buFont typeface="Arial"/>
              <a:buChar char="•"/>
            </a:pPr>
            <a:r>
              <a:rPr lang="en-US" sz="360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Trực</a:t>
            </a:r>
            <a:r>
              <a:rPr lang="en-US" sz="3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giác</a:t>
            </a:r>
            <a:r>
              <a:rPr lang="en-US" sz="3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360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quan</a:t>
            </a:r>
            <a:r>
              <a:rPr lang="en-US" sz="3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sát</a:t>
            </a:r>
            <a:r>
              <a:rPr lang="en-US" sz="3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(Intuition)</a:t>
            </a:r>
          </a:p>
          <a:p>
            <a:pPr lvl="0">
              <a:lnSpc>
                <a:spcPct val="80000"/>
              </a:lnSpc>
              <a:spcBef>
                <a:spcPts val="540"/>
              </a:spcBef>
              <a:buClr>
                <a:schemeClr val="lt1"/>
              </a:buClr>
              <a:buFont typeface="Arial"/>
              <a:buChar char="•"/>
            </a:pPr>
            <a:r>
              <a:rPr lang="en-US" sz="360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Sáng</a:t>
            </a:r>
            <a:r>
              <a:rPr lang="en-US" sz="3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tạo</a:t>
            </a:r>
            <a:r>
              <a:rPr lang="en-US" sz="3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(creativity)</a:t>
            </a:r>
            <a:endParaRPr 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1109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Skill level evaluation using SFIA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437" y="669994"/>
            <a:ext cx="5281125" cy="5929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127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10" name="Shape 248"/>
          <p:cNvGraphicFramePr/>
          <p:nvPr>
            <p:extLst>
              <p:ext uri="{D42A27DB-BD31-4B8C-83A1-F6EECF244321}">
                <p14:modId xmlns:p14="http://schemas.microsoft.com/office/powerpoint/2010/main" val="2669961411"/>
              </p:ext>
            </p:extLst>
          </p:nvPr>
        </p:nvGraphicFramePr>
        <p:xfrm>
          <a:off x="457200" y="914400"/>
          <a:ext cx="8607775" cy="47497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721550"/>
                <a:gridCol w="1721550"/>
                <a:gridCol w="1508250"/>
                <a:gridCol w="2033650"/>
                <a:gridCol w="1622775"/>
              </a:tblGrid>
              <a:tr h="7916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 dirty="0"/>
                        <a:t>Level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Foundation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Specialist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Management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Leader</a:t>
                      </a:r>
                    </a:p>
                  </a:txBody>
                  <a:tcPr marL="91450" marR="91450" marT="45725" marB="45725"/>
                </a:tc>
              </a:tr>
              <a:tr h="7916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vi-VN" sz="2400" u="none" strike="noStrike" cap="none" dirty="0" smtClean="0"/>
                        <a:t>Junior</a:t>
                      </a:r>
                      <a:r>
                        <a:rPr lang="en-US" sz="2400" u="none" strike="noStrike" cap="none" dirty="0" smtClean="0"/>
                        <a:t> 1</a:t>
                      </a:r>
                      <a:endParaRPr lang="en-US" sz="2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 dirty="0"/>
                        <a:t>2</a:t>
                      </a:r>
                      <a:endParaRPr lang="en-US" sz="2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 dirty="0"/>
                        <a:t>3</a:t>
                      </a:r>
                      <a:endParaRPr lang="en-US" sz="2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 dirty="0" smtClean="0"/>
                        <a:t>1</a:t>
                      </a:r>
                      <a:endParaRPr sz="2400" u="none" strike="noStrike" cap="none" dirty="0"/>
                    </a:p>
                  </a:txBody>
                  <a:tcPr marL="91450" marR="91450" marT="45725" marB="45725"/>
                </a:tc>
              </a:tr>
              <a:tr h="7916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vi-VN" sz="2400" u="none" strike="noStrike" cap="none" dirty="0" smtClean="0"/>
                        <a:t>Junior</a:t>
                      </a:r>
                      <a:r>
                        <a:rPr lang="en-US" sz="2400" u="none" strike="noStrike" cap="none" dirty="0" smtClean="0"/>
                        <a:t> 2</a:t>
                      </a:r>
                      <a:endParaRPr lang="en-US" sz="2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 dirty="0"/>
                        <a:t>3</a:t>
                      </a:r>
                      <a:endParaRPr lang="en-US" sz="2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 dirty="0"/>
                        <a:t>4</a:t>
                      </a:r>
                      <a:endParaRPr lang="en-US" sz="2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2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 dirty="0"/>
                        <a:t>2</a:t>
                      </a:r>
                      <a:endParaRPr lang="en-US" sz="2400" u="none" strike="noStrike" cap="none" dirty="0"/>
                    </a:p>
                  </a:txBody>
                  <a:tcPr marL="91450" marR="91450" marT="45725" marB="45725"/>
                </a:tc>
              </a:tr>
              <a:tr h="7916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 dirty="0" smtClean="0"/>
                        <a:t>Senior</a:t>
                      </a:r>
                      <a:r>
                        <a:rPr lang="en-US" sz="2400" u="none" strike="noStrike" cap="none" baseline="0" dirty="0" smtClean="0"/>
                        <a:t> 1</a:t>
                      </a:r>
                      <a:endParaRPr lang="en-US" sz="2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 dirty="0"/>
                        <a:t>4</a:t>
                      </a:r>
                      <a:endParaRPr lang="en-US" sz="2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 dirty="0"/>
                        <a:t>5</a:t>
                      </a:r>
                      <a:endParaRPr lang="en-US" sz="2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3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 dirty="0"/>
                        <a:t>5</a:t>
                      </a:r>
                      <a:endParaRPr lang="en-US" sz="2400" u="none" strike="noStrike" cap="none" dirty="0"/>
                    </a:p>
                  </a:txBody>
                  <a:tcPr marL="91450" marR="91450" marT="45725" marB="45725"/>
                </a:tc>
              </a:tr>
              <a:tr h="7916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lang="en-US" sz="2400" u="none" strike="noStrike" cap="none" dirty="0" smtClean="0"/>
                        <a:t>Senior</a:t>
                      </a:r>
                      <a:r>
                        <a:rPr lang="en-US" sz="2400" u="none" strike="noStrike" cap="none" baseline="0" dirty="0" smtClean="0"/>
                        <a:t> 2</a:t>
                      </a:r>
                      <a:endParaRPr lang="en-US" sz="2400" u="none" strike="noStrike" cap="none" dirty="0" smtClean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 dirty="0"/>
                        <a:t>5</a:t>
                      </a:r>
                      <a:endParaRPr lang="en-US" sz="2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 dirty="0"/>
                        <a:t>5</a:t>
                      </a:r>
                      <a:endParaRPr lang="en-US" sz="2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4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 dirty="0"/>
                        <a:t>6</a:t>
                      </a:r>
                      <a:endParaRPr lang="en-US" sz="2400" u="none" strike="noStrike" cap="none" dirty="0"/>
                    </a:p>
                  </a:txBody>
                  <a:tcPr marL="91450" marR="91450" marT="45725" marB="45725"/>
                </a:tc>
              </a:tr>
              <a:tr h="7916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lang="en-US" sz="2400" u="none" strike="noStrike" cap="none" dirty="0" smtClean="0"/>
                        <a:t>Senior</a:t>
                      </a:r>
                      <a:r>
                        <a:rPr lang="en-US" sz="2400" u="none" strike="noStrike" cap="none" baseline="0" dirty="0" smtClean="0"/>
                        <a:t> 3</a:t>
                      </a:r>
                      <a:endParaRPr lang="en-US" sz="2400" u="none" strike="noStrike" cap="none" dirty="0" smtClean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 dirty="0"/>
                        <a:t>6</a:t>
                      </a:r>
                      <a:endParaRPr lang="en-US" sz="2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 dirty="0"/>
                        <a:t>6</a:t>
                      </a:r>
                      <a:endParaRPr lang="en-US" sz="2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 dirty="0"/>
                        <a:t>5</a:t>
                      </a:r>
                      <a:endParaRPr lang="en-US" sz="2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 dirty="0"/>
                        <a:t>7</a:t>
                      </a:r>
                      <a:endParaRPr lang="en-US" sz="2400" u="none" strike="noStrike" cap="none" dirty="0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0253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al_v10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1748</TotalTime>
  <Words>211</Words>
  <Application>Microsoft Office PowerPoint</Application>
  <PresentationFormat>On-screen Show (4:3)</PresentationFormat>
  <Paragraphs>77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nal_v10</vt:lpstr>
      <vt:lpstr>CAREER PATH</vt:lpstr>
      <vt:lpstr>Orientation</vt:lpstr>
      <vt:lpstr>FOUNDATION</vt:lpstr>
      <vt:lpstr>SPECIALIST  </vt:lpstr>
      <vt:lpstr>DOMAIN</vt:lpstr>
      <vt:lpstr>MANAGEMENT</vt:lpstr>
      <vt:lpstr>LEADERSHIP</vt:lpstr>
      <vt:lpstr>Skill level evaluation using SFIA </vt:lpstr>
      <vt:lpstr>PowerPoint Presentation</vt:lpstr>
      <vt:lpstr>last slide but not the final one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Vu Huy Hoang</cp:lastModifiedBy>
  <cp:revision>60</cp:revision>
  <dcterms:modified xsi:type="dcterms:W3CDTF">2018-06-05T10:11:27Z</dcterms:modified>
</cp:coreProperties>
</file>