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12"/>
  </p:notesMasterIdLst>
  <p:sldIdLst>
    <p:sldId id="257" r:id="rId2"/>
    <p:sldId id="265" r:id="rId3"/>
    <p:sldId id="267" r:id="rId4"/>
    <p:sldId id="262" r:id="rId5"/>
    <p:sldId id="263" r:id="rId6"/>
    <p:sldId id="268" r:id="rId7"/>
    <p:sldId id="269" r:id="rId8"/>
    <p:sldId id="272" r:id="rId9"/>
    <p:sldId id="266" r:id="rId10"/>
    <p:sldId id="271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8A657-A1AE-46E7-A82D-FA781B8EC657}">
  <a:tblStyle styleId="{7288A657-A1AE-46E7-A82D-FA781B8EC657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80182"/>
  </p:normalViewPr>
  <p:slideViewPr>
    <p:cSldViewPr snapToGrid="0" snapToObjects="1">
      <p:cViewPr varScale="1">
        <p:scale>
          <a:sx n="70" d="100"/>
          <a:sy n="70" d="100"/>
        </p:scale>
        <p:origin x="1498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2805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499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202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27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77743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3517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80062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7906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83788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500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87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60705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26498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1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68669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49771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7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0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469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4218300" y="3657600"/>
            <a:ext cx="4925700" cy="231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vi-VN" sz="4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CAREER PATH</a:t>
            </a:r>
            <a:endParaRPr lang="en-US" sz="4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last slide but not the final 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600" dirty="0" smtClean="0"/>
              <a:t>........AND YOUR CONTRIBUTION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33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Orientation</a:t>
            </a:r>
            <a:endParaRPr lang="en-US" dirty="0"/>
          </a:p>
        </p:txBody>
      </p:sp>
      <p:grpSp>
        <p:nvGrpSpPr>
          <p:cNvPr id="8" name="Shape 186"/>
          <p:cNvGrpSpPr/>
          <p:nvPr/>
        </p:nvGrpSpPr>
        <p:grpSpPr>
          <a:xfrm>
            <a:off x="1143679" y="678"/>
            <a:ext cx="6856640" cy="6856640"/>
            <a:chOff x="1143679" y="678"/>
            <a:chExt cx="6856640" cy="6856640"/>
          </a:xfrm>
        </p:grpSpPr>
        <p:sp>
          <p:nvSpPr>
            <p:cNvPr id="9" name="Shape 187"/>
            <p:cNvSpPr/>
            <p:nvPr/>
          </p:nvSpPr>
          <p:spPr>
            <a:xfrm>
              <a:off x="2669975" y="1526975"/>
              <a:ext cx="3804046" cy="3804046"/>
            </a:xfrm>
            <a:prstGeom prst="ellipse">
              <a:avLst/>
            </a:prstGeom>
            <a:gradFill>
              <a:gsLst>
                <a:gs pos="0">
                  <a:srgbClr val="90B842">
                    <a:alpha val="49803"/>
                  </a:srgbClr>
                </a:gs>
                <a:gs pos="100000">
                  <a:srgbClr val="E8FFBB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88"/>
            <p:cNvSpPr txBox="1"/>
            <p:nvPr/>
          </p:nvSpPr>
          <p:spPr>
            <a:xfrm>
              <a:off x="3227066" y="2084066"/>
              <a:ext cx="2689866" cy="2689866"/>
            </a:xfrm>
            <a:prstGeom prst="rect">
              <a:avLst/>
            </a:prstGeom>
            <a:noFill/>
            <a:ln>
              <a:noFill/>
            </a:ln>
          </p:spPr>
          <p:txBody>
            <a:bodyPr lIns="54600" tIns="54600" rIns="54600" bIns="5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1505"/>
                </a:spcAft>
                <a:buSzPct val="25000"/>
                <a:buNone/>
              </a:pPr>
              <a:r>
                <a:rPr lang="en-US" sz="43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Foundation</a:t>
              </a:r>
            </a:p>
          </p:txBody>
        </p:sp>
        <p:sp>
          <p:nvSpPr>
            <p:cNvPr id="11" name="Shape 189"/>
            <p:cNvSpPr/>
            <p:nvPr/>
          </p:nvSpPr>
          <p:spPr>
            <a:xfrm>
              <a:off x="3620987" y="678"/>
              <a:ext cx="1902023" cy="1902023"/>
            </a:xfrm>
            <a:prstGeom prst="ellipse">
              <a:avLst/>
            </a:prstGeom>
            <a:gradFill>
              <a:gsLst>
                <a:gs pos="0">
                  <a:srgbClr val="9AC256">
                    <a:alpha val="49803"/>
                  </a:srgbClr>
                </a:gs>
                <a:gs pos="100000">
                  <a:srgbClr val="E9FFC3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90"/>
            <p:cNvSpPr txBox="1"/>
            <p:nvPr/>
          </p:nvSpPr>
          <p:spPr>
            <a:xfrm>
              <a:off x="3899532" y="279223"/>
              <a:ext cx="1344933" cy="1344933"/>
            </a:xfrm>
            <a:prstGeom prst="rect">
              <a:avLst/>
            </a:prstGeom>
            <a:noFill/>
            <a:ln>
              <a:noFill/>
            </a:ln>
          </p:spPr>
          <p:txBody>
            <a:bodyPr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SzPct val="25000"/>
                <a:buNone/>
              </a:pPr>
              <a:r>
                <a:rPr lang="en-US" sz="18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Domain</a:t>
              </a:r>
            </a:p>
          </p:txBody>
        </p:sp>
        <p:sp>
          <p:nvSpPr>
            <p:cNvPr id="13" name="Shape 191"/>
            <p:cNvSpPr/>
            <p:nvPr/>
          </p:nvSpPr>
          <p:spPr>
            <a:xfrm>
              <a:off x="6098296" y="2477986"/>
              <a:ext cx="1902023" cy="1902023"/>
            </a:xfrm>
            <a:prstGeom prst="ellipse">
              <a:avLst/>
            </a:prstGeom>
            <a:gradFill>
              <a:gsLst>
                <a:gs pos="0">
                  <a:srgbClr val="A7CA6D">
                    <a:alpha val="49803"/>
                  </a:srgbClr>
                </a:gs>
                <a:gs pos="100000">
                  <a:srgbClr val="EAFFCB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92"/>
            <p:cNvSpPr txBox="1"/>
            <p:nvPr/>
          </p:nvSpPr>
          <p:spPr>
            <a:xfrm>
              <a:off x="6376842" y="2756532"/>
              <a:ext cx="1344933" cy="1344933"/>
            </a:xfrm>
            <a:prstGeom prst="rect">
              <a:avLst/>
            </a:prstGeom>
            <a:noFill/>
            <a:ln>
              <a:noFill/>
            </a:ln>
          </p:spPr>
          <p:txBody>
            <a:bodyPr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SzPct val="25000"/>
                <a:buNone/>
              </a:pPr>
              <a:r>
                <a:rPr lang="en-US" sz="18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Specialist</a:t>
              </a:r>
            </a:p>
          </p:txBody>
        </p:sp>
        <p:sp>
          <p:nvSpPr>
            <p:cNvPr id="15" name="Shape 193"/>
            <p:cNvSpPr/>
            <p:nvPr/>
          </p:nvSpPr>
          <p:spPr>
            <a:xfrm>
              <a:off x="3620987" y="4955296"/>
              <a:ext cx="1902023" cy="1902023"/>
            </a:xfrm>
            <a:prstGeom prst="ellipse">
              <a:avLst/>
            </a:prstGeom>
            <a:gradFill>
              <a:gsLst>
                <a:gs pos="0">
                  <a:srgbClr val="B3D185">
                    <a:alpha val="49803"/>
                  </a:srgbClr>
                </a:gs>
                <a:gs pos="100000">
                  <a:srgbClr val="EEFFD3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94"/>
            <p:cNvSpPr txBox="1"/>
            <p:nvPr/>
          </p:nvSpPr>
          <p:spPr>
            <a:xfrm>
              <a:off x="3899532" y="5233841"/>
              <a:ext cx="1344933" cy="1344933"/>
            </a:xfrm>
            <a:prstGeom prst="rect">
              <a:avLst/>
            </a:prstGeom>
            <a:noFill/>
            <a:ln>
              <a:noFill/>
            </a:ln>
          </p:spPr>
          <p:txBody>
            <a:bodyPr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SzPct val="25000"/>
                <a:buNone/>
              </a:pPr>
              <a:r>
                <a:rPr lang="en-US" sz="1800" dirty="0" smtClean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Self  Management</a:t>
              </a:r>
              <a:endPara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95"/>
            <p:cNvSpPr/>
            <p:nvPr/>
          </p:nvSpPr>
          <p:spPr>
            <a:xfrm>
              <a:off x="1143679" y="2477986"/>
              <a:ext cx="1902023" cy="1902023"/>
            </a:xfrm>
            <a:prstGeom prst="ellipse">
              <a:avLst/>
            </a:prstGeom>
            <a:gradFill>
              <a:gsLst>
                <a:gs pos="0">
                  <a:srgbClr val="C1DA9C">
                    <a:alpha val="49803"/>
                  </a:srgbClr>
                </a:gs>
                <a:gs pos="100000">
                  <a:srgbClr val="EEFFDB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96"/>
            <p:cNvSpPr txBox="1"/>
            <p:nvPr/>
          </p:nvSpPr>
          <p:spPr>
            <a:xfrm>
              <a:off x="1422224" y="2756532"/>
              <a:ext cx="1344933" cy="1344933"/>
            </a:xfrm>
            <a:prstGeom prst="rect">
              <a:avLst/>
            </a:prstGeom>
            <a:noFill/>
            <a:ln>
              <a:noFill/>
            </a:ln>
          </p:spPr>
          <p:txBody>
            <a:bodyPr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SzPct val="25000"/>
                <a:buNone/>
              </a:pPr>
              <a:r>
                <a:rPr lang="en-US" sz="18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Leadership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181474" cy="308811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Source Code Control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Popular Design Pattern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Data Structure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3769"/>
            <a:ext cx="10996863" cy="433136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SPECIALIST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Languages: PHP, Objective-C, Ruby, SQL</a:t>
            </a:r>
          </a:p>
          <a:p>
            <a:pPr lvl="0">
              <a:lnSpc>
                <a:spcPct val="200000"/>
              </a:lnSpc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Platform: Web, Mobile, Desktop</a:t>
            </a:r>
          </a:p>
          <a:p>
            <a:pPr lvl="0">
              <a:lnSpc>
                <a:spcPct val="200000"/>
              </a:lnSpc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Skills: </a:t>
            </a:r>
            <a:r>
              <a:rPr lang="en-US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Design, 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Database, </a:t>
            </a:r>
            <a:r>
              <a:rPr lang="en-US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 lang="en-US"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200000"/>
              </a:lnSpc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76200"/>
            <a:ext cx="8205537" cy="669758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 – Commerce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Social Network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Banking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endParaRPr lang="en-US"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vi-VN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VR/AR</a:t>
            </a:r>
            <a:endParaRPr lang="en-US"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AI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 smtClean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Blockchain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700211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09131" y="1034351"/>
            <a:ext cx="7768812" cy="4865802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•"/>
            </a:pPr>
            <a:r>
              <a:rPr lang="vi-VN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Có khả năng l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ập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kế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hoạch (Planning)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lnSpc>
                <a:spcPct val="120000"/>
              </a:lnSpc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Tập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trung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để </a:t>
            </a:r>
            <a:r>
              <a:rPr lang="en-US" sz="3600" dirty="0" err="1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đạt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mục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tiêu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(Focus)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lnSpc>
                <a:spcPct val="120000"/>
              </a:lnSpc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Kỷ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luật</a:t>
            </a:r>
            <a:r>
              <a:rPr lang="en-US" sz="3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600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</a:t>
            </a:r>
            <a:r>
              <a:rPr lang="en-US" sz="3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</a:t>
            </a:r>
            <a:r>
              <a:rPr lang="en-US" sz="3600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iscipline)</a:t>
            </a:r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lnSpc>
                <a:spcPct val="120000"/>
              </a:lnSpc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Chăm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chỉ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(Hardworking)</a:t>
            </a:r>
          </a:p>
          <a:p>
            <a:pPr>
              <a:lnSpc>
                <a:spcPct val="120000"/>
              </a:lnSpc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Chính</a:t>
            </a:r>
            <a:r>
              <a:rPr lang="en-US" sz="3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trực</a:t>
            </a:r>
            <a:r>
              <a:rPr lang="en-US" sz="3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3600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thành</a:t>
            </a:r>
            <a:r>
              <a:rPr lang="en-US" sz="3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thật</a:t>
            </a:r>
            <a:r>
              <a:rPr lang="en-US" sz="3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(Honesty</a:t>
            </a:r>
            <a:r>
              <a:rPr lang="en-US" sz="3600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  <a:p>
            <a:pPr lvl="0">
              <a:lnSpc>
                <a:spcPct val="120000"/>
              </a:lnSpc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Tự tin </a:t>
            </a: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(Confidence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>
              <a:lnSpc>
                <a:spcPct val="120000"/>
              </a:lnSpc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endParaRPr lang="en-US" sz="36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lnSpc>
                <a:spcPct val="200000"/>
              </a:lnSpc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199"/>
            <a:ext cx="8446168" cy="766011"/>
          </a:xfrm>
        </p:spPr>
        <p:txBody>
          <a:bodyPr/>
          <a:lstStyle/>
          <a:p>
            <a:r>
              <a:rPr lang="vi-VN" dirty="0" smtClean="0"/>
              <a:t>LEADERSHIP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27699" y="1447801"/>
            <a:ext cx="7227729" cy="4800606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spcBef>
                <a:spcPts val="5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Giao</a:t>
            </a:r>
            <a:r>
              <a:rPr lang="en-US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tiếp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communication)</a:t>
            </a:r>
          </a:p>
          <a:p>
            <a:pPr lvl="0">
              <a:lnSpc>
                <a:spcPct val="80000"/>
              </a:lnSpc>
              <a:spcBef>
                <a:spcPts val="5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Làm việc </a:t>
            </a:r>
            <a:r>
              <a:rPr lang="en-US" sz="3600" dirty="0" err="1" smtClean="0">
                <a:latin typeface="Calibri"/>
                <a:ea typeface="Calibri"/>
                <a:cs typeface="Calibri"/>
                <a:sym typeface="Calibri"/>
              </a:rPr>
              <a:t>nhóm</a:t>
            </a: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(Teamwork)</a:t>
            </a:r>
          </a:p>
          <a:p>
            <a:pPr>
              <a:lnSpc>
                <a:spcPct val="80000"/>
              </a:lnSpc>
              <a:spcBef>
                <a:spcPts val="5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Giữ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cam kết (Commitment</a:t>
            </a: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80000"/>
              </a:lnSpc>
              <a:spcBef>
                <a:spcPts val="5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Thái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độ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tích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cực</a:t>
            </a: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Positive 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Attitude)</a:t>
            </a:r>
          </a:p>
          <a:p>
            <a:pPr lvl="0">
              <a:lnSpc>
                <a:spcPct val="80000"/>
              </a:lnSpc>
              <a:spcBef>
                <a:spcPts val="5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Truyền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cảm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hứng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tạo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động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lực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gây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ảnh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hưởng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uỷ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thác</a:t>
            </a:r>
            <a:r>
              <a:rPr lang="en-US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(Motivation)</a:t>
            </a:r>
            <a:endParaRPr lang="en-US"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80000"/>
              </a:lnSpc>
              <a:spcBef>
                <a:spcPts val="5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Trực</a:t>
            </a:r>
            <a:r>
              <a:rPr lang="en-US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giác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quan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sát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(Intuition)</a:t>
            </a:r>
          </a:p>
          <a:p>
            <a:pPr lvl="0">
              <a:lnSpc>
                <a:spcPct val="80000"/>
              </a:lnSpc>
              <a:spcBef>
                <a:spcPts val="5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Sáng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tạo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(Creativity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897290" cy="1400530"/>
          </a:xfrm>
        </p:spPr>
        <p:txBody>
          <a:bodyPr>
            <a:normAutofit/>
          </a:bodyPr>
          <a:lstStyle/>
          <a:p>
            <a:r>
              <a:rPr lang="vi-VN" dirty="0" smtClean="0"/>
              <a:t>Skill level evaluation using SFIA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09" y="1186009"/>
            <a:ext cx="5281125" cy="59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Shape 248"/>
          <p:cNvGraphicFramePr/>
          <p:nvPr>
            <p:extLst>
              <p:ext uri="{D42A27DB-BD31-4B8C-83A1-F6EECF244321}">
                <p14:modId xmlns:p14="http://schemas.microsoft.com/office/powerpoint/2010/main" val="2669961411"/>
              </p:ext>
            </p:extLst>
          </p:nvPr>
        </p:nvGraphicFramePr>
        <p:xfrm>
          <a:off x="457200" y="914400"/>
          <a:ext cx="8607775" cy="47810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Level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Foundation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Specialist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Management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Leader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vi-VN" sz="2400" u="none" strike="noStrike" cap="none" dirty="0" smtClean="0"/>
                        <a:t>Junior</a:t>
                      </a:r>
                      <a:r>
                        <a:rPr lang="en-US" sz="2400" u="none" strike="noStrike" cap="none" dirty="0" smtClean="0"/>
                        <a:t> 1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1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vi-VN" sz="2400" u="none" strike="noStrike" cap="none" dirty="0" smtClean="0"/>
                        <a:t>Junior</a:t>
                      </a:r>
                      <a:r>
                        <a:rPr lang="en-US" sz="2400" u="none" strike="noStrike" cap="none" dirty="0" smtClean="0"/>
                        <a:t> 2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Senior</a:t>
                      </a:r>
                      <a:r>
                        <a:rPr lang="en-US" sz="2400" u="none" strike="noStrike" cap="none" baseline="0" dirty="0" smtClean="0"/>
                        <a:t> 1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cap="none" dirty="0" smtClean="0"/>
                        <a:t>Senior</a:t>
                      </a:r>
                      <a:r>
                        <a:rPr lang="en-US" sz="2400" u="none" strike="noStrike" cap="none" baseline="0" dirty="0" smtClean="0"/>
                        <a:t> 2</a:t>
                      </a:r>
                      <a:endParaRPr lang="en-US" sz="2400" u="none" strike="noStrike" cap="none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1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cap="none" dirty="0" smtClean="0"/>
                        <a:t>Senior</a:t>
                      </a:r>
                      <a:r>
                        <a:rPr lang="en-US" sz="2400" u="none" strike="noStrike" cap="none" baseline="0" dirty="0" smtClean="0"/>
                        <a:t> 3</a:t>
                      </a:r>
                      <a:endParaRPr lang="en-US" sz="2400" u="none" strike="noStrike" cap="none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7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1753</TotalTime>
  <Words>214</Words>
  <Application>Microsoft Office PowerPoint</Application>
  <PresentationFormat>On-screen Show (4:3)</PresentationFormat>
  <Paragraphs>79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</vt:lpstr>
      <vt:lpstr>CAREER PATH</vt:lpstr>
      <vt:lpstr>Orientation</vt:lpstr>
      <vt:lpstr>FOUNDATION</vt:lpstr>
      <vt:lpstr>SPECIALIST  </vt:lpstr>
      <vt:lpstr>DOMAIN</vt:lpstr>
      <vt:lpstr>SELF MANAGEMENT</vt:lpstr>
      <vt:lpstr>LEADERSHIP</vt:lpstr>
      <vt:lpstr>Skill level evaluation using SFIA </vt:lpstr>
      <vt:lpstr>PowerPoint Presentation</vt:lpstr>
      <vt:lpstr>last slide but not the final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Pham Hoang</cp:lastModifiedBy>
  <cp:revision>63</cp:revision>
  <dcterms:modified xsi:type="dcterms:W3CDTF">2019-09-11T08:00:00Z</dcterms:modified>
</cp:coreProperties>
</file>