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70" r:id="rId6"/>
    <p:sldId id="269" r:id="rId7"/>
    <p:sldId id="272" r:id="rId8"/>
    <p:sldId id="259" r:id="rId9"/>
    <p:sldId id="257" r:id="rId10"/>
    <p:sldId id="264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30DC"/>
    <a:srgbClr val="032F07"/>
    <a:srgbClr val="0E9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AE988-CA90-41F3-B27C-F1D398C57E2B}" type="doc">
      <dgm:prSet loTypeId="urn:microsoft.com/office/officeart/2005/8/layout/lProcess2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CFC75E0-B72C-4CFF-B8D7-139769A85EF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noFill/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Deployment package</a:t>
          </a:r>
          <a:endParaRPr lang="en-US" sz="3600" dirty="0">
            <a:solidFill>
              <a:schemeClr val="tx1"/>
            </a:solidFill>
          </a:endParaRPr>
        </a:p>
      </dgm:t>
    </dgm:pt>
    <dgm:pt modelId="{86351DE6-2F45-47BD-8ACF-311C910C1D72}" type="parTrans" cxnId="{F95D5EE6-AAA3-4144-98C7-BE4E7DA42AA4}">
      <dgm:prSet/>
      <dgm:spPr/>
      <dgm:t>
        <a:bodyPr/>
        <a:lstStyle/>
        <a:p>
          <a:endParaRPr lang="en-US"/>
        </a:p>
      </dgm:t>
    </dgm:pt>
    <dgm:pt modelId="{01685FCA-54B6-4981-B87D-D37E21FE4252}" type="sibTrans" cxnId="{F95D5EE6-AAA3-4144-98C7-BE4E7DA42AA4}">
      <dgm:prSet/>
      <dgm:spPr/>
      <dgm:t>
        <a:bodyPr/>
        <a:lstStyle/>
        <a:p>
          <a:endParaRPr lang="en-US"/>
        </a:p>
      </dgm:t>
    </dgm:pt>
    <dgm:pt modelId="{A5BA6177-5D0C-4942-834A-664A557845C5}">
      <dgm:prSet phldrT="[Text]" custT="1"/>
      <dgm:spPr/>
      <dgm:t>
        <a:bodyPr/>
        <a:lstStyle/>
        <a:p>
          <a:r>
            <a:rPr lang="en-US" sz="1800" dirty="0" smtClean="0"/>
            <a:t>Build 1.0</a:t>
          </a:r>
          <a:endParaRPr lang="en-US" sz="1800" dirty="0"/>
        </a:p>
      </dgm:t>
    </dgm:pt>
    <dgm:pt modelId="{500D2F32-9849-4399-8048-F836F755CC32}" type="parTrans" cxnId="{1E98E0F9-37F7-480F-86CD-68B61083DBD6}">
      <dgm:prSet/>
      <dgm:spPr/>
      <dgm:t>
        <a:bodyPr/>
        <a:lstStyle/>
        <a:p>
          <a:endParaRPr lang="en-US"/>
        </a:p>
      </dgm:t>
    </dgm:pt>
    <dgm:pt modelId="{95CC589F-A5F7-49ED-B8EE-1BC9EDA2A6F9}" type="sibTrans" cxnId="{1E98E0F9-37F7-480F-86CD-68B61083DBD6}">
      <dgm:prSet/>
      <dgm:spPr/>
      <dgm:t>
        <a:bodyPr/>
        <a:lstStyle/>
        <a:p>
          <a:endParaRPr lang="en-US"/>
        </a:p>
      </dgm:t>
    </dgm:pt>
    <dgm:pt modelId="{4CE92DD0-7B3F-458E-92CF-8909659A2C0A}">
      <dgm:prSet phldrT="[Text]" custT="1"/>
      <dgm:spPr/>
      <dgm:t>
        <a:bodyPr/>
        <a:lstStyle/>
        <a:p>
          <a:r>
            <a:rPr lang="en-US" sz="1800" dirty="0" smtClean="0"/>
            <a:t>Build 1.1</a:t>
          </a:r>
          <a:endParaRPr lang="en-US" sz="1800" dirty="0"/>
        </a:p>
      </dgm:t>
    </dgm:pt>
    <dgm:pt modelId="{8487F4B9-BB8E-4D77-8C35-D6C96F6440CE}" type="parTrans" cxnId="{00ACFA58-DE3E-4C64-81EA-6674BD6A30B5}">
      <dgm:prSet/>
      <dgm:spPr/>
      <dgm:t>
        <a:bodyPr/>
        <a:lstStyle/>
        <a:p>
          <a:endParaRPr lang="en-US"/>
        </a:p>
      </dgm:t>
    </dgm:pt>
    <dgm:pt modelId="{D9A9848D-DFC6-4142-B9AC-BAA432DB2171}" type="sibTrans" cxnId="{00ACFA58-DE3E-4C64-81EA-6674BD6A30B5}">
      <dgm:prSet/>
      <dgm:spPr/>
      <dgm:t>
        <a:bodyPr/>
        <a:lstStyle/>
        <a:p>
          <a:endParaRPr lang="en-US"/>
        </a:p>
      </dgm:t>
    </dgm:pt>
    <dgm:pt modelId="{8D221900-A0FD-4D18-A178-456FDF4804D5}">
      <dgm:prSet phldrT="[Text]" custT="1"/>
      <dgm:spPr/>
      <dgm:t>
        <a:bodyPr/>
        <a:lstStyle/>
        <a:p>
          <a:r>
            <a:rPr lang="en-US" sz="1200" dirty="0" err="1" smtClean="0"/>
            <a:t>CreateTableA.sql</a:t>
          </a:r>
          <a:endParaRPr lang="en-US" sz="1200" dirty="0"/>
        </a:p>
      </dgm:t>
    </dgm:pt>
    <dgm:pt modelId="{2AE4E0C5-EE70-4F7D-9769-E48B32A8A409}" type="parTrans" cxnId="{018B5CF4-B3A2-4010-ABBF-0DC9C1A46FB8}">
      <dgm:prSet/>
      <dgm:spPr/>
      <dgm:t>
        <a:bodyPr/>
        <a:lstStyle/>
        <a:p>
          <a:endParaRPr lang="en-US"/>
        </a:p>
      </dgm:t>
    </dgm:pt>
    <dgm:pt modelId="{DB51E5D6-8344-462D-A5B0-F7CDC57521AE}" type="sibTrans" cxnId="{018B5CF4-B3A2-4010-ABBF-0DC9C1A46FB8}">
      <dgm:prSet/>
      <dgm:spPr/>
      <dgm:t>
        <a:bodyPr/>
        <a:lstStyle/>
        <a:p>
          <a:endParaRPr lang="en-US"/>
        </a:p>
      </dgm:t>
    </dgm:pt>
    <dgm:pt modelId="{E0CADC01-2D83-4893-8979-1987B9A19801}">
      <dgm:prSet phldrT="[Text]" custT="1"/>
      <dgm:spPr/>
      <dgm:t>
        <a:bodyPr/>
        <a:lstStyle/>
        <a:p>
          <a:r>
            <a:rPr lang="en-US" sz="1200" dirty="0" err="1" smtClean="0"/>
            <a:t>CreateTableB.sql</a:t>
          </a:r>
          <a:endParaRPr lang="en-US" sz="1200" dirty="0"/>
        </a:p>
      </dgm:t>
    </dgm:pt>
    <dgm:pt modelId="{89340F37-9510-42E9-99BA-B7182F1E6E94}" type="parTrans" cxnId="{796649F3-4EF8-4995-B1FE-2FD034A721F7}">
      <dgm:prSet/>
      <dgm:spPr/>
      <dgm:t>
        <a:bodyPr/>
        <a:lstStyle/>
        <a:p>
          <a:endParaRPr lang="en-US"/>
        </a:p>
      </dgm:t>
    </dgm:pt>
    <dgm:pt modelId="{7A22A06F-6B8A-48F5-8286-CB3008400DA2}" type="sibTrans" cxnId="{796649F3-4EF8-4995-B1FE-2FD034A721F7}">
      <dgm:prSet/>
      <dgm:spPr/>
      <dgm:t>
        <a:bodyPr/>
        <a:lstStyle/>
        <a:p>
          <a:endParaRPr lang="en-US"/>
        </a:p>
      </dgm:t>
    </dgm:pt>
    <dgm:pt modelId="{3DAC9716-4BA7-49EB-8D03-B6FA4203B14C}">
      <dgm:prSet phldrT="[Text]" custT="1"/>
      <dgm:spPr/>
      <dgm:t>
        <a:bodyPr/>
        <a:lstStyle/>
        <a:p>
          <a:r>
            <a:rPr lang="en-US" sz="1200" dirty="0" err="1" smtClean="0"/>
            <a:t>CreateTableC.sql</a:t>
          </a:r>
          <a:endParaRPr lang="en-US" sz="1200" dirty="0"/>
        </a:p>
      </dgm:t>
    </dgm:pt>
    <dgm:pt modelId="{F4CAB67A-4564-4AB9-92D8-7C488D334091}" type="parTrans" cxnId="{D27A7359-9685-4577-81BF-C126FA93D029}">
      <dgm:prSet/>
      <dgm:spPr/>
      <dgm:t>
        <a:bodyPr/>
        <a:lstStyle/>
        <a:p>
          <a:endParaRPr lang="en-US"/>
        </a:p>
      </dgm:t>
    </dgm:pt>
    <dgm:pt modelId="{5608EE45-4265-4301-83FF-8DF08D8D9ABF}" type="sibTrans" cxnId="{D27A7359-9685-4577-81BF-C126FA93D029}">
      <dgm:prSet/>
      <dgm:spPr/>
      <dgm:t>
        <a:bodyPr/>
        <a:lstStyle/>
        <a:p>
          <a:endParaRPr lang="en-US"/>
        </a:p>
      </dgm:t>
    </dgm:pt>
    <dgm:pt modelId="{1845D61A-FD8D-49FA-9D3D-238A1D1EB4AC}">
      <dgm:prSet phldrT="[Text]" custT="1"/>
      <dgm:spPr/>
      <dgm:t>
        <a:bodyPr/>
        <a:lstStyle/>
        <a:p>
          <a:r>
            <a:rPr lang="en-US" sz="1200" dirty="0" err="1" smtClean="0"/>
            <a:t>AlterTableA.sql</a:t>
          </a:r>
          <a:endParaRPr lang="en-US" sz="1200" dirty="0"/>
        </a:p>
      </dgm:t>
    </dgm:pt>
    <dgm:pt modelId="{A1C6C34E-1DF3-4F03-9582-88BAE26B7446}" type="parTrans" cxnId="{BAF97F70-E9D1-4784-B090-CF977A19A4C7}">
      <dgm:prSet/>
      <dgm:spPr/>
      <dgm:t>
        <a:bodyPr/>
        <a:lstStyle/>
        <a:p>
          <a:endParaRPr lang="en-US"/>
        </a:p>
      </dgm:t>
    </dgm:pt>
    <dgm:pt modelId="{4C58DAE1-849D-4536-A978-1D92EDF18661}" type="sibTrans" cxnId="{BAF97F70-E9D1-4784-B090-CF977A19A4C7}">
      <dgm:prSet/>
      <dgm:spPr/>
      <dgm:t>
        <a:bodyPr/>
        <a:lstStyle/>
        <a:p>
          <a:endParaRPr lang="en-US"/>
        </a:p>
      </dgm:t>
    </dgm:pt>
    <dgm:pt modelId="{DD86471D-9012-415B-833D-F3B99D8FF7A3}">
      <dgm:prSet phldrT="[Text]" custT="1"/>
      <dgm:spPr/>
      <dgm:t>
        <a:bodyPr/>
        <a:lstStyle/>
        <a:p>
          <a:r>
            <a:rPr lang="en-US" sz="1200" dirty="0" err="1" smtClean="0"/>
            <a:t>CreateViewD.sql</a:t>
          </a:r>
          <a:endParaRPr lang="en-US" sz="1200" dirty="0"/>
        </a:p>
      </dgm:t>
    </dgm:pt>
    <dgm:pt modelId="{B7F0C6BB-673D-4BAF-9DD5-514029A1773C}" type="parTrans" cxnId="{DF6AD43E-4386-4CED-8E18-B098586A5F13}">
      <dgm:prSet/>
      <dgm:spPr/>
      <dgm:t>
        <a:bodyPr/>
        <a:lstStyle/>
        <a:p>
          <a:endParaRPr lang="en-US"/>
        </a:p>
      </dgm:t>
    </dgm:pt>
    <dgm:pt modelId="{A767C7F3-E9D0-4504-B840-3E4127E93AF0}" type="sibTrans" cxnId="{DF6AD43E-4386-4CED-8E18-B098586A5F13}">
      <dgm:prSet/>
      <dgm:spPr/>
      <dgm:t>
        <a:bodyPr/>
        <a:lstStyle/>
        <a:p>
          <a:endParaRPr lang="en-US"/>
        </a:p>
      </dgm:t>
    </dgm:pt>
    <dgm:pt modelId="{3D097A3B-BCE9-4025-B8E2-0863D8E76681}">
      <dgm:prSet phldrT="[Text]" custT="1"/>
      <dgm:spPr/>
      <dgm:t>
        <a:bodyPr/>
        <a:lstStyle/>
        <a:p>
          <a:r>
            <a:rPr lang="en-US" sz="1800" dirty="0" smtClean="0"/>
            <a:t>Build 1.2</a:t>
          </a:r>
          <a:endParaRPr lang="en-US" sz="1800" dirty="0"/>
        </a:p>
      </dgm:t>
    </dgm:pt>
    <dgm:pt modelId="{402172DA-755A-4436-A8EE-F5B7B6A1ED9A}" type="parTrans" cxnId="{E2EADE2F-E2B4-4EFF-8D7E-470D5A6E7267}">
      <dgm:prSet/>
      <dgm:spPr/>
      <dgm:t>
        <a:bodyPr/>
        <a:lstStyle/>
        <a:p>
          <a:endParaRPr lang="en-US"/>
        </a:p>
      </dgm:t>
    </dgm:pt>
    <dgm:pt modelId="{F20C8418-F1A8-4E59-BCDC-573BDA36653A}" type="sibTrans" cxnId="{E2EADE2F-E2B4-4EFF-8D7E-470D5A6E7267}">
      <dgm:prSet/>
      <dgm:spPr/>
      <dgm:t>
        <a:bodyPr/>
        <a:lstStyle/>
        <a:p>
          <a:endParaRPr lang="en-US"/>
        </a:p>
      </dgm:t>
    </dgm:pt>
    <dgm:pt modelId="{EFD7A7A4-0E3E-4E1F-A5AC-0DBBFCA9E9CD}">
      <dgm:prSet phldrT="[Text]" custT="1"/>
      <dgm:spPr/>
      <dgm:t>
        <a:bodyPr/>
        <a:lstStyle/>
        <a:p>
          <a:r>
            <a:rPr lang="en-US" sz="1200" dirty="0" err="1" smtClean="0"/>
            <a:t>AlterTableB.sql</a:t>
          </a:r>
          <a:endParaRPr lang="en-US" sz="1200" dirty="0"/>
        </a:p>
      </dgm:t>
    </dgm:pt>
    <dgm:pt modelId="{4ACA7666-DA34-4175-A5DD-A9B4D8B9C3F1}" type="parTrans" cxnId="{D0ABE607-C482-4B46-BC1B-57F5240B7DCD}">
      <dgm:prSet/>
      <dgm:spPr/>
      <dgm:t>
        <a:bodyPr/>
        <a:lstStyle/>
        <a:p>
          <a:endParaRPr lang="en-US"/>
        </a:p>
      </dgm:t>
    </dgm:pt>
    <dgm:pt modelId="{BAF74C93-DB91-4937-8D26-FCA29DDB71A0}" type="sibTrans" cxnId="{D0ABE607-C482-4B46-BC1B-57F5240B7DCD}">
      <dgm:prSet/>
      <dgm:spPr/>
      <dgm:t>
        <a:bodyPr/>
        <a:lstStyle/>
        <a:p>
          <a:endParaRPr lang="en-US"/>
        </a:p>
      </dgm:t>
    </dgm:pt>
    <dgm:pt modelId="{ECF23F6D-A8D8-4C4D-9D34-32513408A407}">
      <dgm:prSet phldrT="[Text]" custT="1"/>
      <dgm:spPr/>
      <dgm:t>
        <a:bodyPr/>
        <a:lstStyle/>
        <a:p>
          <a:r>
            <a:rPr lang="en-US" sz="1200" dirty="0" err="1" smtClean="0"/>
            <a:t>CreateTableF.sql</a:t>
          </a:r>
          <a:endParaRPr lang="en-US" sz="1200" dirty="0"/>
        </a:p>
      </dgm:t>
    </dgm:pt>
    <dgm:pt modelId="{B32A2FBE-6A44-43D8-89EC-CCCD55244220}" type="parTrans" cxnId="{EDDAECE5-F0DE-4496-AAA3-C94BB5B20F94}">
      <dgm:prSet/>
      <dgm:spPr/>
      <dgm:t>
        <a:bodyPr/>
        <a:lstStyle/>
        <a:p>
          <a:endParaRPr lang="en-US"/>
        </a:p>
      </dgm:t>
    </dgm:pt>
    <dgm:pt modelId="{DC7D163C-B961-4073-A171-FBD9C3F63AD1}" type="sibTrans" cxnId="{EDDAECE5-F0DE-4496-AAA3-C94BB5B20F94}">
      <dgm:prSet/>
      <dgm:spPr/>
      <dgm:t>
        <a:bodyPr/>
        <a:lstStyle/>
        <a:p>
          <a:endParaRPr lang="en-US"/>
        </a:p>
      </dgm:t>
    </dgm:pt>
    <dgm:pt modelId="{D2B643C0-04FE-4194-9F97-883BD7F9A90D}">
      <dgm:prSet phldrT="[Text]" custT="1"/>
      <dgm:spPr/>
      <dgm:t>
        <a:bodyPr/>
        <a:lstStyle/>
        <a:p>
          <a:r>
            <a:rPr lang="en-US" sz="1800" dirty="0" smtClean="0"/>
            <a:t>Build 1.3</a:t>
          </a:r>
          <a:endParaRPr lang="en-US" sz="1800" dirty="0"/>
        </a:p>
      </dgm:t>
    </dgm:pt>
    <dgm:pt modelId="{A38730AF-D4ED-4815-9B89-3F3BB0B9C216}" type="parTrans" cxnId="{485830C0-722A-411A-A870-B6C00ECE9D08}">
      <dgm:prSet/>
      <dgm:spPr/>
      <dgm:t>
        <a:bodyPr/>
        <a:lstStyle/>
        <a:p>
          <a:endParaRPr lang="en-US"/>
        </a:p>
      </dgm:t>
    </dgm:pt>
    <dgm:pt modelId="{4CF1134B-C323-4DFC-9800-4FAE28BB5BD5}" type="sibTrans" cxnId="{485830C0-722A-411A-A870-B6C00ECE9D08}">
      <dgm:prSet/>
      <dgm:spPr/>
      <dgm:t>
        <a:bodyPr/>
        <a:lstStyle/>
        <a:p>
          <a:endParaRPr lang="en-US"/>
        </a:p>
      </dgm:t>
    </dgm:pt>
    <dgm:pt modelId="{54C46A03-F9A8-4785-8E29-1F4F4B0DDEFE}">
      <dgm:prSet phldrT="[Text]" custT="1"/>
      <dgm:spPr/>
      <dgm:t>
        <a:bodyPr/>
        <a:lstStyle/>
        <a:p>
          <a:r>
            <a:rPr lang="en-US" sz="1200" dirty="0" err="1" smtClean="0"/>
            <a:t>DeploySPs.sql</a:t>
          </a:r>
          <a:endParaRPr lang="en-US" sz="1200" dirty="0"/>
        </a:p>
      </dgm:t>
    </dgm:pt>
    <dgm:pt modelId="{27BC61AC-F42C-49E4-AB0E-F30E2B4AB409}" type="parTrans" cxnId="{CCD1ACE9-538E-466E-ACBD-D25B109B647E}">
      <dgm:prSet/>
      <dgm:spPr/>
      <dgm:t>
        <a:bodyPr/>
        <a:lstStyle/>
        <a:p>
          <a:endParaRPr lang="en-US"/>
        </a:p>
      </dgm:t>
    </dgm:pt>
    <dgm:pt modelId="{1F1689FA-C10C-451E-8AF6-24080C0CE644}" type="sibTrans" cxnId="{CCD1ACE9-538E-466E-ACBD-D25B109B647E}">
      <dgm:prSet/>
      <dgm:spPr/>
      <dgm:t>
        <a:bodyPr/>
        <a:lstStyle/>
        <a:p>
          <a:endParaRPr lang="en-US"/>
        </a:p>
      </dgm:t>
    </dgm:pt>
    <dgm:pt modelId="{0D604269-53D6-4DEE-9593-43808D5589AE}" type="pres">
      <dgm:prSet presAssocID="{88CAE988-CA90-41F3-B27C-F1D398C57E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CE3BC-A906-418C-8494-D15D5867665F}" type="pres">
      <dgm:prSet presAssocID="{5CFC75E0-B72C-4CFF-B8D7-139769A85EF8}" presName="compNode" presStyleCnt="0"/>
      <dgm:spPr/>
      <dgm:t>
        <a:bodyPr/>
        <a:lstStyle/>
        <a:p>
          <a:endParaRPr lang="en-US"/>
        </a:p>
      </dgm:t>
    </dgm:pt>
    <dgm:pt modelId="{7A45E4EC-C3CB-415A-8559-C695C527C50D}" type="pres">
      <dgm:prSet presAssocID="{5CFC75E0-B72C-4CFF-B8D7-139769A85EF8}" presName="aNode" presStyleLbl="bgShp" presStyleIdx="0" presStyleCnt="1" custLinFactX="41030" custLinFactNeighborX="100000" custLinFactNeighborY="307"/>
      <dgm:spPr/>
      <dgm:t>
        <a:bodyPr/>
        <a:lstStyle/>
        <a:p>
          <a:endParaRPr lang="en-US"/>
        </a:p>
      </dgm:t>
    </dgm:pt>
    <dgm:pt modelId="{5167D85C-9012-410F-BD51-88345EDFAF5F}" type="pres">
      <dgm:prSet presAssocID="{5CFC75E0-B72C-4CFF-B8D7-139769A85EF8}" presName="textNode" presStyleLbl="bgShp" presStyleIdx="0" presStyleCnt="1"/>
      <dgm:spPr/>
      <dgm:t>
        <a:bodyPr/>
        <a:lstStyle/>
        <a:p>
          <a:endParaRPr lang="en-US"/>
        </a:p>
      </dgm:t>
    </dgm:pt>
    <dgm:pt modelId="{38193A70-41EF-406E-A06C-D5C88722A003}" type="pres">
      <dgm:prSet presAssocID="{5CFC75E0-B72C-4CFF-B8D7-139769A85EF8}" presName="compChildNode" presStyleCnt="0"/>
      <dgm:spPr/>
      <dgm:t>
        <a:bodyPr/>
        <a:lstStyle/>
        <a:p>
          <a:endParaRPr lang="en-US"/>
        </a:p>
      </dgm:t>
    </dgm:pt>
    <dgm:pt modelId="{6D1BE295-4081-434C-8FE1-A9C2AE203AAD}" type="pres">
      <dgm:prSet presAssocID="{5CFC75E0-B72C-4CFF-B8D7-139769A85EF8}" presName="theInnerList" presStyleCnt="0"/>
      <dgm:spPr/>
      <dgm:t>
        <a:bodyPr/>
        <a:lstStyle/>
        <a:p>
          <a:endParaRPr lang="en-US"/>
        </a:p>
      </dgm:t>
    </dgm:pt>
    <dgm:pt modelId="{1BF38706-1F8D-400D-B38C-B45296796353}" type="pres">
      <dgm:prSet presAssocID="{A5BA6177-5D0C-4942-834A-664A557845C5}" presName="childNode" presStyleLbl="node1" presStyleIdx="0" presStyleCnt="4" custScaleY="158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45F90-CB2A-4399-A952-13F9C5C06A6D}" type="pres">
      <dgm:prSet presAssocID="{A5BA6177-5D0C-4942-834A-664A557845C5}" presName="aSpace2" presStyleCnt="0"/>
      <dgm:spPr/>
      <dgm:t>
        <a:bodyPr/>
        <a:lstStyle/>
        <a:p>
          <a:endParaRPr lang="en-US"/>
        </a:p>
      </dgm:t>
    </dgm:pt>
    <dgm:pt modelId="{DCA27B76-2161-43BF-AD7F-F8D9141AA7AB}" type="pres">
      <dgm:prSet presAssocID="{4CE92DD0-7B3F-458E-92CF-8909659A2C0A}" presName="childNode" presStyleLbl="node1" presStyleIdx="1" presStyleCnt="4" custScaleY="152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9D75-C47E-47BA-B610-AEB2F903492B}" type="pres">
      <dgm:prSet presAssocID="{4CE92DD0-7B3F-458E-92CF-8909659A2C0A}" presName="aSpace2" presStyleCnt="0"/>
      <dgm:spPr/>
      <dgm:t>
        <a:bodyPr/>
        <a:lstStyle/>
        <a:p>
          <a:endParaRPr lang="en-US"/>
        </a:p>
      </dgm:t>
    </dgm:pt>
    <dgm:pt modelId="{D840A273-2594-4EDE-82C3-1DFB074CE2C2}" type="pres">
      <dgm:prSet presAssocID="{3D097A3B-BCE9-4025-B8E2-0863D8E76681}" presName="childNode" presStyleLbl="node1" presStyleIdx="2" presStyleCnt="4" custScaleY="141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58F3D-D6A0-4808-89A5-DDC710B3031F}" type="pres">
      <dgm:prSet presAssocID="{3D097A3B-BCE9-4025-B8E2-0863D8E76681}" presName="aSpace2" presStyleCnt="0"/>
      <dgm:spPr/>
      <dgm:t>
        <a:bodyPr/>
        <a:lstStyle/>
        <a:p>
          <a:endParaRPr lang="en-US"/>
        </a:p>
      </dgm:t>
    </dgm:pt>
    <dgm:pt modelId="{EA6764C7-704A-4CC3-930A-D6C103706AF4}" type="pres">
      <dgm:prSet presAssocID="{D2B643C0-04FE-4194-9F97-883BD7F9A90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A7359-9685-4577-81BF-C126FA93D029}" srcId="{A5BA6177-5D0C-4942-834A-664A557845C5}" destId="{3DAC9716-4BA7-49EB-8D03-B6FA4203B14C}" srcOrd="2" destOrd="0" parTransId="{F4CAB67A-4564-4AB9-92D8-7C488D334091}" sibTransId="{5608EE45-4265-4301-83FF-8DF08D8D9ABF}"/>
    <dgm:cxn modelId="{F7E6F24E-B016-42F9-B8BD-3089363DDCD0}" type="presOf" srcId="{D2B643C0-04FE-4194-9F97-883BD7F9A90D}" destId="{EA6764C7-704A-4CC3-930A-D6C103706AF4}" srcOrd="0" destOrd="0" presId="urn:microsoft.com/office/officeart/2005/8/layout/lProcess2"/>
    <dgm:cxn modelId="{485830C0-722A-411A-A870-B6C00ECE9D08}" srcId="{5CFC75E0-B72C-4CFF-B8D7-139769A85EF8}" destId="{D2B643C0-04FE-4194-9F97-883BD7F9A90D}" srcOrd="3" destOrd="0" parTransId="{A38730AF-D4ED-4815-9B89-3F3BB0B9C216}" sibTransId="{4CF1134B-C323-4DFC-9800-4FAE28BB5BD5}"/>
    <dgm:cxn modelId="{018B5CF4-B3A2-4010-ABBF-0DC9C1A46FB8}" srcId="{A5BA6177-5D0C-4942-834A-664A557845C5}" destId="{8D221900-A0FD-4D18-A178-456FDF4804D5}" srcOrd="0" destOrd="0" parTransId="{2AE4E0C5-EE70-4F7D-9769-E48B32A8A409}" sibTransId="{DB51E5D6-8344-462D-A5B0-F7CDC57521AE}"/>
    <dgm:cxn modelId="{126BB3FC-1A32-4D28-AEAE-D33193638FF1}" type="presOf" srcId="{A5BA6177-5D0C-4942-834A-664A557845C5}" destId="{1BF38706-1F8D-400D-B38C-B45296796353}" srcOrd="0" destOrd="0" presId="urn:microsoft.com/office/officeart/2005/8/layout/lProcess2"/>
    <dgm:cxn modelId="{08EDFFEC-A667-4273-A823-5FFB4E6553F7}" type="presOf" srcId="{54C46A03-F9A8-4785-8E29-1F4F4B0DDEFE}" destId="{EA6764C7-704A-4CC3-930A-D6C103706AF4}" srcOrd="0" destOrd="1" presId="urn:microsoft.com/office/officeart/2005/8/layout/lProcess2"/>
    <dgm:cxn modelId="{00BEB905-9D99-4F64-A067-14C3B1F194F5}" type="presOf" srcId="{88CAE988-CA90-41F3-B27C-F1D398C57E2B}" destId="{0D604269-53D6-4DEE-9593-43808D5589AE}" srcOrd="0" destOrd="0" presId="urn:microsoft.com/office/officeart/2005/8/layout/lProcess2"/>
    <dgm:cxn modelId="{796649F3-4EF8-4995-B1FE-2FD034A721F7}" srcId="{A5BA6177-5D0C-4942-834A-664A557845C5}" destId="{E0CADC01-2D83-4893-8979-1987B9A19801}" srcOrd="1" destOrd="0" parTransId="{89340F37-9510-42E9-99BA-B7182F1E6E94}" sibTransId="{7A22A06F-6B8A-48F5-8286-CB3008400DA2}"/>
    <dgm:cxn modelId="{5F620685-D421-4A66-8A3D-7C99541FED35}" type="presOf" srcId="{5CFC75E0-B72C-4CFF-B8D7-139769A85EF8}" destId="{7A45E4EC-C3CB-415A-8559-C695C527C50D}" srcOrd="0" destOrd="0" presId="urn:microsoft.com/office/officeart/2005/8/layout/lProcess2"/>
    <dgm:cxn modelId="{BAF97F70-E9D1-4784-B090-CF977A19A4C7}" srcId="{4CE92DD0-7B3F-458E-92CF-8909659A2C0A}" destId="{1845D61A-FD8D-49FA-9D3D-238A1D1EB4AC}" srcOrd="0" destOrd="0" parTransId="{A1C6C34E-1DF3-4F03-9582-88BAE26B7446}" sibTransId="{4C58DAE1-849D-4536-A978-1D92EDF18661}"/>
    <dgm:cxn modelId="{F95D5EE6-AAA3-4144-98C7-BE4E7DA42AA4}" srcId="{88CAE988-CA90-41F3-B27C-F1D398C57E2B}" destId="{5CFC75E0-B72C-4CFF-B8D7-139769A85EF8}" srcOrd="0" destOrd="0" parTransId="{86351DE6-2F45-47BD-8ACF-311C910C1D72}" sibTransId="{01685FCA-54B6-4981-B87D-D37E21FE4252}"/>
    <dgm:cxn modelId="{E36F692F-997C-49B8-9677-F7F3EFF10A1A}" type="presOf" srcId="{5CFC75E0-B72C-4CFF-B8D7-139769A85EF8}" destId="{5167D85C-9012-410F-BD51-88345EDFAF5F}" srcOrd="1" destOrd="0" presId="urn:microsoft.com/office/officeart/2005/8/layout/lProcess2"/>
    <dgm:cxn modelId="{D14E3B1E-8EC2-4AC4-BEBB-3919C7BA76E7}" type="presOf" srcId="{E0CADC01-2D83-4893-8979-1987B9A19801}" destId="{1BF38706-1F8D-400D-B38C-B45296796353}" srcOrd="0" destOrd="2" presId="urn:microsoft.com/office/officeart/2005/8/layout/lProcess2"/>
    <dgm:cxn modelId="{61C88C90-0F32-4058-A4DE-A3391C910F3E}" type="presOf" srcId="{ECF23F6D-A8D8-4C4D-9D34-32513408A407}" destId="{D840A273-2594-4EDE-82C3-1DFB074CE2C2}" srcOrd="0" destOrd="2" presId="urn:microsoft.com/office/officeart/2005/8/layout/lProcess2"/>
    <dgm:cxn modelId="{00ACFA58-DE3E-4C64-81EA-6674BD6A30B5}" srcId="{5CFC75E0-B72C-4CFF-B8D7-139769A85EF8}" destId="{4CE92DD0-7B3F-458E-92CF-8909659A2C0A}" srcOrd="1" destOrd="0" parTransId="{8487F4B9-BB8E-4D77-8C35-D6C96F6440CE}" sibTransId="{D9A9848D-DFC6-4142-B9AC-BAA432DB2171}"/>
    <dgm:cxn modelId="{FCBFA8BC-03F9-48A1-8E89-AFC9CB224AC1}" type="presOf" srcId="{4CE92DD0-7B3F-458E-92CF-8909659A2C0A}" destId="{DCA27B76-2161-43BF-AD7F-F8D9141AA7AB}" srcOrd="0" destOrd="0" presId="urn:microsoft.com/office/officeart/2005/8/layout/lProcess2"/>
    <dgm:cxn modelId="{E2EADE2F-E2B4-4EFF-8D7E-470D5A6E7267}" srcId="{5CFC75E0-B72C-4CFF-B8D7-139769A85EF8}" destId="{3D097A3B-BCE9-4025-B8E2-0863D8E76681}" srcOrd="2" destOrd="0" parTransId="{402172DA-755A-4436-A8EE-F5B7B6A1ED9A}" sibTransId="{F20C8418-F1A8-4E59-BCDC-573BDA36653A}"/>
    <dgm:cxn modelId="{EDDAECE5-F0DE-4496-AAA3-C94BB5B20F94}" srcId="{3D097A3B-BCE9-4025-B8E2-0863D8E76681}" destId="{ECF23F6D-A8D8-4C4D-9D34-32513408A407}" srcOrd="1" destOrd="0" parTransId="{B32A2FBE-6A44-43D8-89EC-CCCD55244220}" sibTransId="{DC7D163C-B961-4073-A171-FBD9C3F63AD1}"/>
    <dgm:cxn modelId="{594A42E4-B7AE-4271-9535-E15D23B42441}" type="presOf" srcId="{EFD7A7A4-0E3E-4E1F-A5AC-0DBBFCA9E9CD}" destId="{D840A273-2594-4EDE-82C3-1DFB074CE2C2}" srcOrd="0" destOrd="1" presId="urn:microsoft.com/office/officeart/2005/8/layout/lProcess2"/>
    <dgm:cxn modelId="{EB267A95-3F33-45C3-B183-D78F0361A010}" type="presOf" srcId="{8D221900-A0FD-4D18-A178-456FDF4804D5}" destId="{1BF38706-1F8D-400D-B38C-B45296796353}" srcOrd="0" destOrd="1" presId="urn:microsoft.com/office/officeart/2005/8/layout/lProcess2"/>
    <dgm:cxn modelId="{9AFB0588-4B36-43FD-B70A-DBA5722CB65D}" type="presOf" srcId="{3D097A3B-BCE9-4025-B8E2-0863D8E76681}" destId="{D840A273-2594-4EDE-82C3-1DFB074CE2C2}" srcOrd="0" destOrd="0" presId="urn:microsoft.com/office/officeart/2005/8/layout/lProcess2"/>
    <dgm:cxn modelId="{69913302-E78C-45A6-B6BD-4FFF08BECE6D}" type="presOf" srcId="{1845D61A-FD8D-49FA-9D3D-238A1D1EB4AC}" destId="{DCA27B76-2161-43BF-AD7F-F8D9141AA7AB}" srcOrd="0" destOrd="1" presId="urn:microsoft.com/office/officeart/2005/8/layout/lProcess2"/>
    <dgm:cxn modelId="{98CCBDCD-60D5-474D-A39C-F172C8EDFB0A}" type="presOf" srcId="{3DAC9716-4BA7-49EB-8D03-B6FA4203B14C}" destId="{1BF38706-1F8D-400D-B38C-B45296796353}" srcOrd="0" destOrd="3" presId="urn:microsoft.com/office/officeart/2005/8/layout/lProcess2"/>
    <dgm:cxn modelId="{D0ABE607-C482-4B46-BC1B-57F5240B7DCD}" srcId="{3D097A3B-BCE9-4025-B8E2-0863D8E76681}" destId="{EFD7A7A4-0E3E-4E1F-A5AC-0DBBFCA9E9CD}" srcOrd="0" destOrd="0" parTransId="{4ACA7666-DA34-4175-A5DD-A9B4D8B9C3F1}" sibTransId="{BAF74C93-DB91-4937-8D26-FCA29DDB71A0}"/>
    <dgm:cxn modelId="{2DA69749-639C-43FC-B79E-0396A9849131}" type="presOf" srcId="{DD86471D-9012-415B-833D-F3B99D8FF7A3}" destId="{DCA27B76-2161-43BF-AD7F-F8D9141AA7AB}" srcOrd="0" destOrd="2" presId="urn:microsoft.com/office/officeart/2005/8/layout/lProcess2"/>
    <dgm:cxn modelId="{CCD1ACE9-538E-466E-ACBD-D25B109B647E}" srcId="{D2B643C0-04FE-4194-9F97-883BD7F9A90D}" destId="{54C46A03-F9A8-4785-8E29-1F4F4B0DDEFE}" srcOrd="0" destOrd="0" parTransId="{27BC61AC-F42C-49E4-AB0E-F30E2B4AB409}" sibTransId="{1F1689FA-C10C-451E-8AF6-24080C0CE644}"/>
    <dgm:cxn modelId="{1E98E0F9-37F7-480F-86CD-68B61083DBD6}" srcId="{5CFC75E0-B72C-4CFF-B8D7-139769A85EF8}" destId="{A5BA6177-5D0C-4942-834A-664A557845C5}" srcOrd="0" destOrd="0" parTransId="{500D2F32-9849-4399-8048-F836F755CC32}" sibTransId="{95CC589F-A5F7-49ED-B8EE-1BC9EDA2A6F9}"/>
    <dgm:cxn modelId="{DF6AD43E-4386-4CED-8E18-B098586A5F13}" srcId="{4CE92DD0-7B3F-458E-92CF-8909659A2C0A}" destId="{DD86471D-9012-415B-833D-F3B99D8FF7A3}" srcOrd="1" destOrd="0" parTransId="{B7F0C6BB-673D-4BAF-9DD5-514029A1773C}" sibTransId="{A767C7F3-E9D0-4504-B840-3E4127E93AF0}"/>
    <dgm:cxn modelId="{DA226DF5-2691-4638-ACEB-ED1F88DEE790}" type="presParOf" srcId="{0D604269-53D6-4DEE-9593-43808D5589AE}" destId="{A62CE3BC-A906-418C-8494-D15D5867665F}" srcOrd="0" destOrd="0" presId="urn:microsoft.com/office/officeart/2005/8/layout/lProcess2"/>
    <dgm:cxn modelId="{B3DA3001-E946-40A4-85DF-4C39894416E0}" type="presParOf" srcId="{A62CE3BC-A906-418C-8494-D15D5867665F}" destId="{7A45E4EC-C3CB-415A-8559-C695C527C50D}" srcOrd="0" destOrd="0" presId="urn:microsoft.com/office/officeart/2005/8/layout/lProcess2"/>
    <dgm:cxn modelId="{D5492415-3687-44AB-A3F2-61CAB7E27D5B}" type="presParOf" srcId="{A62CE3BC-A906-418C-8494-D15D5867665F}" destId="{5167D85C-9012-410F-BD51-88345EDFAF5F}" srcOrd="1" destOrd="0" presId="urn:microsoft.com/office/officeart/2005/8/layout/lProcess2"/>
    <dgm:cxn modelId="{D21FDF85-9741-46B2-AFE0-837440B50604}" type="presParOf" srcId="{A62CE3BC-A906-418C-8494-D15D5867665F}" destId="{38193A70-41EF-406E-A06C-D5C88722A003}" srcOrd="2" destOrd="0" presId="urn:microsoft.com/office/officeart/2005/8/layout/lProcess2"/>
    <dgm:cxn modelId="{662AE728-79B5-4AEC-B5DF-4B8B85634E35}" type="presParOf" srcId="{38193A70-41EF-406E-A06C-D5C88722A003}" destId="{6D1BE295-4081-434C-8FE1-A9C2AE203AAD}" srcOrd="0" destOrd="0" presId="urn:microsoft.com/office/officeart/2005/8/layout/lProcess2"/>
    <dgm:cxn modelId="{D6ED0BCB-E641-4932-8C62-8DC99822A8F0}" type="presParOf" srcId="{6D1BE295-4081-434C-8FE1-A9C2AE203AAD}" destId="{1BF38706-1F8D-400D-B38C-B45296796353}" srcOrd="0" destOrd="0" presId="urn:microsoft.com/office/officeart/2005/8/layout/lProcess2"/>
    <dgm:cxn modelId="{3F1D1137-D11B-46A9-A1AE-84F5F391CDB2}" type="presParOf" srcId="{6D1BE295-4081-434C-8FE1-A9C2AE203AAD}" destId="{83F45F90-CB2A-4399-A952-13F9C5C06A6D}" srcOrd="1" destOrd="0" presId="urn:microsoft.com/office/officeart/2005/8/layout/lProcess2"/>
    <dgm:cxn modelId="{D30F9861-9C4D-4780-926E-C51C74A04190}" type="presParOf" srcId="{6D1BE295-4081-434C-8FE1-A9C2AE203AAD}" destId="{DCA27B76-2161-43BF-AD7F-F8D9141AA7AB}" srcOrd="2" destOrd="0" presId="urn:microsoft.com/office/officeart/2005/8/layout/lProcess2"/>
    <dgm:cxn modelId="{8F28BA08-7841-4DC3-BA6C-BABB1DB3E191}" type="presParOf" srcId="{6D1BE295-4081-434C-8FE1-A9C2AE203AAD}" destId="{FB019D75-C47E-47BA-B610-AEB2F903492B}" srcOrd="3" destOrd="0" presId="urn:microsoft.com/office/officeart/2005/8/layout/lProcess2"/>
    <dgm:cxn modelId="{AE86D4AE-3A4B-4A81-B883-0142FC0A0856}" type="presParOf" srcId="{6D1BE295-4081-434C-8FE1-A9C2AE203AAD}" destId="{D840A273-2594-4EDE-82C3-1DFB074CE2C2}" srcOrd="4" destOrd="0" presId="urn:microsoft.com/office/officeart/2005/8/layout/lProcess2"/>
    <dgm:cxn modelId="{1C107B94-7697-4B9A-9BAA-1BD47A527959}" type="presParOf" srcId="{6D1BE295-4081-434C-8FE1-A9C2AE203AAD}" destId="{91F58F3D-D6A0-4808-89A5-DDC710B3031F}" srcOrd="5" destOrd="0" presId="urn:microsoft.com/office/officeart/2005/8/layout/lProcess2"/>
    <dgm:cxn modelId="{687E0FFF-4A5A-475F-8625-D6F859809F2D}" type="presParOf" srcId="{6D1BE295-4081-434C-8FE1-A9C2AE203AAD}" destId="{EA6764C7-704A-4CC3-930A-D6C103706AF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5E4EC-C3CB-415A-8559-C695C527C50D}">
      <dsp:nvSpPr>
        <dsp:cNvPr id="0" name=""/>
        <dsp:cNvSpPr/>
      </dsp:nvSpPr>
      <dsp:spPr>
        <a:xfrm>
          <a:off x="3346" y="0"/>
          <a:ext cx="3423725" cy="5647882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Deployment package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3346" y="0"/>
        <a:ext cx="3423725" cy="1694364"/>
      </dsp:txXfrm>
    </dsp:sp>
    <dsp:sp modelId="{1BF38706-1F8D-400D-B38C-B45296796353}">
      <dsp:nvSpPr>
        <dsp:cNvPr id="0" name=""/>
        <dsp:cNvSpPr/>
      </dsp:nvSpPr>
      <dsp:spPr>
        <a:xfrm>
          <a:off x="344045" y="1695550"/>
          <a:ext cx="2738980" cy="970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1.0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CreateTableC.sql</a:t>
          </a:r>
          <a:endParaRPr lang="en-US" sz="1200" kern="1200" dirty="0"/>
        </a:p>
      </dsp:txBody>
      <dsp:txXfrm>
        <a:off x="372478" y="1723983"/>
        <a:ext cx="2682114" cy="913897"/>
      </dsp:txXfrm>
    </dsp:sp>
    <dsp:sp modelId="{DCA27B76-2161-43BF-AD7F-F8D9141AA7AB}">
      <dsp:nvSpPr>
        <dsp:cNvPr id="0" name=""/>
        <dsp:cNvSpPr/>
      </dsp:nvSpPr>
      <dsp:spPr>
        <a:xfrm>
          <a:off x="344045" y="2760491"/>
          <a:ext cx="2738980" cy="934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1.1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CreateViewD.sql</a:t>
          </a:r>
          <a:endParaRPr lang="en-US" sz="1200" kern="1200" dirty="0"/>
        </a:p>
      </dsp:txBody>
      <dsp:txXfrm>
        <a:off x="371419" y="2787865"/>
        <a:ext cx="2684232" cy="879868"/>
      </dsp:txXfrm>
    </dsp:sp>
    <dsp:sp modelId="{D840A273-2594-4EDE-82C3-1DFB074CE2C2}">
      <dsp:nvSpPr>
        <dsp:cNvPr id="0" name=""/>
        <dsp:cNvSpPr/>
      </dsp:nvSpPr>
      <dsp:spPr>
        <a:xfrm>
          <a:off x="344045" y="3789284"/>
          <a:ext cx="2738980" cy="868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1.2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CreateTableF.sql</a:t>
          </a:r>
          <a:endParaRPr lang="en-US" sz="1200" kern="1200" dirty="0"/>
        </a:p>
      </dsp:txBody>
      <dsp:txXfrm>
        <a:off x="369488" y="3814727"/>
        <a:ext cx="2688094" cy="817801"/>
      </dsp:txXfrm>
    </dsp:sp>
    <dsp:sp modelId="{EA6764C7-704A-4CC3-930A-D6C103706AF4}">
      <dsp:nvSpPr>
        <dsp:cNvPr id="0" name=""/>
        <dsp:cNvSpPr/>
      </dsp:nvSpPr>
      <dsp:spPr>
        <a:xfrm>
          <a:off x="344045" y="4752149"/>
          <a:ext cx="2738980" cy="612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1.3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DeploySPs.sql</a:t>
          </a:r>
          <a:endParaRPr lang="en-US" sz="1200" kern="1200" dirty="0"/>
        </a:p>
      </dsp:txBody>
      <dsp:txXfrm>
        <a:off x="361974" y="4770078"/>
        <a:ext cx="2703122" cy="57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5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328348-CD76-47F5-8BC2-B1A985D2B59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Up/DbUp/" TargetMode="External"/><Relationship Id="rId2" Type="http://schemas.openxmlformats.org/officeDocument/2006/relationships/hyperlink" Target="https://github.com/sqlcollaborative/dbo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varscar.wordpress.com/" TargetMode="External"/><Relationship Id="rId4" Type="http://schemas.openxmlformats.org/officeDocument/2006/relationships/hyperlink" Target="https://nvarscar.wordpress.com/2018/09/18/introducing-dbops-powershell-module-devops-for-databas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varscar.wordpress.com/2017/11/21/deploying-sql-server-code-the-good-the-bad-the-ug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batools.io/#Publish-DbaDacPackage" TargetMode="External"/><Relationship Id="rId2" Type="http://schemas.openxmlformats.org/officeDocument/2006/relationships/hyperlink" Target="https://docs.dbatools.io/#Export-DbaDacPack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clon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docs.dbatools.io/#New-DbaDacOp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 for Database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Powered by </a:t>
            </a:r>
            <a:r>
              <a:rPr lang="en-US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630751"/>
              </p:ext>
            </p:extLst>
          </p:nvPr>
        </p:nvGraphicFramePr>
        <p:xfrm>
          <a:off x="4029444" y="523702"/>
          <a:ext cx="3427072" cy="564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892932" y="3117271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</a:p>
          <a:p>
            <a:pPr algn="ctr"/>
            <a:r>
              <a:rPr lang="en-US" dirty="0"/>
              <a:t>(version </a:t>
            </a:r>
            <a:r>
              <a:rPr lang="en-US" dirty="0" smtClean="0"/>
              <a:t>1.0)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48301" y="4854632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B</a:t>
            </a:r>
          </a:p>
          <a:p>
            <a:pPr algn="ctr"/>
            <a:r>
              <a:rPr lang="en-US" dirty="0"/>
              <a:t>(version 1.1)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274" y="2065610"/>
            <a:ext cx="2166756" cy="1396640"/>
            <a:chOff x="1176683" y="2065610"/>
            <a:chExt cx="2166756" cy="1396640"/>
          </a:xfrm>
        </p:grpSpPr>
        <p:sp>
          <p:nvSpPr>
            <p:cNvPr id="8" name="Flowchart: Internal Storage 7"/>
            <p:cNvSpPr/>
            <p:nvPr/>
          </p:nvSpPr>
          <p:spPr>
            <a:xfrm>
              <a:off x="1176683" y="2132214"/>
              <a:ext cx="2166756" cy="1330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CreateTableA.sql</a:t>
              </a:r>
              <a:endParaRPr lang="en-US" sz="1200" dirty="0"/>
            </a:p>
            <a:p>
              <a:pPr lvl="0"/>
              <a:r>
                <a:rPr lang="en-US" sz="1200" dirty="0"/>
                <a:t>1.0\</a:t>
              </a:r>
              <a:r>
                <a:rPr lang="en-US" sz="1200" dirty="0" err="1" smtClean="0"/>
                <a:t>CreateTableB.sql</a:t>
              </a:r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CreateTableC.sql</a:t>
              </a:r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246" y="2065610"/>
              <a:ext cx="1805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dbo.SchemaVersions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32762" y="3827449"/>
            <a:ext cx="2148730" cy="1388227"/>
            <a:chOff x="8765880" y="3939373"/>
            <a:chExt cx="2148730" cy="1388227"/>
          </a:xfrm>
        </p:grpSpPr>
        <p:sp>
          <p:nvSpPr>
            <p:cNvPr id="10" name="Flowchart: Internal Storage 9"/>
            <p:cNvSpPr/>
            <p:nvPr/>
          </p:nvSpPr>
          <p:spPr>
            <a:xfrm>
              <a:off x="8765880" y="3997564"/>
              <a:ext cx="2148730" cy="1330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CreateTableA.sql</a:t>
              </a:r>
              <a:endParaRPr lang="en-US" sz="1200" dirty="0"/>
            </a:p>
            <a:p>
              <a:pPr lvl="0"/>
              <a:r>
                <a:rPr lang="en-US" sz="1200" dirty="0"/>
                <a:t>1.0\</a:t>
              </a:r>
              <a:r>
                <a:rPr lang="en-US" sz="1200" dirty="0" err="1" smtClean="0"/>
                <a:t>CreateTableB.sql</a:t>
              </a:r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CreateTableC.sql</a:t>
              </a:r>
              <a:endParaRPr lang="en-US" sz="1200" dirty="0" smtClean="0"/>
            </a:p>
            <a:p>
              <a:pPr lvl="0"/>
              <a:r>
                <a:rPr lang="en-US" sz="1200" dirty="0" smtClean="0"/>
                <a:t>1.1\</a:t>
              </a:r>
              <a:r>
                <a:rPr lang="en-US" sz="1200" dirty="0" err="1" smtClean="0"/>
                <a:t>AlterTableA.sql</a:t>
              </a:r>
              <a:endParaRPr lang="en-US" sz="1200" dirty="0"/>
            </a:p>
            <a:p>
              <a:pPr lvl="0"/>
              <a:r>
                <a:rPr lang="en-US" sz="1200" dirty="0" smtClean="0"/>
                <a:t>1.1\</a:t>
              </a:r>
              <a:r>
                <a:rPr lang="en-US" sz="1200" dirty="0" err="1" smtClean="0"/>
                <a:t>CreateViewD.sql</a:t>
              </a:r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50069" y="3939373"/>
              <a:ext cx="188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dbo.SchemaVersions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lowchart: Magnetic Disk 11"/>
          <p:cNvSpPr/>
          <p:nvPr/>
        </p:nvSpPr>
        <p:spPr>
          <a:xfrm>
            <a:off x="8948301" y="1591886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</a:t>
            </a:r>
          </a:p>
          <a:p>
            <a:pPr algn="ctr"/>
            <a:r>
              <a:rPr lang="en-US" dirty="0"/>
              <a:t>(empty)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748267" y="5453148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r>
              <a:rPr lang="en-US" dirty="0" smtClean="0"/>
              <a:t>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748267" y="2219499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2508373" y="3574471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9942" y="386778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3719946" y="4052453"/>
            <a:ext cx="644236" cy="73567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719945" y="4052454"/>
            <a:ext cx="644237" cy="1525386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719946" y="3782291"/>
            <a:ext cx="644236" cy="27016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1"/>
          </p:cNvCxnSpPr>
          <p:nvPr/>
        </p:nvCxnSpPr>
        <p:spPr>
          <a:xfrm>
            <a:off x="7108672" y="4722487"/>
            <a:ext cx="639595" cy="120864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1"/>
          </p:cNvCxnSpPr>
          <p:nvPr/>
        </p:nvCxnSpPr>
        <p:spPr>
          <a:xfrm>
            <a:off x="7108671" y="5615863"/>
            <a:ext cx="639596" cy="31526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" name="Picture 60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42" y="3850822"/>
            <a:ext cx="396981" cy="396981"/>
          </a:xfrm>
          <a:prstGeom prst="rect">
            <a:avLst/>
          </a:prstGeom>
        </p:spPr>
      </p:pic>
      <p:pic>
        <p:nvPicPr>
          <p:cNvPr id="62" name="Picture 61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2515372"/>
            <a:ext cx="396981" cy="396981"/>
          </a:xfrm>
          <a:prstGeom prst="rect">
            <a:avLst/>
          </a:prstGeom>
        </p:spPr>
      </p:pic>
      <p:pic>
        <p:nvPicPr>
          <p:cNvPr id="63" name="Picture 62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5754436"/>
            <a:ext cx="396981" cy="396981"/>
          </a:xfrm>
          <a:prstGeom prst="rect">
            <a:avLst/>
          </a:prstGeom>
        </p:spPr>
      </p:pic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7112227" y="2681964"/>
            <a:ext cx="636040" cy="1551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 flipV="1">
            <a:off x="7112227" y="2697481"/>
            <a:ext cx="636040" cy="953159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1"/>
          </p:cNvCxnSpPr>
          <p:nvPr/>
        </p:nvCxnSpPr>
        <p:spPr>
          <a:xfrm flipV="1">
            <a:off x="7112227" y="2697481"/>
            <a:ext cx="636040" cy="172184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1"/>
          </p:cNvCxnSpPr>
          <p:nvPr/>
        </p:nvCxnSpPr>
        <p:spPr>
          <a:xfrm flipV="1">
            <a:off x="7112227" y="2697481"/>
            <a:ext cx="636040" cy="2639905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1308273" y="2984272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225338" y="2901145"/>
            <a:ext cx="1845426" cy="67333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New-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Add-</a:t>
            </a:r>
            <a:r>
              <a:rPr lang="en-US" sz="1200" dirty="0" err="1" smtClean="0">
                <a:solidFill>
                  <a:schemeClr val="bg1"/>
                </a:solidFill>
              </a:rPr>
              <a:t>DBOBuild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96746" y="3142214"/>
            <a:ext cx="628592" cy="187036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225338" y="798025"/>
            <a:ext cx="2244441" cy="1088967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(artifact)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sz="1200" dirty="0" smtClean="0">
                <a:solidFill>
                  <a:srgbClr val="D3BA68"/>
                </a:solidFill>
              </a:rPr>
              <a:t>Get-</a:t>
            </a:r>
            <a:r>
              <a:rPr lang="en-US" sz="1200" dirty="0" err="1" smtClean="0">
                <a:solidFill>
                  <a:srgbClr val="D3BA68"/>
                </a:solidFill>
              </a:rPr>
              <a:t>DBOPackageArtifact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600604" y="2893842"/>
            <a:ext cx="1845426" cy="67333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Install-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Deploy.ps1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7190943" y="801772"/>
            <a:ext cx="2317022" cy="1088966"/>
          </a:xfrm>
          <a:prstGeom prst="snip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Promote</a:t>
            </a:r>
          </a:p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sz="1200" dirty="0" smtClean="0"/>
              <a:t>Publish-</a:t>
            </a:r>
            <a:r>
              <a:rPr lang="en-US" sz="1200" dirty="0" err="1" smtClean="0"/>
              <a:t>DBOPackageArtifact</a:t>
            </a:r>
            <a:endParaRPr lang="en-US" dirty="0" smtClean="0"/>
          </a:p>
        </p:txBody>
      </p:sp>
      <p:sp>
        <p:nvSpPr>
          <p:cNvPr id="18" name="Right Arrow 17"/>
          <p:cNvSpPr/>
          <p:nvPr/>
        </p:nvSpPr>
        <p:spPr>
          <a:xfrm rot="10800000">
            <a:off x="5469779" y="1077132"/>
            <a:ext cx="1707806" cy="3990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225338" y="4580314"/>
            <a:ext cx="1845426" cy="68164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CI deployment</a:t>
            </a:r>
          </a:p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Install-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>
              <a:solidFill>
                <a:schemeClr val="bg1"/>
              </a:solidFill>
            </a:endParaRPr>
          </a:p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Deploy.ps1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rot="16200000">
            <a:off x="4528360" y="3871655"/>
            <a:ext cx="1650075" cy="5652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Validate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450974" y="4128874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3365265" y="5926976"/>
            <a:ext cx="1615441" cy="6567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8115300" y="4278562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8806990" y="4403194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29" name="Notched Right Arrow 28"/>
          <p:cNvSpPr/>
          <p:nvPr/>
        </p:nvSpPr>
        <p:spPr>
          <a:xfrm rot="5400000">
            <a:off x="8372886" y="3366073"/>
            <a:ext cx="454644" cy="1070957"/>
          </a:xfrm>
          <a:prstGeom prst="notchedRightArrow">
            <a:avLst/>
          </a:prstGeom>
          <a:solidFill>
            <a:srgbClr val="5530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0" name="Notched Right Arrow 29"/>
          <p:cNvSpPr/>
          <p:nvPr/>
        </p:nvSpPr>
        <p:spPr>
          <a:xfrm rot="5400000">
            <a:off x="3938152" y="5054793"/>
            <a:ext cx="469665" cy="1079348"/>
          </a:xfrm>
          <a:prstGeom prst="notchedRightArrow">
            <a:avLst/>
          </a:prstGeom>
          <a:solidFill>
            <a:srgbClr val="5530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1356965" y="4041648"/>
            <a:ext cx="1191088" cy="51378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32" name="Up-Down Arrow 31"/>
          <p:cNvSpPr/>
          <p:nvPr/>
        </p:nvSpPr>
        <p:spPr>
          <a:xfrm>
            <a:off x="1852756" y="3674228"/>
            <a:ext cx="199506" cy="35329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12375" y="2901145"/>
            <a:ext cx="2446618" cy="3990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10800000">
            <a:off x="3971636" y="1939747"/>
            <a:ext cx="314609" cy="93358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821" y="1142161"/>
            <a:ext cx="765722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 rot="16200000">
            <a:off x="8965560" y="2122144"/>
            <a:ext cx="1650075" cy="56526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8334" y="2138966"/>
            <a:ext cx="142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Successful deployment</a:t>
            </a:r>
          </a:p>
          <a:p>
            <a:endParaRPr lang="en-US" sz="1600" dirty="0"/>
          </a:p>
        </p:txBody>
      </p:sp>
      <p:sp>
        <p:nvSpPr>
          <p:cNvPr id="34" name="Up Arrow 33"/>
          <p:cNvSpPr/>
          <p:nvPr/>
        </p:nvSpPr>
        <p:spPr>
          <a:xfrm rot="10800000">
            <a:off x="3971636" y="3610604"/>
            <a:ext cx="314609" cy="93358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89889" y="-25139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/>
              <a:t>dbops</a:t>
            </a:r>
            <a:r>
              <a:rPr lang="en-US" sz="4000" dirty="0" smtClean="0"/>
              <a:t> CI/CD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17" y="2770909"/>
            <a:ext cx="10353762" cy="97045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634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about </a:t>
            </a:r>
            <a:r>
              <a:rPr lang="en-US" dirty="0" err="1" smtClean="0"/>
              <a:t>dbops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github.com/sqlcollaborative/dbops</a:t>
            </a:r>
            <a:endParaRPr lang="en-US" dirty="0" smtClean="0"/>
          </a:p>
          <a:p>
            <a:r>
              <a:rPr lang="en-US" dirty="0" err="1" smtClean="0"/>
              <a:t>DbUp</a:t>
            </a:r>
            <a:r>
              <a:rPr lang="en-US" dirty="0" smtClean="0"/>
              <a:t> project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https://github.com/DbUp/DbUp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Introducing </a:t>
            </a:r>
            <a:r>
              <a:rPr lang="en-US" dirty="0" err="1" smtClean="0"/>
              <a:t>dbops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https://nvarscar.wordpress.com/2018/09/18/introducing-dbops-powershell-module-devops-for-databases/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31560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4126515"/>
            <a:ext cx="10353762" cy="1634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Twitter: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Sqlcommunity.slack.com: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5"/>
              </a:rPr>
              <a:t>https://nvarscar.wordpress.com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5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 smtClean="0"/>
              <a:t>DBA </a:t>
            </a:r>
            <a:r>
              <a:rPr lang="en-CA" dirty="0"/>
              <a:t>at </a:t>
            </a:r>
            <a:r>
              <a:rPr lang="en-CA" dirty="0" err="1" smtClean="0"/>
              <a:t>xMatters</a:t>
            </a:r>
            <a:r>
              <a:rPr lang="en-CA" dirty="0" smtClean="0"/>
              <a:t> (Canada)</a:t>
            </a:r>
            <a:endParaRPr lang="en-CA" dirty="0"/>
          </a:p>
          <a:p>
            <a:pPr lvl="1"/>
            <a:r>
              <a:rPr lang="en-CA" dirty="0" smtClean="0"/>
              <a:t>Major contributor to </a:t>
            </a:r>
            <a:r>
              <a:rPr lang="en-CA" dirty="0" err="1" smtClean="0"/>
              <a:t>dbatools</a:t>
            </a:r>
            <a:endParaRPr lang="en-CA" dirty="0"/>
          </a:p>
          <a:p>
            <a:pPr lvl="1"/>
            <a:r>
              <a:rPr lang="en-CA" dirty="0" smtClean="0"/>
              <a:t>Automation and CI/CD enthusiast</a:t>
            </a:r>
            <a:endParaRPr lang="en-CA" dirty="0"/>
          </a:p>
          <a:p>
            <a:pPr lvl="1"/>
            <a:r>
              <a:rPr lang="en-CA" dirty="0" err="1" smtClean="0"/>
              <a:t>Powershell</a:t>
            </a:r>
            <a:r>
              <a:rPr lang="en-CA" dirty="0" smtClean="0"/>
              <a:t> + Jenkins = &lt;3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61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420" y="2030083"/>
            <a:ext cx="4271455" cy="293614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US" dirty="0" smtClean="0"/>
              <a:t>Stored </a:t>
            </a:r>
            <a:r>
              <a:rPr lang="en-US" dirty="0" smtClean="0"/>
              <a:t>as a full schema definition</a:t>
            </a:r>
          </a:p>
          <a:p>
            <a:r>
              <a:rPr lang="en-US" dirty="0" smtClean="0"/>
              <a:t>Compares schema states</a:t>
            </a:r>
          </a:p>
          <a:p>
            <a:r>
              <a:rPr lang="en-US" dirty="0" smtClean="0"/>
              <a:t>Generates migrations on the fly</a:t>
            </a:r>
          </a:p>
          <a:p>
            <a:r>
              <a:rPr lang="en-US" dirty="0" smtClean="0"/>
              <a:t>Controlled by a framework</a:t>
            </a:r>
          </a:p>
          <a:p>
            <a:r>
              <a:rPr lang="en-US" dirty="0" smtClean="0"/>
              <a:t>Rudimentary data management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8066" y="2030083"/>
            <a:ext cx="4271455" cy="293614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Deployed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 migrations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Performs predefined sequence of changes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Good old plaintext scripts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Full control of the changes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bound to any framework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565" y="5842304"/>
            <a:ext cx="997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Related blogpost: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https://nvarscar.wordpress.com/2017/11/21/deploying-sql-server-code-the-good-the-bad-the-ugly/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0420" y="1456195"/>
            <a:ext cx="42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 algn="ctr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3BA6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Model-based deployments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8065" y="1456195"/>
            <a:ext cx="42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algn="ctr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Script-based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approach: </a:t>
            </a:r>
            <a:r>
              <a:rPr lang="en-US" dirty="0" err="1" smtClean="0"/>
              <a:t>dacpacs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Visual Studio with the Data Tools plugin</a:t>
            </a:r>
          </a:p>
          <a:p>
            <a:r>
              <a:rPr lang="en-US" dirty="0" smtClean="0"/>
              <a:t>The model is packaged into a 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r>
              <a:rPr lang="en-US" b="1" dirty="0" err="1" smtClean="0">
                <a:solidFill>
                  <a:srgbClr val="FFC000"/>
                </a:solidFill>
              </a:rPr>
              <a:t>dacpac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Deployment parameters should be defined, with care</a:t>
            </a:r>
          </a:p>
          <a:p>
            <a:r>
              <a:rPr lang="en-US" dirty="0" smtClean="0"/>
              <a:t>Deployment options:</a:t>
            </a:r>
          </a:p>
          <a:p>
            <a:pPr lvl="1"/>
            <a:r>
              <a:rPr lang="en-US" dirty="0" smtClean="0"/>
              <a:t>SSMS -&gt; Deploy Data-Tier Application</a:t>
            </a:r>
          </a:p>
          <a:p>
            <a:pPr lvl="1"/>
            <a:r>
              <a:rPr lang="en-US" dirty="0" smtClean="0"/>
              <a:t>SqlPackage.exe tool</a:t>
            </a:r>
          </a:p>
          <a:p>
            <a:pPr lvl="1"/>
            <a:r>
              <a:rPr lang="en-US" dirty="0" err="1" smtClean="0"/>
              <a:t>Powershell</a:t>
            </a:r>
            <a:endParaRPr lang="en-US" dirty="0"/>
          </a:p>
          <a:p>
            <a:pPr lvl="2"/>
            <a:r>
              <a:rPr lang="en-US" dirty="0" smtClean="0"/>
              <a:t>DacFx.x64 library</a:t>
            </a:r>
          </a:p>
          <a:p>
            <a:pPr lvl="2"/>
            <a:r>
              <a:rPr lang="en-US" dirty="0" err="1" smtClean="0"/>
              <a:t>dbatools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05" b="99664" l="10000" r="90000">
                        <a14:backgroundMark x1="31957" y1="95973" x2="81739" y2="734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717" y="2759068"/>
            <a:ext cx="4381500" cy="283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588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dacpac</a:t>
            </a:r>
            <a:r>
              <a:rPr lang="en-US" dirty="0" smtClean="0"/>
              <a:t> CI/CD flow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818444" y="1456056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885388" y="2845452"/>
            <a:ext cx="1191088" cy="51378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95287" y="4123427"/>
            <a:ext cx="1572820" cy="920151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Data Tools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>
            <a:off x="2076476" y="3102346"/>
            <a:ext cx="1118744" cy="69311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3155213" y="3414502"/>
            <a:ext cx="1851804" cy="10121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dacpac</a:t>
            </a:r>
            <a:endParaRPr lang="en-US" sz="3200" dirty="0" smtClean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flipV="1">
            <a:off x="2168107" y="4232694"/>
            <a:ext cx="987106" cy="35080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33853">
            <a:off x="2131575" y="3104872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340841">
            <a:off x="2201333" y="4048029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6400271" y="3663691"/>
            <a:ext cx="1191088" cy="51378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894053" y="3920584"/>
            <a:ext cx="1506218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91359" y="3920583"/>
            <a:ext cx="996955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 rot="16200000">
            <a:off x="6778411" y="1622857"/>
            <a:ext cx="295249" cy="7902285"/>
          </a:xfrm>
          <a:prstGeom prst="can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DELIVERY PIPELINE</a:t>
            </a:r>
            <a:endParaRPr lang="en-US" dirty="0"/>
          </a:p>
        </p:txBody>
      </p:sp>
      <p:sp>
        <p:nvSpPr>
          <p:cNvPr id="45" name="Striped Right Arrow 44"/>
          <p:cNvSpPr/>
          <p:nvPr/>
        </p:nvSpPr>
        <p:spPr>
          <a:xfrm rot="5400000">
            <a:off x="3523335" y="4686190"/>
            <a:ext cx="911867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10198" y="4674246"/>
            <a:ext cx="93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Artifact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16200000">
            <a:off x="6421029" y="4567336"/>
            <a:ext cx="1149572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Striped Right Arrow 47"/>
          <p:cNvSpPr/>
          <p:nvPr/>
        </p:nvSpPr>
        <p:spPr>
          <a:xfrm rot="16200000">
            <a:off x="9005370" y="4556227"/>
            <a:ext cx="1149572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15529" y="4674246"/>
            <a:ext cx="4111812" cy="369332"/>
          </a:xfrm>
          <a:prstGeom prst="roundRect">
            <a:avLst/>
          </a:prstGeom>
          <a:solidFill>
            <a:srgbClr val="FFC000">
              <a:alpha val="7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Framework</a:t>
            </a:r>
            <a:endParaRPr lang="en-US" dirty="0"/>
          </a:p>
        </p:txBody>
      </p:sp>
      <p:sp>
        <p:nvSpPr>
          <p:cNvPr id="50" name="Up-Down Arrow 49"/>
          <p:cNvSpPr/>
          <p:nvPr/>
        </p:nvSpPr>
        <p:spPr>
          <a:xfrm>
            <a:off x="1310588" y="3414502"/>
            <a:ext cx="304186" cy="70892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1328838" y="2135258"/>
            <a:ext cx="304186" cy="70892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8588314" y="3426299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52640" y="3575987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9944330" y="3700619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dacpacs</a:t>
            </a:r>
            <a:r>
              <a:rPr lang="en-US" dirty="0" smtClean="0"/>
              <a:t> and </a:t>
            </a:r>
            <a:r>
              <a:rPr lang="en-US" dirty="0" err="1" smtClean="0"/>
              <a:t>dbatools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37632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Export database as a </a:t>
            </a:r>
            <a:r>
              <a:rPr lang="en-US" sz="2400" dirty="0" err="1" smtClean="0"/>
              <a:t>dacpac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hlinkClick r:id="rId2"/>
              </a:rPr>
              <a:t>Export-</a:t>
            </a:r>
            <a:r>
              <a:rPr lang="en-US" sz="2000" dirty="0" err="1" smtClean="0">
                <a:hlinkClick r:id="rId2"/>
              </a:rPr>
              <a:t>DbaDacPackage</a:t>
            </a:r>
            <a:endParaRPr lang="en-US" sz="2000" dirty="0" smtClean="0"/>
          </a:p>
          <a:p>
            <a:r>
              <a:rPr lang="en-US" sz="2400" dirty="0" smtClean="0"/>
              <a:t>Deploy </a:t>
            </a:r>
            <a:r>
              <a:rPr lang="en-US" sz="2400" dirty="0" err="1" smtClean="0"/>
              <a:t>dacpac</a:t>
            </a:r>
            <a:r>
              <a:rPr lang="en-US" sz="2400" dirty="0" smtClean="0"/>
              <a:t> onto the server</a:t>
            </a:r>
          </a:p>
          <a:p>
            <a:pPr lvl="1"/>
            <a:r>
              <a:rPr lang="en-US" sz="2000" dirty="0" smtClean="0">
                <a:hlinkClick r:id="rId3"/>
              </a:rPr>
              <a:t>Publish-</a:t>
            </a:r>
            <a:r>
              <a:rPr lang="en-US" sz="2000" dirty="0" err="1" smtClean="0">
                <a:hlinkClick r:id="rId3"/>
              </a:rPr>
              <a:t>DbaDacPackage</a:t>
            </a:r>
            <a:endParaRPr lang="en-US" sz="2000" dirty="0" smtClean="0"/>
          </a:p>
          <a:p>
            <a:r>
              <a:rPr lang="en-US" sz="2400" dirty="0" smtClean="0"/>
              <a:t>Define custom parameters</a:t>
            </a:r>
          </a:p>
          <a:p>
            <a:pPr lvl="1"/>
            <a:r>
              <a:rPr lang="en-US" sz="2000" dirty="0" smtClean="0">
                <a:hlinkClick r:id="rId4"/>
              </a:rPr>
              <a:t>New-</a:t>
            </a:r>
            <a:r>
              <a:rPr lang="en-US" sz="2000" dirty="0" err="1" smtClean="0">
                <a:hlinkClick r:id="rId4"/>
              </a:rPr>
              <a:t>DbaDacOption</a:t>
            </a:r>
            <a:endParaRPr lang="en-US" sz="2000" dirty="0"/>
          </a:p>
        </p:txBody>
      </p:sp>
      <p:pic>
        <p:nvPicPr>
          <p:cNvPr id="2052" name="Picture 4" descr="Image result for dbatools &quot;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17" y="2765156"/>
            <a:ext cx="1933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0831" y="5900577"/>
            <a:ext cx="497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Related blogpost:</a:t>
            </a:r>
            <a:br>
              <a:rPr lang="en-US" dirty="0" smtClean="0"/>
            </a:br>
            <a:r>
              <a:rPr lang="en-US" dirty="0">
                <a:hlinkClick r:id="rId6"/>
              </a:rPr>
              <a:t>https://dbatools.io/clone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5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17" y="2770909"/>
            <a:ext cx="10353762" cy="97045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660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script-based deployments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95" y="2389862"/>
            <a:ext cx="5749970" cy="26243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Script names stored in a schema versions table</a:t>
            </a:r>
          </a:p>
          <a:p>
            <a:r>
              <a:rPr lang="en-US" sz="2400" dirty="0" smtClean="0"/>
              <a:t>Alphabetical deployment order</a:t>
            </a:r>
          </a:p>
          <a:p>
            <a:r>
              <a:rPr lang="en-US" sz="2400" dirty="0" smtClean="0"/>
              <a:t>Each script deployed only once</a:t>
            </a:r>
            <a:endParaRPr lang="en-US" sz="24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7117403" y="1645541"/>
            <a:ext cx="3909185" cy="1874599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  <a:p>
            <a:r>
              <a:rPr lang="en-US" dirty="0" smtClean="0"/>
              <a:t>001-TableA.sql</a:t>
            </a:r>
          </a:p>
          <a:p>
            <a:r>
              <a:rPr lang="en-US" dirty="0" smtClean="0"/>
              <a:t>002-ProcedureInsertA.sql</a:t>
            </a:r>
          </a:p>
          <a:p>
            <a:r>
              <a:rPr lang="en-US" dirty="0" smtClean="0"/>
              <a:t>003-ViewB.sql</a:t>
            </a:r>
          </a:p>
        </p:txBody>
      </p:sp>
      <p:sp>
        <p:nvSpPr>
          <p:cNvPr id="3" name="Flowchart: Internal Storage 2"/>
          <p:cNvSpPr/>
          <p:nvPr/>
        </p:nvSpPr>
        <p:spPr>
          <a:xfrm>
            <a:off x="7117403" y="4368800"/>
            <a:ext cx="3909185" cy="2061882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6094" y="4309041"/>
            <a:ext cx="343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dbo.SchemaVersions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3906" y="4738133"/>
            <a:ext cx="338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001-TableA.sql</a:t>
            </a:r>
          </a:p>
          <a:p>
            <a:r>
              <a:rPr lang="en-US" dirty="0">
                <a:solidFill>
                  <a:schemeClr val="bg1"/>
                </a:solidFill>
              </a:rPr>
              <a:t>002-ProcedureInsertA.sql</a:t>
            </a:r>
          </a:p>
          <a:p>
            <a:r>
              <a:rPr lang="en-US" dirty="0">
                <a:solidFill>
                  <a:schemeClr val="bg1"/>
                </a:solidFill>
              </a:rPr>
              <a:t>003-ViewB.sql</a:t>
            </a:r>
          </a:p>
        </p:txBody>
      </p:sp>
      <p:sp>
        <p:nvSpPr>
          <p:cNvPr id="9" name="Down Arrow 8"/>
          <p:cNvSpPr/>
          <p:nvPr/>
        </p:nvSpPr>
        <p:spPr>
          <a:xfrm>
            <a:off x="8856842" y="3520140"/>
            <a:ext cx="430306" cy="74706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dbops</a:t>
            </a:r>
            <a:r>
              <a:rPr lang="en-US" sz="4800" dirty="0" smtClean="0"/>
              <a:t> </a:t>
            </a:r>
            <a:r>
              <a:rPr lang="en-US" sz="4800" dirty="0" err="1" smtClean="0"/>
              <a:t>powershell</a:t>
            </a:r>
            <a:r>
              <a:rPr lang="en-US" sz="4800" dirty="0" smtClean="0"/>
              <a:t> module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Continuous deployment of SQL code </a:t>
            </a:r>
          </a:p>
          <a:p>
            <a:r>
              <a:rPr lang="en-US" sz="3200" dirty="0" smtClean="0"/>
              <a:t>Powered by </a:t>
            </a:r>
            <a:r>
              <a:rPr lang="en-US" sz="3200" dirty="0" err="1" smtClean="0"/>
              <a:t>DbUp</a:t>
            </a:r>
            <a:r>
              <a:rPr lang="en-US" sz="3200" dirty="0" smtClean="0"/>
              <a:t> </a:t>
            </a:r>
            <a:r>
              <a:rPr lang="en-US" sz="3200" dirty="0" err="1" smtClean="0"/>
              <a:t>.Net</a:t>
            </a:r>
            <a:r>
              <a:rPr lang="en-US" sz="3200" dirty="0" smtClean="0"/>
              <a:t> libraries</a:t>
            </a:r>
          </a:p>
          <a:p>
            <a:r>
              <a:rPr lang="en-US" sz="3200" dirty="0" smtClean="0"/>
              <a:t>Flexible deployment configuration model</a:t>
            </a:r>
          </a:p>
          <a:p>
            <a:r>
              <a:rPr lang="en-US" sz="3200" dirty="0" smtClean="0"/>
              <a:t>Build system</a:t>
            </a:r>
          </a:p>
          <a:p>
            <a:r>
              <a:rPr lang="en-US" sz="3200" dirty="0" smtClean="0"/>
              <a:t>All-in-One deployment pipeline solution</a:t>
            </a:r>
          </a:p>
          <a:p>
            <a:r>
              <a:rPr lang="en-US" sz="3200" dirty="0" smtClean="0"/>
              <a:t>Cross-platform:</a:t>
            </a:r>
          </a:p>
          <a:p>
            <a:pPr lvl="1"/>
            <a:r>
              <a:rPr lang="en-US" sz="3000" dirty="0" smtClean="0"/>
              <a:t>Windows, Linux, </a:t>
            </a:r>
            <a:r>
              <a:rPr lang="en-US" sz="3000" dirty="0" err="1" smtClean="0"/>
              <a:t>MacOS</a:t>
            </a:r>
            <a:endParaRPr lang="en-US" sz="3000" dirty="0" smtClean="0"/>
          </a:p>
          <a:p>
            <a:pPr lvl="1"/>
            <a:r>
              <a:rPr lang="en-US" sz="3000" dirty="0" err="1" smtClean="0"/>
              <a:t>SqlServer</a:t>
            </a:r>
            <a:r>
              <a:rPr lang="en-US" sz="3000" dirty="0" smtClean="0"/>
              <a:t>, MySQL, PostgreSQL, Oracle</a:t>
            </a:r>
          </a:p>
        </p:txBody>
      </p:sp>
      <p:pic>
        <p:nvPicPr>
          <p:cNvPr id="1026" name="Picture 2" descr="https://camo.githubusercontent.com/036a29a312b2b857eb0c151935926128d91be6a5/68747470733a2f2f73716c636f6c6c61626f7261746976652e6769746875622e696f2f64626f70732f696d672f64626f707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0976" y="878820"/>
            <a:ext cx="432009" cy="43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7999</TotalTime>
  <Words>362</Words>
  <Application>Microsoft Office PowerPoint</Application>
  <PresentationFormat>Widescreen</PresentationFormat>
  <Paragraphs>153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CI/CD for Database Code</vt:lpstr>
      <vt:lpstr>about:me</vt:lpstr>
      <vt:lpstr>sql deployment scenarios</vt:lpstr>
      <vt:lpstr>model-based approach: dacpacs</vt:lpstr>
      <vt:lpstr>dacpac CI/CD flow</vt:lpstr>
      <vt:lpstr>dacpacs and dbatools</vt:lpstr>
      <vt:lpstr>DEMO</vt:lpstr>
      <vt:lpstr>script-based deployments</vt:lpstr>
      <vt:lpstr>dbops powershell module</vt:lpstr>
      <vt:lpstr>PowerPoint Presentation</vt:lpstr>
      <vt:lpstr>PowerPoint Presentation</vt:lpstr>
      <vt:lpstr>DEMO</vt:lpstr>
      <vt:lpstr>Links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dbops</dc:title>
  <dc:creator>Kirill Kravtsov</dc:creator>
  <cp:lastModifiedBy>Kirill Kravtsov</cp:lastModifiedBy>
  <cp:revision>29</cp:revision>
  <dcterms:created xsi:type="dcterms:W3CDTF">2018-08-30T02:53:50Z</dcterms:created>
  <dcterms:modified xsi:type="dcterms:W3CDTF">2019-04-18T02:54:52Z</dcterms:modified>
</cp:coreProperties>
</file>