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8" r:id="rId3"/>
    <p:sldId id="260" r:id="rId4"/>
    <p:sldId id="257" r:id="rId5"/>
    <p:sldId id="259" r:id="rId6"/>
    <p:sldId id="274" r:id="rId7"/>
    <p:sldId id="258" r:id="rId8"/>
    <p:sldId id="263" r:id="rId9"/>
    <p:sldId id="264" r:id="rId10"/>
    <p:sldId id="265" r:id="rId11"/>
    <p:sldId id="271" r:id="rId12"/>
    <p:sldId id="266" r:id="rId13"/>
    <p:sldId id="267" r:id="rId14"/>
    <p:sldId id="269" r:id="rId15"/>
    <p:sldId id="270"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ill Kravtsov" initials="KK" lastIdx="3" clrIdx="0">
    <p:extLst>
      <p:ext uri="{19B8F6BF-5375-455C-9EA6-DF929625EA0E}">
        <p15:presenceInfo xmlns:p15="http://schemas.microsoft.com/office/powerpoint/2012/main" userId="S-1-5-21-1417001333-1844237615-725345543-8289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D3BA68"/>
    <a:srgbClr val="519741"/>
    <a:srgbClr val="A122B6"/>
    <a:srgbClr val="C9FFCD"/>
    <a:srgbClr val="1DFF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9060" autoAdjust="0"/>
  </p:normalViewPr>
  <p:slideViewPr>
    <p:cSldViewPr snapToGrid="0">
      <p:cViewPr varScale="1">
        <p:scale>
          <a:sx n="86" d="100"/>
          <a:sy n="86" d="100"/>
        </p:scale>
        <p:origin x="48" y="2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7T11:23:12.259" idx="3">
    <p:pos x="10" y="10"/>
    <p:text>Email interactions: basic notifications after job completion are usually not detailed enough. sp_send_dbmail in advanced use-cases as an attempt to overcome this deficiency forces us to write complicated logic inside our code to accommodate for various scenarios.
Interactions with remote SQL Servers: mostly relies on Linked Servers, which come with an overhead of additional maintenance. Requires advanced logic (and maintenance) if Availability Groups are involved - to decide whether the AG database is active on the current server.
Other remote interactions: Powershell remoting through CmdExec task running a Powershell script...? Writing results to a temporary table to pass it on to the next step? Using proxy accounts to interact with the network shares? There are many workarounds, but all of them require a wrapper of some kind, which, in addition to the complex syntax, are in most cases not overly secure.
Running code that comes from a different programming language: requires code interpreter to be installed on a SQL box, which I rarely consider a best approach, knowing how easy it is to forget about 'custom' configuration. Powershell was an exception to that rule, except until SQL 2016 it only came as 'SQL Server Powershell' that had certain quirks and limitations. Debugging such steps was/is a nightmare of its own due to limited exception handling capabilities.
Capturing output (and storing it somewhere on the disk) has different flavors, but usually one of the following occurs:
There are thousands of log files in your log folder
All the logs are stored in msdb; comes with additional headache of retrieving them when needed, cleaning them up and including into the email notifications
Log file is configured to append output to the existing file and is now several megabytes long
You only have access to the latest execution log
Execution timeouts - ability to stop the job after certain duration can only be achieved by having yet another job to control that.</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A06E6-8FAD-4AE2-BC3C-5AD851556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067F41-9880-4B1A-BD2C-0B4DB230FC29}">
      <dgm:prSet phldrT="[Text]"/>
      <dgm:spPr/>
      <dgm:t>
        <a:bodyPr/>
        <a:lstStyle/>
        <a:p>
          <a:r>
            <a:rPr lang="en-US" dirty="0"/>
            <a:t>Job 1</a:t>
          </a:r>
        </a:p>
      </dgm:t>
    </dgm:pt>
    <dgm:pt modelId="{75A940A4-5C78-49BF-AAA7-0042A131CA09}" type="parTrans" cxnId="{89D203BC-C6A3-474A-A085-D41E28566A13}">
      <dgm:prSet/>
      <dgm:spPr/>
      <dgm:t>
        <a:bodyPr/>
        <a:lstStyle/>
        <a:p>
          <a:endParaRPr lang="en-US"/>
        </a:p>
      </dgm:t>
    </dgm:pt>
    <dgm:pt modelId="{C151B4B6-75EF-4C3A-891A-4B08F49AA156}" type="sibTrans" cxnId="{89D203BC-C6A3-474A-A085-D41E28566A13}">
      <dgm:prSet/>
      <dgm:spPr/>
      <dgm:t>
        <a:bodyPr/>
        <a:lstStyle/>
        <a:p>
          <a:endParaRPr lang="en-US"/>
        </a:p>
      </dgm:t>
    </dgm:pt>
    <dgm:pt modelId="{AA94ECDE-7F1F-4591-BC71-E98D69879AB4}">
      <dgm:prSet phldrT="[Text]"/>
      <dgm:spPr/>
      <dgm:t>
        <a:bodyPr/>
        <a:lstStyle/>
        <a:p>
          <a:r>
            <a:rPr lang="en-US" dirty="0"/>
            <a:t>Job 2</a:t>
          </a:r>
        </a:p>
      </dgm:t>
    </dgm:pt>
    <dgm:pt modelId="{655D9470-2CCE-4941-B0FD-20A68E4D72D0}" type="parTrans" cxnId="{8FB11A3E-F113-44D2-A4BF-8FD50DB724E9}">
      <dgm:prSet/>
      <dgm:spPr/>
      <dgm:t>
        <a:bodyPr/>
        <a:lstStyle/>
        <a:p>
          <a:endParaRPr lang="en-US"/>
        </a:p>
      </dgm:t>
    </dgm:pt>
    <dgm:pt modelId="{D2089F75-12A4-48BB-886D-377F24F65034}" type="sibTrans" cxnId="{8FB11A3E-F113-44D2-A4BF-8FD50DB724E9}">
      <dgm:prSet/>
      <dgm:spPr/>
      <dgm:t>
        <a:bodyPr/>
        <a:lstStyle/>
        <a:p>
          <a:endParaRPr lang="en-US"/>
        </a:p>
      </dgm:t>
    </dgm:pt>
    <dgm:pt modelId="{8F9ACB9F-F3E9-4325-BCF7-D025AD82CE6D}">
      <dgm:prSet phldrT="[Text]"/>
      <dgm:spPr/>
      <dgm:t>
        <a:bodyPr/>
        <a:lstStyle/>
        <a:p>
          <a:r>
            <a:rPr lang="en-US" dirty="0"/>
            <a:t>Job 3</a:t>
          </a:r>
        </a:p>
      </dgm:t>
    </dgm:pt>
    <dgm:pt modelId="{B7B9EBDB-5C54-49AE-8CA1-3F31A0D6AD38}" type="parTrans" cxnId="{7FE87C54-84B3-4A7C-A069-9C648AC4EADE}">
      <dgm:prSet/>
      <dgm:spPr/>
      <dgm:t>
        <a:bodyPr/>
        <a:lstStyle/>
        <a:p>
          <a:endParaRPr lang="en-US"/>
        </a:p>
      </dgm:t>
    </dgm:pt>
    <dgm:pt modelId="{96B9B5E3-1E9B-432C-993F-77F0DF30B8BB}" type="sibTrans" cxnId="{7FE87C54-84B3-4A7C-A069-9C648AC4EADE}">
      <dgm:prSet/>
      <dgm:spPr/>
      <dgm:t>
        <a:bodyPr/>
        <a:lstStyle/>
        <a:p>
          <a:endParaRPr lang="en-US"/>
        </a:p>
      </dgm:t>
    </dgm:pt>
    <dgm:pt modelId="{5F861C96-7635-4457-B8F5-B150951A6255}" type="pres">
      <dgm:prSet presAssocID="{5A6A06E6-8FAD-4AE2-BC3C-5AD8515564F9}" presName="linear" presStyleCnt="0">
        <dgm:presLayoutVars>
          <dgm:animLvl val="lvl"/>
          <dgm:resizeHandles val="exact"/>
        </dgm:presLayoutVars>
      </dgm:prSet>
      <dgm:spPr/>
      <dgm:t>
        <a:bodyPr/>
        <a:lstStyle/>
        <a:p>
          <a:endParaRPr lang="en-US"/>
        </a:p>
      </dgm:t>
    </dgm:pt>
    <dgm:pt modelId="{9E77B35E-C7D8-4B71-AF29-CAF5F9130FD0}" type="pres">
      <dgm:prSet presAssocID="{B2067F41-9880-4B1A-BD2C-0B4DB230FC29}" presName="parentText" presStyleLbl="node1" presStyleIdx="0" presStyleCnt="3">
        <dgm:presLayoutVars>
          <dgm:chMax val="0"/>
          <dgm:bulletEnabled val="1"/>
        </dgm:presLayoutVars>
      </dgm:prSet>
      <dgm:spPr/>
      <dgm:t>
        <a:bodyPr/>
        <a:lstStyle/>
        <a:p>
          <a:endParaRPr lang="en-US"/>
        </a:p>
      </dgm:t>
    </dgm:pt>
    <dgm:pt modelId="{C87F1AF4-A2CA-4EED-B3C5-45EB25BCEC70}" type="pres">
      <dgm:prSet presAssocID="{C151B4B6-75EF-4C3A-891A-4B08F49AA156}" presName="spacer" presStyleCnt="0"/>
      <dgm:spPr/>
    </dgm:pt>
    <dgm:pt modelId="{554BE063-3B19-4035-B2CA-BCE6EC7ED3A2}" type="pres">
      <dgm:prSet presAssocID="{AA94ECDE-7F1F-4591-BC71-E98D69879AB4}" presName="parentText" presStyleLbl="node1" presStyleIdx="1" presStyleCnt="3">
        <dgm:presLayoutVars>
          <dgm:chMax val="0"/>
          <dgm:bulletEnabled val="1"/>
        </dgm:presLayoutVars>
      </dgm:prSet>
      <dgm:spPr/>
      <dgm:t>
        <a:bodyPr/>
        <a:lstStyle/>
        <a:p>
          <a:endParaRPr lang="en-US"/>
        </a:p>
      </dgm:t>
    </dgm:pt>
    <dgm:pt modelId="{72F8DD09-A2BE-455E-8094-2D63A1DAEFB2}" type="pres">
      <dgm:prSet presAssocID="{D2089F75-12A4-48BB-886D-377F24F65034}" presName="spacer" presStyleCnt="0"/>
      <dgm:spPr/>
    </dgm:pt>
    <dgm:pt modelId="{990B9DA5-DBC2-4184-BF95-DAAA3F807CA9}" type="pres">
      <dgm:prSet presAssocID="{8F9ACB9F-F3E9-4325-BCF7-D025AD82CE6D}" presName="parentText" presStyleLbl="node1" presStyleIdx="2" presStyleCnt="3">
        <dgm:presLayoutVars>
          <dgm:chMax val="0"/>
          <dgm:bulletEnabled val="1"/>
        </dgm:presLayoutVars>
      </dgm:prSet>
      <dgm:spPr/>
      <dgm:t>
        <a:bodyPr/>
        <a:lstStyle/>
        <a:p>
          <a:endParaRPr lang="en-US"/>
        </a:p>
      </dgm:t>
    </dgm:pt>
  </dgm:ptLst>
  <dgm:cxnLst>
    <dgm:cxn modelId="{6BB7383D-64C5-4800-9587-359D299B24C1}" type="presOf" srcId="{5A6A06E6-8FAD-4AE2-BC3C-5AD8515564F9}" destId="{5F861C96-7635-4457-B8F5-B150951A6255}" srcOrd="0" destOrd="0" presId="urn:microsoft.com/office/officeart/2005/8/layout/vList2"/>
    <dgm:cxn modelId="{E3ABE3D0-4B2B-457D-9CCF-5DDC95FC11B2}" type="presOf" srcId="{AA94ECDE-7F1F-4591-BC71-E98D69879AB4}" destId="{554BE063-3B19-4035-B2CA-BCE6EC7ED3A2}" srcOrd="0" destOrd="0" presId="urn:microsoft.com/office/officeart/2005/8/layout/vList2"/>
    <dgm:cxn modelId="{1A5B780B-1AAE-492A-AA1E-1AADDC4E9594}" type="presOf" srcId="{B2067F41-9880-4B1A-BD2C-0B4DB230FC29}" destId="{9E77B35E-C7D8-4B71-AF29-CAF5F9130FD0}" srcOrd="0" destOrd="0" presId="urn:microsoft.com/office/officeart/2005/8/layout/vList2"/>
    <dgm:cxn modelId="{7FE87C54-84B3-4A7C-A069-9C648AC4EADE}" srcId="{5A6A06E6-8FAD-4AE2-BC3C-5AD8515564F9}" destId="{8F9ACB9F-F3E9-4325-BCF7-D025AD82CE6D}" srcOrd="2" destOrd="0" parTransId="{B7B9EBDB-5C54-49AE-8CA1-3F31A0D6AD38}" sibTransId="{96B9B5E3-1E9B-432C-993F-77F0DF30B8BB}"/>
    <dgm:cxn modelId="{197E17BA-1DB7-41E4-AC60-294B716F3620}" type="presOf" srcId="{8F9ACB9F-F3E9-4325-BCF7-D025AD82CE6D}" destId="{990B9DA5-DBC2-4184-BF95-DAAA3F807CA9}" srcOrd="0" destOrd="0" presId="urn:microsoft.com/office/officeart/2005/8/layout/vList2"/>
    <dgm:cxn modelId="{89D203BC-C6A3-474A-A085-D41E28566A13}" srcId="{5A6A06E6-8FAD-4AE2-BC3C-5AD8515564F9}" destId="{B2067F41-9880-4B1A-BD2C-0B4DB230FC29}" srcOrd="0" destOrd="0" parTransId="{75A940A4-5C78-49BF-AAA7-0042A131CA09}" sibTransId="{C151B4B6-75EF-4C3A-891A-4B08F49AA156}"/>
    <dgm:cxn modelId="{8FB11A3E-F113-44D2-A4BF-8FD50DB724E9}" srcId="{5A6A06E6-8FAD-4AE2-BC3C-5AD8515564F9}" destId="{AA94ECDE-7F1F-4591-BC71-E98D69879AB4}" srcOrd="1" destOrd="0" parTransId="{655D9470-2CCE-4941-B0FD-20A68E4D72D0}" sibTransId="{D2089F75-12A4-48BB-886D-377F24F65034}"/>
    <dgm:cxn modelId="{28D5DE39-A7D4-48F0-9179-A80706AA6DA7}" type="presParOf" srcId="{5F861C96-7635-4457-B8F5-B150951A6255}" destId="{9E77B35E-C7D8-4B71-AF29-CAF5F9130FD0}" srcOrd="0" destOrd="0" presId="urn:microsoft.com/office/officeart/2005/8/layout/vList2"/>
    <dgm:cxn modelId="{9EDB5032-9A29-4DF2-843D-479C0E34AA3D}" type="presParOf" srcId="{5F861C96-7635-4457-B8F5-B150951A6255}" destId="{C87F1AF4-A2CA-4EED-B3C5-45EB25BCEC70}" srcOrd="1" destOrd="0" presId="urn:microsoft.com/office/officeart/2005/8/layout/vList2"/>
    <dgm:cxn modelId="{98588325-3456-45D9-A2C5-CC079E076AFD}" type="presParOf" srcId="{5F861C96-7635-4457-B8F5-B150951A6255}" destId="{554BE063-3B19-4035-B2CA-BCE6EC7ED3A2}" srcOrd="2" destOrd="0" presId="urn:microsoft.com/office/officeart/2005/8/layout/vList2"/>
    <dgm:cxn modelId="{8B167A0D-4F58-4844-8C03-5E97D2C75CA5}" type="presParOf" srcId="{5F861C96-7635-4457-B8F5-B150951A6255}" destId="{72F8DD09-A2BE-455E-8094-2D63A1DAEFB2}" srcOrd="3" destOrd="0" presId="urn:microsoft.com/office/officeart/2005/8/layout/vList2"/>
    <dgm:cxn modelId="{FC5D3B02-AAC6-4E37-8BD1-4C6A83F36672}" type="presParOf" srcId="{5F861C96-7635-4457-B8F5-B150951A6255}" destId="{990B9DA5-DBC2-4184-BF95-DAAA3F807CA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34EB5-E7E2-4873-A5C0-EF98726E53F3}"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FB23C331-D7F9-421C-8807-26E8ECF61EBA}">
      <dgm:prSet phldrT="[Text]"/>
      <dgm:spPr/>
      <dgm:t>
        <a:bodyPr/>
        <a:lstStyle/>
        <a:p>
          <a:r>
            <a:rPr lang="en-US" dirty="0"/>
            <a:t>Plugins</a:t>
          </a:r>
        </a:p>
      </dgm:t>
    </dgm:pt>
    <dgm:pt modelId="{37D1B655-63ED-43CB-BAF3-888E5E2F7C55}" type="parTrans" cxnId="{963FD4EF-4E6E-4616-991D-F54A9ABA587A}">
      <dgm:prSet/>
      <dgm:spPr/>
      <dgm:t>
        <a:bodyPr/>
        <a:lstStyle/>
        <a:p>
          <a:endParaRPr lang="en-US"/>
        </a:p>
      </dgm:t>
    </dgm:pt>
    <dgm:pt modelId="{54E8E566-B05A-4C58-BF38-FCB92F99A16A}" type="sibTrans" cxnId="{963FD4EF-4E6E-4616-991D-F54A9ABA587A}">
      <dgm:prSet/>
      <dgm:spPr/>
      <dgm:t>
        <a:bodyPr/>
        <a:lstStyle/>
        <a:p>
          <a:endParaRPr lang="en-US"/>
        </a:p>
      </dgm:t>
    </dgm:pt>
    <dgm:pt modelId="{E42BBBF4-42F5-46B2-8E43-0803139EB644}">
      <dgm:prSet phldrT="[Text]"/>
      <dgm:spPr>
        <a:solidFill>
          <a:schemeClr val="accent1">
            <a:lumMod val="20000"/>
            <a:lumOff val="80000"/>
            <a:alpha val="90000"/>
          </a:schemeClr>
        </a:solidFill>
      </dgm:spPr>
      <dgm:t>
        <a:bodyPr/>
        <a:lstStyle/>
        <a:p>
          <a:r>
            <a:rPr lang="en-US" dirty="0"/>
            <a:t>Email</a:t>
          </a:r>
        </a:p>
      </dgm:t>
    </dgm:pt>
    <dgm:pt modelId="{FF2FC7E8-61F4-4E71-938E-D58D80AFABC5}" type="parTrans" cxnId="{C08B5BE2-4893-4938-A698-9A97FCCCBEF4}">
      <dgm:prSet/>
      <dgm:spPr/>
      <dgm:t>
        <a:bodyPr/>
        <a:lstStyle/>
        <a:p>
          <a:endParaRPr lang="en-US"/>
        </a:p>
      </dgm:t>
    </dgm:pt>
    <dgm:pt modelId="{F0C10317-058C-426F-BBB2-352E4EF01BF6}" type="sibTrans" cxnId="{C08B5BE2-4893-4938-A698-9A97FCCCBEF4}">
      <dgm:prSet/>
      <dgm:spPr/>
      <dgm:t>
        <a:bodyPr/>
        <a:lstStyle/>
        <a:p>
          <a:endParaRPr lang="en-US"/>
        </a:p>
      </dgm:t>
    </dgm:pt>
    <dgm:pt modelId="{692ACB2E-9F0F-440F-B16B-5692DC1B051C}">
      <dgm:prSet phldrT="[Text]"/>
      <dgm:spPr>
        <a:solidFill>
          <a:schemeClr val="accent1">
            <a:lumMod val="20000"/>
            <a:lumOff val="80000"/>
            <a:alpha val="90000"/>
          </a:schemeClr>
        </a:solidFill>
      </dgm:spPr>
      <dgm:t>
        <a:bodyPr/>
        <a:lstStyle/>
        <a:p>
          <a:r>
            <a:rPr lang="en-US" dirty="0"/>
            <a:t>Git</a:t>
          </a:r>
        </a:p>
      </dgm:t>
    </dgm:pt>
    <dgm:pt modelId="{D0159306-A9FB-4E84-908C-DBA039D0E73F}" type="parTrans" cxnId="{7B7E0934-C59A-4A35-9356-37F8F332C716}">
      <dgm:prSet/>
      <dgm:spPr/>
      <dgm:t>
        <a:bodyPr/>
        <a:lstStyle/>
        <a:p>
          <a:endParaRPr lang="en-US"/>
        </a:p>
      </dgm:t>
    </dgm:pt>
    <dgm:pt modelId="{E135E3CF-6C7C-4FED-947C-CE5A65A3F621}" type="sibTrans" cxnId="{7B7E0934-C59A-4A35-9356-37F8F332C716}">
      <dgm:prSet/>
      <dgm:spPr/>
      <dgm:t>
        <a:bodyPr/>
        <a:lstStyle/>
        <a:p>
          <a:endParaRPr lang="en-US"/>
        </a:p>
      </dgm:t>
    </dgm:pt>
    <dgm:pt modelId="{D78F979B-EA8F-49A3-9ECF-ED3779178716}">
      <dgm:prSet phldrT="[Text]"/>
      <dgm:spPr>
        <a:solidFill>
          <a:schemeClr val="accent1">
            <a:lumMod val="20000"/>
            <a:lumOff val="80000"/>
            <a:alpha val="90000"/>
          </a:schemeClr>
        </a:solidFill>
      </dgm:spPr>
      <dgm:t>
        <a:bodyPr/>
        <a:lstStyle/>
        <a:p>
          <a:r>
            <a:rPr lang="en-US" dirty="0" err="1"/>
            <a:t>Powershell</a:t>
          </a:r>
          <a:endParaRPr lang="en-US" dirty="0"/>
        </a:p>
      </dgm:t>
    </dgm:pt>
    <dgm:pt modelId="{814BE70E-2671-4975-8923-99C88473D3AF}" type="parTrans" cxnId="{3A913A0E-FA1C-4284-A1A7-FAFC597DEBE7}">
      <dgm:prSet/>
      <dgm:spPr/>
      <dgm:t>
        <a:bodyPr/>
        <a:lstStyle/>
        <a:p>
          <a:endParaRPr lang="en-US"/>
        </a:p>
      </dgm:t>
    </dgm:pt>
    <dgm:pt modelId="{44286153-6CB0-48D3-B407-15211DBD14A7}" type="sibTrans" cxnId="{3A913A0E-FA1C-4284-A1A7-FAFC597DEBE7}">
      <dgm:prSet/>
      <dgm:spPr/>
      <dgm:t>
        <a:bodyPr/>
        <a:lstStyle/>
        <a:p>
          <a:endParaRPr lang="en-US"/>
        </a:p>
      </dgm:t>
    </dgm:pt>
    <dgm:pt modelId="{742A9D03-4542-48E6-AF24-A13041B6C287}">
      <dgm:prSet phldrT="[Text]"/>
      <dgm:spPr>
        <a:solidFill>
          <a:schemeClr val="accent1">
            <a:lumMod val="20000"/>
            <a:lumOff val="80000"/>
            <a:alpha val="90000"/>
          </a:schemeClr>
        </a:solidFill>
      </dgm:spPr>
      <dgm:t>
        <a:bodyPr/>
        <a:lstStyle/>
        <a:p>
          <a:r>
            <a:rPr lang="en-US" dirty="0"/>
            <a:t>Artifact management</a:t>
          </a:r>
        </a:p>
      </dgm:t>
    </dgm:pt>
    <dgm:pt modelId="{F30C7833-4E23-4CAE-8706-B50FCC9B85A5}" type="parTrans" cxnId="{BBF87254-98D2-4387-A258-1DA00917CC80}">
      <dgm:prSet/>
      <dgm:spPr/>
      <dgm:t>
        <a:bodyPr/>
        <a:lstStyle/>
        <a:p>
          <a:endParaRPr lang="en-US"/>
        </a:p>
      </dgm:t>
    </dgm:pt>
    <dgm:pt modelId="{1326A0E6-6764-4DBE-B521-9FC8D4530AD3}" type="sibTrans" cxnId="{BBF87254-98D2-4387-A258-1DA00917CC80}">
      <dgm:prSet/>
      <dgm:spPr/>
      <dgm:t>
        <a:bodyPr/>
        <a:lstStyle/>
        <a:p>
          <a:endParaRPr lang="en-US"/>
        </a:p>
      </dgm:t>
    </dgm:pt>
    <dgm:pt modelId="{194E462B-3865-4865-8EF0-4CDFE1F7CBC4}">
      <dgm:prSet phldrT="[Text]"/>
      <dgm:spPr>
        <a:solidFill>
          <a:schemeClr val="accent1">
            <a:lumMod val="20000"/>
            <a:lumOff val="80000"/>
            <a:alpha val="90000"/>
          </a:schemeClr>
        </a:solidFill>
      </dgm:spPr>
      <dgm:t>
        <a:bodyPr/>
        <a:lstStyle/>
        <a:p>
          <a:r>
            <a:rPr lang="en-US" dirty="0"/>
            <a:t>Docker</a:t>
          </a:r>
        </a:p>
      </dgm:t>
    </dgm:pt>
    <dgm:pt modelId="{FDF2FFDC-DFA5-4A51-A2CA-788D6146737D}" type="parTrans" cxnId="{B7E5C44F-37C2-4200-AB3C-223A68951D23}">
      <dgm:prSet/>
      <dgm:spPr/>
      <dgm:t>
        <a:bodyPr/>
        <a:lstStyle/>
        <a:p>
          <a:endParaRPr lang="en-US"/>
        </a:p>
      </dgm:t>
    </dgm:pt>
    <dgm:pt modelId="{218F5ED0-E2A6-4A3B-B655-96B9B193A1B1}" type="sibTrans" cxnId="{B7E5C44F-37C2-4200-AB3C-223A68951D23}">
      <dgm:prSet/>
      <dgm:spPr/>
      <dgm:t>
        <a:bodyPr/>
        <a:lstStyle/>
        <a:p>
          <a:endParaRPr lang="en-US"/>
        </a:p>
      </dgm:t>
    </dgm:pt>
    <dgm:pt modelId="{55E8C461-1B5C-4B18-93B6-8174822402A3}">
      <dgm:prSet phldrT="[Text]"/>
      <dgm:spPr>
        <a:solidFill>
          <a:schemeClr val="accent1">
            <a:lumMod val="20000"/>
            <a:lumOff val="80000"/>
            <a:alpha val="90000"/>
          </a:schemeClr>
        </a:solidFill>
      </dgm:spPr>
      <dgm:t>
        <a:bodyPr/>
        <a:lstStyle/>
        <a:p>
          <a:r>
            <a:rPr lang="en-US" dirty="0"/>
            <a:t>…</a:t>
          </a:r>
        </a:p>
      </dgm:t>
    </dgm:pt>
    <dgm:pt modelId="{C8134B07-FBF8-4428-ACB6-77C2F6FE4761}" type="parTrans" cxnId="{319FA99C-E42D-458C-949A-67110117ED0B}">
      <dgm:prSet/>
      <dgm:spPr/>
      <dgm:t>
        <a:bodyPr/>
        <a:lstStyle/>
        <a:p>
          <a:endParaRPr lang="en-US"/>
        </a:p>
      </dgm:t>
    </dgm:pt>
    <dgm:pt modelId="{3BD5F2DB-2F58-45B2-8D02-914927F0C13D}" type="sibTrans" cxnId="{319FA99C-E42D-458C-949A-67110117ED0B}">
      <dgm:prSet/>
      <dgm:spPr/>
      <dgm:t>
        <a:bodyPr/>
        <a:lstStyle/>
        <a:p>
          <a:endParaRPr lang="en-US"/>
        </a:p>
      </dgm:t>
    </dgm:pt>
    <dgm:pt modelId="{4C43614F-AF6B-4881-9933-C9480C19DB5A}" type="pres">
      <dgm:prSet presAssocID="{54134EB5-E7E2-4873-A5C0-EF98726E53F3}" presName="linear" presStyleCnt="0">
        <dgm:presLayoutVars>
          <dgm:dir/>
          <dgm:animLvl val="lvl"/>
          <dgm:resizeHandles val="exact"/>
        </dgm:presLayoutVars>
      </dgm:prSet>
      <dgm:spPr/>
      <dgm:t>
        <a:bodyPr/>
        <a:lstStyle/>
        <a:p>
          <a:endParaRPr lang="en-US"/>
        </a:p>
      </dgm:t>
    </dgm:pt>
    <dgm:pt modelId="{A0CA155B-E221-4899-A624-D5AF743DFB74}" type="pres">
      <dgm:prSet presAssocID="{FB23C331-D7F9-421C-8807-26E8ECF61EBA}" presName="parentLin" presStyleCnt="0"/>
      <dgm:spPr/>
    </dgm:pt>
    <dgm:pt modelId="{A28EC33F-632A-47BE-A065-D8759D4499DE}" type="pres">
      <dgm:prSet presAssocID="{FB23C331-D7F9-421C-8807-26E8ECF61EBA}" presName="parentLeftMargin" presStyleLbl="node1" presStyleIdx="0" presStyleCnt="1"/>
      <dgm:spPr/>
      <dgm:t>
        <a:bodyPr/>
        <a:lstStyle/>
        <a:p>
          <a:endParaRPr lang="en-US"/>
        </a:p>
      </dgm:t>
    </dgm:pt>
    <dgm:pt modelId="{0C419BB0-FFFF-4CE6-AD46-1E5D92466D26}" type="pres">
      <dgm:prSet presAssocID="{FB23C331-D7F9-421C-8807-26E8ECF61EBA}" presName="parentText" presStyleLbl="node1" presStyleIdx="0" presStyleCnt="1">
        <dgm:presLayoutVars>
          <dgm:chMax val="0"/>
          <dgm:bulletEnabled val="1"/>
        </dgm:presLayoutVars>
      </dgm:prSet>
      <dgm:spPr/>
      <dgm:t>
        <a:bodyPr/>
        <a:lstStyle/>
        <a:p>
          <a:endParaRPr lang="en-US"/>
        </a:p>
      </dgm:t>
    </dgm:pt>
    <dgm:pt modelId="{421259DD-B0A2-4E5D-9A54-A846B3284326}" type="pres">
      <dgm:prSet presAssocID="{FB23C331-D7F9-421C-8807-26E8ECF61EBA}" presName="negativeSpace" presStyleCnt="0"/>
      <dgm:spPr/>
    </dgm:pt>
    <dgm:pt modelId="{59A992FD-C4EF-47DE-96CF-D51CF107A35E}" type="pres">
      <dgm:prSet presAssocID="{FB23C331-D7F9-421C-8807-26E8ECF61EBA}" presName="childText" presStyleLbl="conFgAcc1" presStyleIdx="0" presStyleCnt="1">
        <dgm:presLayoutVars>
          <dgm:bulletEnabled val="1"/>
        </dgm:presLayoutVars>
      </dgm:prSet>
      <dgm:spPr/>
      <dgm:t>
        <a:bodyPr/>
        <a:lstStyle/>
        <a:p>
          <a:endParaRPr lang="en-US"/>
        </a:p>
      </dgm:t>
    </dgm:pt>
  </dgm:ptLst>
  <dgm:cxnLst>
    <dgm:cxn modelId="{EF49A8ED-BDCF-4018-B43A-DC3985201D7F}" type="presOf" srcId="{54134EB5-E7E2-4873-A5C0-EF98726E53F3}" destId="{4C43614F-AF6B-4881-9933-C9480C19DB5A}" srcOrd="0" destOrd="0" presId="urn:microsoft.com/office/officeart/2005/8/layout/list1"/>
    <dgm:cxn modelId="{916E287A-F2D3-4713-BB5D-4DB31F380A89}" type="presOf" srcId="{D78F979B-EA8F-49A3-9ECF-ED3779178716}" destId="{59A992FD-C4EF-47DE-96CF-D51CF107A35E}" srcOrd="0" destOrd="2" presId="urn:microsoft.com/office/officeart/2005/8/layout/list1"/>
    <dgm:cxn modelId="{C08B5BE2-4893-4938-A698-9A97FCCCBEF4}" srcId="{FB23C331-D7F9-421C-8807-26E8ECF61EBA}" destId="{E42BBBF4-42F5-46B2-8E43-0803139EB644}" srcOrd="0" destOrd="0" parTransId="{FF2FC7E8-61F4-4E71-938E-D58D80AFABC5}" sibTransId="{F0C10317-058C-426F-BBB2-352E4EF01BF6}"/>
    <dgm:cxn modelId="{3A913A0E-FA1C-4284-A1A7-FAFC597DEBE7}" srcId="{FB23C331-D7F9-421C-8807-26E8ECF61EBA}" destId="{D78F979B-EA8F-49A3-9ECF-ED3779178716}" srcOrd="2" destOrd="0" parTransId="{814BE70E-2671-4975-8923-99C88473D3AF}" sibTransId="{44286153-6CB0-48D3-B407-15211DBD14A7}"/>
    <dgm:cxn modelId="{A640AC8C-86C1-4FA7-BCA2-3C6C5D27CE58}" type="presOf" srcId="{FB23C331-D7F9-421C-8807-26E8ECF61EBA}" destId="{0C419BB0-FFFF-4CE6-AD46-1E5D92466D26}" srcOrd="1" destOrd="0" presId="urn:microsoft.com/office/officeart/2005/8/layout/list1"/>
    <dgm:cxn modelId="{BA61A7F4-4478-418E-AE27-EF7D9C9FA9C8}" type="presOf" srcId="{55E8C461-1B5C-4B18-93B6-8174822402A3}" destId="{59A992FD-C4EF-47DE-96CF-D51CF107A35E}" srcOrd="0" destOrd="5" presId="urn:microsoft.com/office/officeart/2005/8/layout/list1"/>
    <dgm:cxn modelId="{0045B463-B9BF-4517-9EE9-6E873B0FDD7B}" type="presOf" srcId="{742A9D03-4542-48E6-AF24-A13041B6C287}" destId="{59A992FD-C4EF-47DE-96CF-D51CF107A35E}" srcOrd="0" destOrd="3" presId="urn:microsoft.com/office/officeart/2005/8/layout/list1"/>
    <dgm:cxn modelId="{319FA99C-E42D-458C-949A-67110117ED0B}" srcId="{FB23C331-D7F9-421C-8807-26E8ECF61EBA}" destId="{55E8C461-1B5C-4B18-93B6-8174822402A3}" srcOrd="5" destOrd="0" parTransId="{C8134B07-FBF8-4428-ACB6-77C2F6FE4761}" sibTransId="{3BD5F2DB-2F58-45B2-8D02-914927F0C13D}"/>
    <dgm:cxn modelId="{672E3A59-8A59-4D89-A57B-5E48C7959A00}" type="presOf" srcId="{692ACB2E-9F0F-440F-B16B-5692DC1B051C}" destId="{59A992FD-C4EF-47DE-96CF-D51CF107A35E}" srcOrd="0" destOrd="1" presId="urn:microsoft.com/office/officeart/2005/8/layout/list1"/>
    <dgm:cxn modelId="{81BB0614-8005-414A-9892-47524551F89C}" type="presOf" srcId="{E42BBBF4-42F5-46B2-8E43-0803139EB644}" destId="{59A992FD-C4EF-47DE-96CF-D51CF107A35E}" srcOrd="0" destOrd="0" presId="urn:microsoft.com/office/officeart/2005/8/layout/list1"/>
    <dgm:cxn modelId="{7B7E0934-C59A-4A35-9356-37F8F332C716}" srcId="{FB23C331-D7F9-421C-8807-26E8ECF61EBA}" destId="{692ACB2E-9F0F-440F-B16B-5692DC1B051C}" srcOrd="1" destOrd="0" parTransId="{D0159306-A9FB-4E84-908C-DBA039D0E73F}" sibTransId="{E135E3CF-6C7C-4FED-947C-CE5A65A3F621}"/>
    <dgm:cxn modelId="{963FD4EF-4E6E-4616-991D-F54A9ABA587A}" srcId="{54134EB5-E7E2-4873-A5C0-EF98726E53F3}" destId="{FB23C331-D7F9-421C-8807-26E8ECF61EBA}" srcOrd="0" destOrd="0" parTransId="{37D1B655-63ED-43CB-BAF3-888E5E2F7C55}" sibTransId="{54E8E566-B05A-4C58-BF38-FCB92F99A16A}"/>
    <dgm:cxn modelId="{85543001-E358-4A85-8258-2653B1E77DD9}" type="presOf" srcId="{FB23C331-D7F9-421C-8807-26E8ECF61EBA}" destId="{A28EC33F-632A-47BE-A065-D8759D4499DE}" srcOrd="0" destOrd="0" presId="urn:microsoft.com/office/officeart/2005/8/layout/list1"/>
    <dgm:cxn modelId="{BBF87254-98D2-4387-A258-1DA00917CC80}" srcId="{FB23C331-D7F9-421C-8807-26E8ECF61EBA}" destId="{742A9D03-4542-48E6-AF24-A13041B6C287}" srcOrd="3" destOrd="0" parTransId="{F30C7833-4E23-4CAE-8706-B50FCC9B85A5}" sibTransId="{1326A0E6-6764-4DBE-B521-9FC8D4530AD3}"/>
    <dgm:cxn modelId="{BAC6BAF8-5996-45D9-8BE2-F114EE997C50}" type="presOf" srcId="{194E462B-3865-4865-8EF0-4CDFE1F7CBC4}" destId="{59A992FD-C4EF-47DE-96CF-D51CF107A35E}" srcOrd="0" destOrd="4" presId="urn:microsoft.com/office/officeart/2005/8/layout/list1"/>
    <dgm:cxn modelId="{B7E5C44F-37C2-4200-AB3C-223A68951D23}" srcId="{FB23C331-D7F9-421C-8807-26E8ECF61EBA}" destId="{194E462B-3865-4865-8EF0-4CDFE1F7CBC4}" srcOrd="4" destOrd="0" parTransId="{FDF2FFDC-DFA5-4A51-A2CA-788D6146737D}" sibTransId="{218F5ED0-E2A6-4A3B-B655-96B9B193A1B1}"/>
    <dgm:cxn modelId="{E7E184B6-A9FA-4B57-ACD3-39935599F813}" type="presParOf" srcId="{4C43614F-AF6B-4881-9933-C9480C19DB5A}" destId="{A0CA155B-E221-4899-A624-D5AF743DFB74}" srcOrd="0" destOrd="0" presId="urn:microsoft.com/office/officeart/2005/8/layout/list1"/>
    <dgm:cxn modelId="{145734C7-2BDA-4E11-A63C-1B94B3C41225}" type="presParOf" srcId="{A0CA155B-E221-4899-A624-D5AF743DFB74}" destId="{A28EC33F-632A-47BE-A065-D8759D4499DE}" srcOrd="0" destOrd="0" presId="urn:microsoft.com/office/officeart/2005/8/layout/list1"/>
    <dgm:cxn modelId="{E56C39EF-9975-4458-B8C8-81D2CC9D921C}" type="presParOf" srcId="{A0CA155B-E221-4899-A624-D5AF743DFB74}" destId="{0C419BB0-FFFF-4CE6-AD46-1E5D92466D26}" srcOrd="1" destOrd="0" presId="urn:microsoft.com/office/officeart/2005/8/layout/list1"/>
    <dgm:cxn modelId="{BDC6469D-050D-4CFF-A820-7AFF8B5477BA}" type="presParOf" srcId="{4C43614F-AF6B-4881-9933-C9480C19DB5A}" destId="{421259DD-B0A2-4E5D-9A54-A846B3284326}" srcOrd="1" destOrd="0" presId="urn:microsoft.com/office/officeart/2005/8/layout/list1"/>
    <dgm:cxn modelId="{B9335D23-1805-4F80-B3E2-30F377C7A702}" type="presParOf" srcId="{4C43614F-AF6B-4881-9933-C9480C19DB5A}" destId="{59A992FD-C4EF-47DE-96CF-D51CF107A35E}"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134EB5-E7E2-4873-A5C0-EF98726E53F3}"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FB23C331-D7F9-421C-8807-26E8ECF61EBA}">
      <dgm:prSet phldrT="[Text]"/>
      <dgm:spPr>
        <a:solidFill>
          <a:srgbClr val="519741"/>
        </a:solidFill>
        <a:ln>
          <a:solidFill>
            <a:schemeClr val="accent1">
              <a:lumMod val="75000"/>
            </a:schemeClr>
          </a:solidFill>
        </a:ln>
      </dgm:spPr>
      <dgm:t>
        <a:bodyPr/>
        <a:lstStyle/>
        <a:p>
          <a:r>
            <a:rPr lang="en-US" dirty="0" smtClean="0"/>
            <a:t>Web UI</a:t>
          </a:r>
          <a:endParaRPr lang="en-US" dirty="0"/>
        </a:p>
      </dgm:t>
    </dgm:pt>
    <dgm:pt modelId="{37D1B655-63ED-43CB-BAF3-888E5E2F7C55}" type="parTrans" cxnId="{963FD4EF-4E6E-4616-991D-F54A9ABA587A}">
      <dgm:prSet/>
      <dgm:spPr/>
      <dgm:t>
        <a:bodyPr/>
        <a:lstStyle/>
        <a:p>
          <a:endParaRPr lang="en-US"/>
        </a:p>
      </dgm:t>
    </dgm:pt>
    <dgm:pt modelId="{54E8E566-B05A-4C58-BF38-FCB92F99A16A}" type="sibTrans" cxnId="{963FD4EF-4E6E-4616-991D-F54A9ABA587A}">
      <dgm:prSet/>
      <dgm:spPr/>
      <dgm:t>
        <a:bodyPr/>
        <a:lstStyle/>
        <a:p>
          <a:endParaRPr lang="en-US"/>
        </a:p>
      </dgm:t>
    </dgm:pt>
    <dgm:pt modelId="{E42BBBF4-42F5-46B2-8E43-0803139EB644}">
      <dgm:prSet phldrT="[Text]"/>
      <dgm:spPr>
        <a:solidFill>
          <a:srgbClr val="C9FFCD">
            <a:alpha val="89804"/>
          </a:srgbClr>
        </a:solidFill>
      </dgm:spPr>
      <dgm:t>
        <a:bodyPr/>
        <a:lstStyle/>
        <a:p>
          <a:r>
            <a:rPr lang="en-US" dirty="0" smtClean="0"/>
            <a:t>Administration</a:t>
          </a:r>
          <a:endParaRPr lang="en-US" dirty="0"/>
        </a:p>
      </dgm:t>
    </dgm:pt>
    <dgm:pt modelId="{FF2FC7E8-61F4-4E71-938E-D58D80AFABC5}" type="parTrans" cxnId="{C08B5BE2-4893-4938-A698-9A97FCCCBEF4}">
      <dgm:prSet/>
      <dgm:spPr/>
      <dgm:t>
        <a:bodyPr/>
        <a:lstStyle/>
        <a:p>
          <a:endParaRPr lang="en-US"/>
        </a:p>
      </dgm:t>
    </dgm:pt>
    <dgm:pt modelId="{F0C10317-058C-426F-BBB2-352E4EF01BF6}" type="sibTrans" cxnId="{C08B5BE2-4893-4938-A698-9A97FCCCBEF4}">
      <dgm:prSet/>
      <dgm:spPr/>
      <dgm:t>
        <a:bodyPr/>
        <a:lstStyle/>
        <a:p>
          <a:endParaRPr lang="en-US"/>
        </a:p>
      </dgm:t>
    </dgm:pt>
    <dgm:pt modelId="{DF75E884-842D-4A6D-8A4C-73575A269738}">
      <dgm:prSet phldrT="[Text]"/>
      <dgm:spPr>
        <a:solidFill>
          <a:srgbClr val="C9FFCD">
            <a:alpha val="89804"/>
          </a:srgbClr>
        </a:solidFill>
      </dgm:spPr>
      <dgm:t>
        <a:bodyPr/>
        <a:lstStyle/>
        <a:p>
          <a:r>
            <a:rPr lang="en-US" dirty="0" smtClean="0"/>
            <a:t>Reporting</a:t>
          </a:r>
          <a:endParaRPr lang="en-US" dirty="0"/>
        </a:p>
      </dgm:t>
    </dgm:pt>
    <dgm:pt modelId="{B37F4247-029E-41A2-837D-40C9A3900DA7}" type="parTrans" cxnId="{26650547-73D5-4455-BF09-A54D74606C02}">
      <dgm:prSet/>
      <dgm:spPr/>
      <dgm:t>
        <a:bodyPr/>
        <a:lstStyle/>
        <a:p>
          <a:endParaRPr lang="en-US"/>
        </a:p>
      </dgm:t>
    </dgm:pt>
    <dgm:pt modelId="{5FB943D1-5D3E-4E99-A77E-642A3A533477}" type="sibTrans" cxnId="{26650547-73D5-4455-BF09-A54D74606C02}">
      <dgm:prSet/>
      <dgm:spPr/>
      <dgm:t>
        <a:bodyPr/>
        <a:lstStyle/>
        <a:p>
          <a:endParaRPr lang="en-US"/>
        </a:p>
      </dgm:t>
    </dgm:pt>
    <dgm:pt modelId="{4C43614F-AF6B-4881-9933-C9480C19DB5A}" type="pres">
      <dgm:prSet presAssocID="{54134EB5-E7E2-4873-A5C0-EF98726E53F3}" presName="linear" presStyleCnt="0">
        <dgm:presLayoutVars>
          <dgm:dir/>
          <dgm:animLvl val="lvl"/>
          <dgm:resizeHandles val="exact"/>
        </dgm:presLayoutVars>
      </dgm:prSet>
      <dgm:spPr/>
      <dgm:t>
        <a:bodyPr/>
        <a:lstStyle/>
        <a:p>
          <a:endParaRPr lang="en-US"/>
        </a:p>
      </dgm:t>
    </dgm:pt>
    <dgm:pt modelId="{A0CA155B-E221-4899-A624-D5AF743DFB74}" type="pres">
      <dgm:prSet presAssocID="{FB23C331-D7F9-421C-8807-26E8ECF61EBA}" presName="parentLin" presStyleCnt="0"/>
      <dgm:spPr/>
    </dgm:pt>
    <dgm:pt modelId="{A28EC33F-632A-47BE-A065-D8759D4499DE}" type="pres">
      <dgm:prSet presAssocID="{FB23C331-D7F9-421C-8807-26E8ECF61EBA}" presName="parentLeftMargin" presStyleLbl="node1" presStyleIdx="0" presStyleCnt="1"/>
      <dgm:spPr/>
      <dgm:t>
        <a:bodyPr/>
        <a:lstStyle/>
        <a:p>
          <a:endParaRPr lang="en-US"/>
        </a:p>
      </dgm:t>
    </dgm:pt>
    <dgm:pt modelId="{0C419BB0-FFFF-4CE6-AD46-1E5D92466D26}" type="pres">
      <dgm:prSet presAssocID="{FB23C331-D7F9-421C-8807-26E8ECF61EBA}" presName="parentText" presStyleLbl="node1" presStyleIdx="0" presStyleCnt="1">
        <dgm:presLayoutVars>
          <dgm:chMax val="0"/>
          <dgm:bulletEnabled val="1"/>
        </dgm:presLayoutVars>
      </dgm:prSet>
      <dgm:spPr/>
      <dgm:t>
        <a:bodyPr/>
        <a:lstStyle/>
        <a:p>
          <a:endParaRPr lang="en-US"/>
        </a:p>
      </dgm:t>
    </dgm:pt>
    <dgm:pt modelId="{421259DD-B0A2-4E5D-9A54-A846B3284326}" type="pres">
      <dgm:prSet presAssocID="{FB23C331-D7F9-421C-8807-26E8ECF61EBA}" presName="negativeSpace" presStyleCnt="0"/>
      <dgm:spPr/>
    </dgm:pt>
    <dgm:pt modelId="{59A992FD-C4EF-47DE-96CF-D51CF107A35E}" type="pres">
      <dgm:prSet presAssocID="{FB23C331-D7F9-421C-8807-26E8ECF61EBA}" presName="childText" presStyleLbl="conFgAcc1" presStyleIdx="0" presStyleCnt="1" custLinFactNeighborX="50932" custLinFactNeighborY="15164">
        <dgm:presLayoutVars>
          <dgm:bulletEnabled val="1"/>
        </dgm:presLayoutVars>
      </dgm:prSet>
      <dgm:spPr/>
      <dgm:t>
        <a:bodyPr/>
        <a:lstStyle/>
        <a:p>
          <a:endParaRPr lang="en-US"/>
        </a:p>
      </dgm:t>
    </dgm:pt>
  </dgm:ptLst>
  <dgm:cxnLst>
    <dgm:cxn modelId="{171A9878-ACB8-4E85-B955-5D53346DD6E6}" type="presOf" srcId="{DF75E884-842D-4A6D-8A4C-73575A269738}" destId="{59A992FD-C4EF-47DE-96CF-D51CF107A35E}" srcOrd="0" destOrd="1" presId="urn:microsoft.com/office/officeart/2005/8/layout/list1"/>
    <dgm:cxn modelId="{C08B5BE2-4893-4938-A698-9A97FCCCBEF4}" srcId="{FB23C331-D7F9-421C-8807-26E8ECF61EBA}" destId="{E42BBBF4-42F5-46B2-8E43-0803139EB644}" srcOrd="0" destOrd="0" parTransId="{FF2FC7E8-61F4-4E71-938E-D58D80AFABC5}" sibTransId="{F0C10317-058C-426F-BBB2-352E4EF01BF6}"/>
    <dgm:cxn modelId="{963FD4EF-4E6E-4616-991D-F54A9ABA587A}" srcId="{54134EB5-E7E2-4873-A5C0-EF98726E53F3}" destId="{FB23C331-D7F9-421C-8807-26E8ECF61EBA}" srcOrd="0" destOrd="0" parTransId="{37D1B655-63ED-43CB-BAF3-888E5E2F7C55}" sibTransId="{54E8E566-B05A-4C58-BF38-FCB92F99A16A}"/>
    <dgm:cxn modelId="{81BB0614-8005-414A-9892-47524551F89C}" type="presOf" srcId="{E42BBBF4-42F5-46B2-8E43-0803139EB644}" destId="{59A992FD-C4EF-47DE-96CF-D51CF107A35E}" srcOrd="0" destOrd="0" presId="urn:microsoft.com/office/officeart/2005/8/layout/list1"/>
    <dgm:cxn modelId="{A640AC8C-86C1-4FA7-BCA2-3C6C5D27CE58}" type="presOf" srcId="{FB23C331-D7F9-421C-8807-26E8ECF61EBA}" destId="{0C419BB0-FFFF-4CE6-AD46-1E5D92466D26}" srcOrd="1" destOrd="0" presId="urn:microsoft.com/office/officeart/2005/8/layout/list1"/>
    <dgm:cxn modelId="{26650547-73D5-4455-BF09-A54D74606C02}" srcId="{FB23C331-D7F9-421C-8807-26E8ECF61EBA}" destId="{DF75E884-842D-4A6D-8A4C-73575A269738}" srcOrd="1" destOrd="0" parTransId="{B37F4247-029E-41A2-837D-40C9A3900DA7}" sibTransId="{5FB943D1-5D3E-4E99-A77E-642A3A533477}"/>
    <dgm:cxn modelId="{85543001-E358-4A85-8258-2653B1E77DD9}" type="presOf" srcId="{FB23C331-D7F9-421C-8807-26E8ECF61EBA}" destId="{A28EC33F-632A-47BE-A065-D8759D4499DE}" srcOrd="0" destOrd="0" presId="urn:microsoft.com/office/officeart/2005/8/layout/list1"/>
    <dgm:cxn modelId="{EF49A8ED-BDCF-4018-B43A-DC3985201D7F}" type="presOf" srcId="{54134EB5-E7E2-4873-A5C0-EF98726E53F3}" destId="{4C43614F-AF6B-4881-9933-C9480C19DB5A}" srcOrd="0" destOrd="0" presId="urn:microsoft.com/office/officeart/2005/8/layout/list1"/>
    <dgm:cxn modelId="{E7E184B6-A9FA-4B57-ACD3-39935599F813}" type="presParOf" srcId="{4C43614F-AF6B-4881-9933-C9480C19DB5A}" destId="{A0CA155B-E221-4899-A624-D5AF743DFB74}" srcOrd="0" destOrd="0" presId="urn:microsoft.com/office/officeart/2005/8/layout/list1"/>
    <dgm:cxn modelId="{145734C7-2BDA-4E11-A63C-1B94B3C41225}" type="presParOf" srcId="{A0CA155B-E221-4899-A624-D5AF743DFB74}" destId="{A28EC33F-632A-47BE-A065-D8759D4499DE}" srcOrd="0" destOrd="0" presId="urn:microsoft.com/office/officeart/2005/8/layout/list1"/>
    <dgm:cxn modelId="{E56C39EF-9975-4458-B8C8-81D2CC9D921C}" type="presParOf" srcId="{A0CA155B-E221-4899-A624-D5AF743DFB74}" destId="{0C419BB0-FFFF-4CE6-AD46-1E5D92466D26}" srcOrd="1" destOrd="0" presId="urn:microsoft.com/office/officeart/2005/8/layout/list1"/>
    <dgm:cxn modelId="{BDC6469D-050D-4CFF-A820-7AFF8B5477BA}" type="presParOf" srcId="{4C43614F-AF6B-4881-9933-C9480C19DB5A}" destId="{421259DD-B0A2-4E5D-9A54-A846B3284326}" srcOrd="1" destOrd="0" presId="urn:microsoft.com/office/officeart/2005/8/layout/list1"/>
    <dgm:cxn modelId="{B9335D23-1805-4F80-B3E2-30F377C7A702}" type="presParOf" srcId="{4C43614F-AF6B-4881-9933-C9480C19DB5A}" destId="{59A992FD-C4EF-47DE-96CF-D51CF107A35E}" srcOrd="2"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85EEC29-2695-43E8-8BAA-6E5FA7034279}" type="doc">
      <dgm:prSet loTypeId="urn:microsoft.com/office/officeart/2005/8/layout/cycle8" loCatId="cycle" qsTypeId="urn:microsoft.com/office/officeart/2005/8/quickstyle/3d2" qsCatId="3D" csTypeId="urn:microsoft.com/office/officeart/2005/8/colors/colorful4" csCatId="colorful" phldr="1"/>
      <dgm:spPr/>
    </dgm:pt>
    <dgm:pt modelId="{650AC9DD-31D9-4B8F-9EFC-DA52D55710EB}">
      <dgm:prSet phldrT="[Text]"/>
      <dgm:spPr>
        <a:effectLst>
          <a:outerShdw blurRad="50800" dist="266700" dir="2700000" algn="tl" rotWithShape="0">
            <a:prstClr val="black">
              <a:alpha val="40000"/>
            </a:prstClr>
          </a:outerShdw>
        </a:effectLst>
      </dgm:spPr>
      <dgm:t>
        <a:bodyPr/>
        <a:lstStyle/>
        <a:p>
          <a:r>
            <a:rPr lang="en-US" b="1" cap="none" spc="50" dirty="0" smtClean="0">
              <a:ln w="0"/>
              <a:solidFill>
                <a:schemeClr val="bg2"/>
              </a:solidFill>
              <a:effectLst>
                <a:innerShdw blurRad="63500" dist="50800" dir="13500000">
                  <a:srgbClr val="000000">
                    <a:alpha val="50000"/>
                  </a:srgbClr>
                </a:innerShdw>
              </a:effectLst>
            </a:rPr>
            <a:t>Develop</a:t>
          </a:r>
          <a:endParaRPr lang="en-US" b="1" cap="none" spc="50" dirty="0">
            <a:ln w="0"/>
            <a:solidFill>
              <a:schemeClr val="bg2"/>
            </a:solidFill>
            <a:effectLst>
              <a:innerShdw blurRad="63500" dist="50800" dir="13500000">
                <a:srgbClr val="000000">
                  <a:alpha val="50000"/>
                </a:srgbClr>
              </a:innerShdw>
            </a:effectLst>
          </a:endParaRPr>
        </a:p>
      </dgm:t>
    </dgm:pt>
    <dgm:pt modelId="{F78A9D29-40DB-46EA-859F-ABAA9A823D8E}" type="parTrans" cxnId="{41A0D189-BA97-403F-A11B-B31DAC68EBF0}">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BA11998-D3D9-4BEF-A88B-B3B12B78E638}" type="sibTrans" cxnId="{41A0D189-BA97-403F-A11B-B31DAC68EBF0}">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5B2AAD8-4448-44CE-8DAE-6A81103136FB}">
      <dgm:prSet phldrT="[Text]"/>
      <dgm:spPr>
        <a:effectLst>
          <a:outerShdw blurRad="50800" dist="571500" dir="2700000" algn="tl" rotWithShape="0">
            <a:prstClr val="black">
              <a:alpha val="40000"/>
            </a:prstClr>
          </a:outerShdw>
        </a:effectLst>
      </dgm:spPr>
      <dgm:t>
        <a:bodyPr/>
        <a:lstStyle/>
        <a:p>
          <a:r>
            <a:rPr lang="en-US" b="1" cap="none" spc="50" dirty="0" smtClean="0">
              <a:ln w="0"/>
              <a:solidFill>
                <a:schemeClr val="bg2"/>
              </a:solidFill>
              <a:effectLst>
                <a:innerShdw blurRad="63500" dist="50800" dir="13500000">
                  <a:srgbClr val="000000">
                    <a:alpha val="50000"/>
                  </a:srgbClr>
                </a:innerShdw>
              </a:effectLst>
            </a:rPr>
            <a:t>Test</a:t>
          </a:r>
          <a:endParaRPr lang="en-US" b="1" cap="none" spc="50" dirty="0">
            <a:ln w="0"/>
            <a:solidFill>
              <a:schemeClr val="bg2"/>
            </a:solidFill>
            <a:effectLst>
              <a:innerShdw blurRad="63500" dist="50800" dir="13500000">
                <a:srgbClr val="000000">
                  <a:alpha val="50000"/>
                </a:srgbClr>
              </a:innerShdw>
            </a:effectLst>
          </a:endParaRPr>
        </a:p>
      </dgm:t>
    </dgm:pt>
    <dgm:pt modelId="{70AFA929-7FA7-4C99-97A5-62EE272DDA06}" type="parTrans" cxnId="{1C2BC5A6-3B5B-4356-A280-116D18D7031F}">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F116084-977F-48D9-BA8A-41363BE1F219}" type="sibTrans" cxnId="{1C2BC5A6-3B5B-4356-A280-116D18D7031F}">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17AE8D69-67C5-4225-8DFE-7C179275A961}">
      <dgm:prSet phldrT="[Text]"/>
      <dgm:spPr>
        <a:effectLst>
          <a:outerShdw blurRad="50800" dist="228600" dir="2700000" algn="tl" rotWithShape="0">
            <a:prstClr val="black">
              <a:alpha val="40000"/>
            </a:prstClr>
          </a:outerShdw>
        </a:effectLst>
      </dgm:spPr>
      <dgm:t>
        <a:bodyPr/>
        <a:lstStyle/>
        <a:p>
          <a:r>
            <a:rPr lang="en-US" b="1" cap="none" spc="50" dirty="0" smtClean="0">
              <a:ln w="0"/>
              <a:solidFill>
                <a:schemeClr val="bg2"/>
              </a:solidFill>
              <a:effectLst>
                <a:innerShdw blurRad="63500" dist="50800" dir="13500000">
                  <a:srgbClr val="000000">
                    <a:alpha val="50000"/>
                  </a:srgbClr>
                </a:innerShdw>
              </a:effectLst>
            </a:rPr>
            <a:t>Deploy</a:t>
          </a:r>
          <a:endParaRPr lang="en-US" b="1" cap="none" spc="50" dirty="0">
            <a:ln w="0"/>
            <a:solidFill>
              <a:schemeClr val="bg2"/>
            </a:solidFill>
            <a:effectLst>
              <a:innerShdw blurRad="63500" dist="50800" dir="13500000">
                <a:srgbClr val="000000">
                  <a:alpha val="50000"/>
                </a:srgbClr>
              </a:innerShdw>
            </a:effectLst>
          </a:endParaRPr>
        </a:p>
      </dgm:t>
    </dgm:pt>
    <dgm:pt modelId="{4BC3C3C3-9F3A-45E2-883F-D2138B8CAE93}" type="parTrans" cxnId="{DADB0082-B7CF-4DDA-A31A-2033CF843966}">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BBE6FA69-1D76-4242-BC7B-E63BC24F41AA}" type="sibTrans" cxnId="{DADB0082-B7CF-4DDA-A31A-2033CF843966}">
      <dgm:prSet/>
      <dgm:spPr/>
      <dgm:t>
        <a:bodyPr/>
        <a:lstStyle/>
        <a:p>
          <a:endParaRPr 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6528CD96-329B-432E-AC49-21A04C59C8A9}" type="pres">
      <dgm:prSet presAssocID="{785EEC29-2695-43E8-8BAA-6E5FA7034279}" presName="compositeShape" presStyleCnt="0">
        <dgm:presLayoutVars>
          <dgm:chMax val="7"/>
          <dgm:dir/>
          <dgm:resizeHandles val="exact"/>
        </dgm:presLayoutVars>
      </dgm:prSet>
      <dgm:spPr/>
    </dgm:pt>
    <dgm:pt modelId="{1726AD2E-4804-45E2-A6F4-243CFCBF6258}" type="pres">
      <dgm:prSet presAssocID="{785EEC29-2695-43E8-8BAA-6E5FA7034279}" presName="wedge1" presStyleLbl="node1" presStyleIdx="0" presStyleCnt="3"/>
      <dgm:spPr/>
      <dgm:t>
        <a:bodyPr/>
        <a:lstStyle/>
        <a:p>
          <a:endParaRPr lang="en-US"/>
        </a:p>
      </dgm:t>
    </dgm:pt>
    <dgm:pt modelId="{91A32BB4-18F5-4E54-8272-B5B530E7293F}" type="pres">
      <dgm:prSet presAssocID="{785EEC29-2695-43E8-8BAA-6E5FA7034279}" presName="dummy1a" presStyleCnt="0"/>
      <dgm:spPr/>
    </dgm:pt>
    <dgm:pt modelId="{B735DFA2-1000-49F3-8386-C4137EB12171}" type="pres">
      <dgm:prSet presAssocID="{785EEC29-2695-43E8-8BAA-6E5FA7034279}" presName="dummy1b" presStyleCnt="0"/>
      <dgm:spPr/>
    </dgm:pt>
    <dgm:pt modelId="{91AE9F04-8320-41DF-828D-25558626CA52}" type="pres">
      <dgm:prSet presAssocID="{785EEC29-2695-43E8-8BAA-6E5FA7034279}" presName="wedge1Tx" presStyleLbl="node1" presStyleIdx="0" presStyleCnt="3">
        <dgm:presLayoutVars>
          <dgm:chMax val="0"/>
          <dgm:chPref val="0"/>
          <dgm:bulletEnabled val="1"/>
        </dgm:presLayoutVars>
      </dgm:prSet>
      <dgm:spPr/>
      <dgm:t>
        <a:bodyPr/>
        <a:lstStyle/>
        <a:p>
          <a:endParaRPr lang="en-US"/>
        </a:p>
      </dgm:t>
    </dgm:pt>
    <dgm:pt modelId="{72BA16D8-FA94-42CA-B34E-E39141732557}" type="pres">
      <dgm:prSet presAssocID="{785EEC29-2695-43E8-8BAA-6E5FA7034279}" presName="wedge2" presStyleLbl="node1" presStyleIdx="1" presStyleCnt="3" custLinFactNeighborX="526" custLinFactNeighborY="-2107"/>
      <dgm:spPr/>
      <dgm:t>
        <a:bodyPr/>
        <a:lstStyle/>
        <a:p>
          <a:endParaRPr lang="en-US"/>
        </a:p>
      </dgm:t>
    </dgm:pt>
    <dgm:pt modelId="{C1D30468-E86D-4D3E-9B73-32FAE67739A4}" type="pres">
      <dgm:prSet presAssocID="{785EEC29-2695-43E8-8BAA-6E5FA7034279}" presName="dummy2a" presStyleCnt="0"/>
      <dgm:spPr/>
    </dgm:pt>
    <dgm:pt modelId="{52847682-118D-45E9-81FF-94B892A8900C}" type="pres">
      <dgm:prSet presAssocID="{785EEC29-2695-43E8-8BAA-6E5FA7034279}" presName="dummy2b" presStyleCnt="0"/>
      <dgm:spPr/>
    </dgm:pt>
    <dgm:pt modelId="{E84C571D-D12C-40DF-A24E-28998D884CFA}" type="pres">
      <dgm:prSet presAssocID="{785EEC29-2695-43E8-8BAA-6E5FA7034279}" presName="wedge2Tx" presStyleLbl="node1" presStyleIdx="1" presStyleCnt="3">
        <dgm:presLayoutVars>
          <dgm:chMax val="0"/>
          <dgm:chPref val="0"/>
          <dgm:bulletEnabled val="1"/>
        </dgm:presLayoutVars>
      </dgm:prSet>
      <dgm:spPr/>
      <dgm:t>
        <a:bodyPr/>
        <a:lstStyle/>
        <a:p>
          <a:endParaRPr lang="en-US"/>
        </a:p>
      </dgm:t>
    </dgm:pt>
    <dgm:pt modelId="{090812B4-4A46-4E35-A885-35258806CD0F}" type="pres">
      <dgm:prSet presAssocID="{785EEC29-2695-43E8-8BAA-6E5FA7034279}" presName="wedge3" presStyleLbl="node1" presStyleIdx="2" presStyleCnt="3" custLinFactNeighborX="-20916" custLinFactNeighborY="-10518"/>
      <dgm:spPr/>
      <dgm:t>
        <a:bodyPr/>
        <a:lstStyle/>
        <a:p>
          <a:endParaRPr lang="en-US"/>
        </a:p>
      </dgm:t>
    </dgm:pt>
    <dgm:pt modelId="{791B1EC7-DD85-4CDF-A28D-C0996D6E3CF0}" type="pres">
      <dgm:prSet presAssocID="{785EEC29-2695-43E8-8BAA-6E5FA7034279}" presName="dummy3a" presStyleCnt="0"/>
      <dgm:spPr/>
    </dgm:pt>
    <dgm:pt modelId="{81CA9AD4-2BBE-4E19-A34D-B0BFC12D6C0D}" type="pres">
      <dgm:prSet presAssocID="{785EEC29-2695-43E8-8BAA-6E5FA7034279}" presName="dummy3b" presStyleCnt="0"/>
      <dgm:spPr/>
    </dgm:pt>
    <dgm:pt modelId="{FF03BFDE-DA68-4EC4-B40D-B1A1EA63FB73}" type="pres">
      <dgm:prSet presAssocID="{785EEC29-2695-43E8-8BAA-6E5FA7034279}" presName="wedge3Tx" presStyleLbl="node1" presStyleIdx="2" presStyleCnt="3">
        <dgm:presLayoutVars>
          <dgm:chMax val="0"/>
          <dgm:chPref val="0"/>
          <dgm:bulletEnabled val="1"/>
        </dgm:presLayoutVars>
      </dgm:prSet>
      <dgm:spPr/>
      <dgm:t>
        <a:bodyPr/>
        <a:lstStyle/>
        <a:p>
          <a:endParaRPr lang="en-US"/>
        </a:p>
      </dgm:t>
    </dgm:pt>
    <dgm:pt modelId="{6CCFF3FB-011B-4BE1-AB38-129BFD767DDF}" type="pres">
      <dgm:prSet presAssocID="{5BA11998-D3D9-4BEF-A88B-B3B12B78E638}" presName="arrowWedge1" presStyleLbl="fgSibTrans2D1" presStyleIdx="0" presStyleCnt="3"/>
      <dgm:spPr/>
    </dgm:pt>
    <dgm:pt modelId="{01003ACF-750F-44CA-A5AE-90A7A2C0EC15}" type="pres">
      <dgm:prSet presAssocID="{BBE6FA69-1D76-4242-BC7B-E63BC24F41AA}" presName="arrowWedge2" presStyleLbl="fgSibTrans2D1" presStyleIdx="1" presStyleCnt="3"/>
      <dgm:spPr/>
    </dgm:pt>
    <dgm:pt modelId="{679C7A9C-E52D-4699-9AAE-63816694BC67}" type="pres">
      <dgm:prSet presAssocID="{6F116084-977F-48D9-BA8A-41363BE1F219}" presName="arrowWedge3" presStyleLbl="fgSibTrans2D1" presStyleIdx="2" presStyleCnt="3"/>
      <dgm:spPr/>
    </dgm:pt>
  </dgm:ptLst>
  <dgm:cxnLst>
    <dgm:cxn modelId="{898761F5-1521-4AAE-9EF9-5FE1EC493C02}" type="presOf" srcId="{650AC9DD-31D9-4B8F-9EFC-DA52D55710EB}" destId="{91AE9F04-8320-41DF-828D-25558626CA52}" srcOrd="1" destOrd="0" presId="urn:microsoft.com/office/officeart/2005/8/layout/cycle8"/>
    <dgm:cxn modelId="{A46F81AB-94D9-4B97-BB08-BCC4FBD9732E}" type="presOf" srcId="{95B2AAD8-4448-44CE-8DAE-6A81103136FB}" destId="{FF03BFDE-DA68-4EC4-B40D-B1A1EA63FB73}" srcOrd="1" destOrd="0" presId="urn:microsoft.com/office/officeart/2005/8/layout/cycle8"/>
    <dgm:cxn modelId="{1C2BC5A6-3B5B-4356-A280-116D18D7031F}" srcId="{785EEC29-2695-43E8-8BAA-6E5FA7034279}" destId="{95B2AAD8-4448-44CE-8DAE-6A81103136FB}" srcOrd="2" destOrd="0" parTransId="{70AFA929-7FA7-4C99-97A5-62EE272DDA06}" sibTransId="{6F116084-977F-48D9-BA8A-41363BE1F219}"/>
    <dgm:cxn modelId="{E0FB5B0E-05AE-46C0-A3E6-303F5DE3C408}" type="presOf" srcId="{95B2AAD8-4448-44CE-8DAE-6A81103136FB}" destId="{090812B4-4A46-4E35-A885-35258806CD0F}" srcOrd="0" destOrd="0" presId="urn:microsoft.com/office/officeart/2005/8/layout/cycle8"/>
    <dgm:cxn modelId="{D61DD59B-8B88-4442-982B-9E95B2521BB8}" type="presOf" srcId="{650AC9DD-31D9-4B8F-9EFC-DA52D55710EB}" destId="{1726AD2E-4804-45E2-A6F4-243CFCBF6258}" srcOrd="0" destOrd="0" presId="urn:microsoft.com/office/officeart/2005/8/layout/cycle8"/>
    <dgm:cxn modelId="{B454BA56-AAF7-487F-9807-B10F82BC81B6}" type="presOf" srcId="{17AE8D69-67C5-4225-8DFE-7C179275A961}" destId="{E84C571D-D12C-40DF-A24E-28998D884CFA}" srcOrd="1" destOrd="0" presId="urn:microsoft.com/office/officeart/2005/8/layout/cycle8"/>
    <dgm:cxn modelId="{41A0D189-BA97-403F-A11B-B31DAC68EBF0}" srcId="{785EEC29-2695-43E8-8BAA-6E5FA7034279}" destId="{650AC9DD-31D9-4B8F-9EFC-DA52D55710EB}" srcOrd="0" destOrd="0" parTransId="{F78A9D29-40DB-46EA-859F-ABAA9A823D8E}" sibTransId="{5BA11998-D3D9-4BEF-A88B-B3B12B78E638}"/>
    <dgm:cxn modelId="{65FEDD3D-A5D1-40D0-96EF-8F10CD2DEF55}" type="presOf" srcId="{785EEC29-2695-43E8-8BAA-6E5FA7034279}" destId="{6528CD96-329B-432E-AC49-21A04C59C8A9}" srcOrd="0" destOrd="0" presId="urn:microsoft.com/office/officeart/2005/8/layout/cycle8"/>
    <dgm:cxn modelId="{DADB0082-B7CF-4DDA-A31A-2033CF843966}" srcId="{785EEC29-2695-43E8-8BAA-6E5FA7034279}" destId="{17AE8D69-67C5-4225-8DFE-7C179275A961}" srcOrd="1" destOrd="0" parTransId="{4BC3C3C3-9F3A-45E2-883F-D2138B8CAE93}" sibTransId="{BBE6FA69-1D76-4242-BC7B-E63BC24F41AA}"/>
    <dgm:cxn modelId="{0DA7E370-DF0C-447A-899C-6FEBA1262F95}" type="presOf" srcId="{17AE8D69-67C5-4225-8DFE-7C179275A961}" destId="{72BA16D8-FA94-42CA-B34E-E39141732557}" srcOrd="0" destOrd="0" presId="urn:microsoft.com/office/officeart/2005/8/layout/cycle8"/>
    <dgm:cxn modelId="{298A6834-275B-4906-A072-E1AB04802D28}" type="presParOf" srcId="{6528CD96-329B-432E-AC49-21A04C59C8A9}" destId="{1726AD2E-4804-45E2-A6F4-243CFCBF6258}" srcOrd="0" destOrd="0" presId="urn:microsoft.com/office/officeart/2005/8/layout/cycle8"/>
    <dgm:cxn modelId="{267F3709-ACEA-4344-91C4-2A5A41B32135}" type="presParOf" srcId="{6528CD96-329B-432E-AC49-21A04C59C8A9}" destId="{91A32BB4-18F5-4E54-8272-B5B530E7293F}" srcOrd="1" destOrd="0" presId="urn:microsoft.com/office/officeart/2005/8/layout/cycle8"/>
    <dgm:cxn modelId="{33095E88-E679-43DA-BD2A-21E04182A70C}" type="presParOf" srcId="{6528CD96-329B-432E-AC49-21A04C59C8A9}" destId="{B735DFA2-1000-49F3-8386-C4137EB12171}" srcOrd="2" destOrd="0" presId="urn:microsoft.com/office/officeart/2005/8/layout/cycle8"/>
    <dgm:cxn modelId="{6D6244CD-B6FB-400F-B437-6A6B1AE52DC9}" type="presParOf" srcId="{6528CD96-329B-432E-AC49-21A04C59C8A9}" destId="{91AE9F04-8320-41DF-828D-25558626CA52}" srcOrd="3" destOrd="0" presId="urn:microsoft.com/office/officeart/2005/8/layout/cycle8"/>
    <dgm:cxn modelId="{6D33C2A0-F0B3-4BF1-865C-4AB2B7B20D6E}" type="presParOf" srcId="{6528CD96-329B-432E-AC49-21A04C59C8A9}" destId="{72BA16D8-FA94-42CA-B34E-E39141732557}" srcOrd="4" destOrd="0" presId="urn:microsoft.com/office/officeart/2005/8/layout/cycle8"/>
    <dgm:cxn modelId="{04137C1F-5725-44C8-90D0-8FC594D7415F}" type="presParOf" srcId="{6528CD96-329B-432E-AC49-21A04C59C8A9}" destId="{C1D30468-E86D-4D3E-9B73-32FAE67739A4}" srcOrd="5" destOrd="0" presId="urn:microsoft.com/office/officeart/2005/8/layout/cycle8"/>
    <dgm:cxn modelId="{F031D701-4EAE-47EA-85BA-8EB643BCB96B}" type="presParOf" srcId="{6528CD96-329B-432E-AC49-21A04C59C8A9}" destId="{52847682-118D-45E9-81FF-94B892A8900C}" srcOrd="6" destOrd="0" presId="urn:microsoft.com/office/officeart/2005/8/layout/cycle8"/>
    <dgm:cxn modelId="{164B1D7B-EA45-4E93-A572-45F48EA94174}" type="presParOf" srcId="{6528CD96-329B-432E-AC49-21A04C59C8A9}" destId="{E84C571D-D12C-40DF-A24E-28998D884CFA}" srcOrd="7" destOrd="0" presId="urn:microsoft.com/office/officeart/2005/8/layout/cycle8"/>
    <dgm:cxn modelId="{780172E9-7381-4966-95A6-CE5C98767BB3}" type="presParOf" srcId="{6528CD96-329B-432E-AC49-21A04C59C8A9}" destId="{090812B4-4A46-4E35-A885-35258806CD0F}" srcOrd="8" destOrd="0" presId="urn:microsoft.com/office/officeart/2005/8/layout/cycle8"/>
    <dgm:cxn modelId="{53ADC1C0-3DC5-4ABA-908A-CF1B49FF5C94}" type="presParOf" srcId="{6528CD96-329B-432E-AC49-21A04C59C8A9}" destId="{791B1EC7-DD85-4CDF-A28D-C0996D6E3CF0}" srcOrd="9" destOrd="0" presId="urn:microsoft.com/office/officeart/2005/8/layout/cycle8"/>
    <dgm:cxn modelId="{B3D5BA3F-FDE4-4B38-98E0-503078DE74DB}" type="presParOf" srcId="{6528CD96-329B-432E-AC49-21A04C59C8A9}" destId="{81CA9AD4-2BBE-4E19-A34D-B0BFC12D6C0D}" srcOrd="10" destOrd="0" presId="urn:microsoft.com/office/officeart/2005/8/layout/cycle8"/>
    <dgm:cxn modelId="{2559DC48-255A-4AC0-B5AF-8431829206F3}" type="presParOf" srcId="{6528CD96-329B-432E-AC49-21A04C59C8A9}" destId="{FF03BFDE-DA68-4EC4-B40D-B1A1EA63FB73}" srcOrd="11" destOrd="0" presId="urn:microsoft.com/office/officeart/2005/8/layout/cycle8"/>
    <dgm:cxn modelId="{C2BF6951-0D7F-4A45-9A1B-BF147B79F4F3}" type="presParOf" srcId="{6528CD96-329B-432E-AC49-21A04C59C8A9}" destId="{6CCFF3FB-011B-4BE1-AB38-129BFD767DDF}" srcOrd="12" destOrd="0" presId="urn:microsoft.com/office/officeart/2005/8/layout/cycle8"/>
    <dgm:cxn modelId="{AFCEA6EA-8304-423A-9F63-ACB97CE4A10D}" type="presParOf" srcId="{6528CD96-329B-432E-AC49-21A04C59C8A9}" destId="{01003ACF-750F-44CA-A5AE-90A7A2C0EC15}" srcOrd="13" destOrd="0" presId="urn:microsoft.com/office/officeart/2005/8/layout/cycle8"/>
    <dgm:cxn modelId="{0416EB46-2F8C-4D96-A96C-CD274814D609}" type="presParOf" srcId="{6528CD96-329B-432E-AC49-21A04C59C8A9}" destId="{679C7A9C-E52D-4699-9AAE-63816694BC67}"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B35E-C7D8-4B71-AF29-CAF5F9130FD0}">
      <dsp:nvSpPr>
        <dsp:cNvPr id="0" name=""/>
        <dsp:cNvSpPr/>
      </dsp:nvSpPr>
      <dsp:spPr>
        <a:xfrm>
          <a:off x="0" y="18039"/>
          <a:ext cx="2006979" cy="32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Job 1</a:t>
          </a:r>
        </a:p>
      </dsp:txBody>
      <dsp:txXfrm>
        <a:off x="15992" y="34031"/>
        <a:ext cx="1974995" cy="295616"/>
      </dsp:txXfrm>
    </dsp:sp>
    <dsp:sp modelId="{554BE063-3B19-4035-B2CA-BCE6EC7ED3A2}">
      <dsp:nvSpPr>
        <dsp:cNvPr id="0" name=""/>
        <dsp:cNvSpPr/>
      </dsp:nvSpPr>
      <dsp:spPr>
        <a:xfrm>
          <a:off x="0" y="385959"/>
          <a:ext cx="2006979" cy="32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Job 2</a:t>
          </a:r>
        </a:p>
      </dsp:txBody>
      <dsp:txXfrm>
        <a:off x="15992" y="401951"/>
        <a:ext cx="1974995" cy="295616"/>
      </dsp:txXfrm>
    </dsp:sp>
    <dsp:sp modelId="{990B9DA5-DBC2-4184-BF95-DAAA3F807CA9}">
      <dsp:nvSpPr>
        <dsp:cNvPr id="0" name=""/>
        <dsp:cNvSpPr/>
      </dsp:nvSpPr>
      <dsp:spPr>
        <a:xfrm>
          <a:off x="0" y="753879"/>
          <a:ext cx="2006979" cy="32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Job 3</a:t>
          </a:r>
        </a:p>
      </dsp:txBody>
      <dsp:txXfrm>
        <a:off x="15992" y="769871"/>
        <a:ext cx="1974995"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92FD-C4EF-47DE-96CF-D51CF107A35E}">
      <dsp:nvSpPr>
        <dsp:cNvPr id="0" name=""/>
        <dsp:cNvSpPr/>
      </dsp:nvSpPr>
      <dsp:spPr>
        <a:xfrm>
          <a:off x="0" y="254237"/>
          <a:ext cx="2542213" cy="1556100"/>
        </a:xfrm>
        <a:prstGeom prst="rect">
          <a:avLst/>
        </a:prstGeom>
        <a:solidFill>
          <a:schemeClr val="accent1">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04" tIns="270764" rIns="19730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Email</a:t>
          </a:r>
        </a:p>
        <a:p>
          <a:pPr marL="114300" lvl="1" indent="-114300" algn="l" defTabSz="577850">
            <a:lnSpc>
              <a:spcPct val="90000"/>
            </a:lnSpc>
            <a:spcBef>
              <a:spcPct val="0"/>
            </a:spcBef>
            <a:spcAft>
              <a:spcPct val="15000"/>
            </a:spcAft>
            <a:buChar char="••"/>
          </a:pPr>
          <a:r>
            <a:rPr lang="en-US" sz="1300" kern="1200" dirty="0"/>
            <a:t>Git</a:t>
          </a:r>
        </a:p>
        <a:p>
          <a:pPr marL="114300" lvl="1" indent="-114300" algn="l" defTabSz="577850">
            <a:lnSpc>
              <a:spcPct val="90000"/>
            </a:lnSpc>
            <a:spcBef>
              <a:spcPct val="0"/>
            </a:spcBef>
            <a:spcAft>
              <a:spcPct val="15000"/>
            </a:spcAft>
            <a:buChar char="••"/>
          </a:pPr>
          <a:r>
            <a:rPr lang="en-US" sz="1300" kern="1200" dirty="0" err="1"/>
            <a:t>Powershell</a:t>
          </a:r>
          <a:endParaRPr lang="en-US" sz="1300" kern="1200" dirty="0"/>
        </a:p>
        <a:p>
          <a:pPr marL="114300" lvl="1" indent="-114300" algn="l" defTabSz="577850">
            <a:lnSpc>
              <a:spcPct val="90000"/>
            </a:lnSpc>
            <a:spcBef>
              <a:spcPct val="0"/>
            </a:spcBef>
            <a:spcAft>
              <a:spcPct val="15000"/>
            </a:spcAft>
            <a:buChar char="••"/>
          </a:pPr>
          <a:r>
            <a:rPr lang="en-US" sz="1300" kern="1200" dirty="0"/>
            <a:t>Artifact management</a:t>
          </a:r>
        </a:p>
        <a:p>
          <a:pPr marL="114300" lvl="1" indent="-114300" algn="l" defTabSz="577850">
            <a:lnSpc>
              <a:spcPct val="90000"/>
            </a:lnSpc>
            <a:spcBef>
              <a:spcPct val="0"/>
            </a:spcBef>
            <a:spcAft>
              <a:spcPct val="15000"/>
            </a:spcAft>
            <a:buChar char="••"/>
          </a:pPr>
          <a:r>
            <a:rPr lang="en-US" sz="1300" kern="1200" dirty="0"/>
            <a:t>Docker</a:t>
          </a:r>
        </a:p>
        <a:p>
          <a:pPr marL="114300" lvl="1" indent="-114300" algn="l" defTabSz="577850">
            <a:lnSpc>
              <a:spcPct val="90000"/>
            </a:lnSpc>
            <a:spcBef>
              <a:spcPct val="0"/>
            </a:spcBef>
            <a:spcAft>
              <a:spcPct val="15000"/>
            </a:spcAft>
            <a:buChar char="••"/>
          </a:pPr>
          <a:r>
            <a:rPr lang="en-US" sz="1300" kern="1200" dirty="0"/>
            <a:t>…</a:t>
          </a:r>
        </a:p>
      </dsp:txBody>
      <dsp:txXfrm>
        <a:off x="0" y="254237"/>
        <a:ext cx="2542213" cy="1556100"/>
      </dsp:txXfrm>
    </dsp:sp>
    <dsp:sp modelId="{0C419BB0-FFFF-4CE6-AD46-1E5D92466D26}">
      <dsp:nvSpPr>
        <dsp:cNvPr id="0" name=""/>
        <dsp:cNvSpPr/>
      </dsp:nvSpPr>
      <dsp:spPr>
        <a:xfrm>
          <a:off x="127110" y="62357"/>
          <a:ext cx="177954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7263" tIns="0" rIns="67263" bIns="0" numCol="1" spcCol="1270" anchor="ctr" anchorCtr="0">
          <a:noAutofit/>
        </a:bodyPr>
        <a:lstStyle/>
        <a:p>
          <a:pPr lvl="0" algn="l" defTabSz="577850">
            <a:lnSpc>
              <a:spcPct val="90000"/>
            </a:lnSpc>
            <a:spcBef>
              <a:spcPct val="0"/>
            </a:spcBef>
            <a:spcAft>
              <a:spcPct val="35000"/>
            </a:spcAft>
          </a:pPr>
          <a:r>
            <a:rPr lang="en-US" sz="1300" kern="1200" dirty="0"/>
            <a:t>Plugins</a:t>
          </a:r>
        </a:p>
      </dsp:txBody>
      <dsp:txXfrm>
        <a:off x="145844" y="81091"/>
        <a:ext cx="1742081"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92FD-C4EF-47DE-96CF-D51CF107A35E}">
      <dsp:nvSpPr>
        <dsp:cNvPr id="0" name=""/>
        <dsp:cNvSpPr/>
      </dsp:nvSpPr>
      <dsp:spPr>
        <a:xfrm>
          <a:off x="0" y="258438"/>
          <a:ext cx="1663547" cy="793800"/>
        </a:xfrm>
        <a:prstGeom prst="rect">
          <a:avLst/>
        </a:prstGeom>
        <a:solidFill>
          <a:srgbClr val="C9FFCD">
            <a:alpha val="89804"/>
          </a:srgb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110" tIns="291592" rIns="12911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Administration</a:t>
          </a:r>
          <a:endParaRPr lang="en-US" sz="1400" kern="1200" dirty="0"/>
        </a:p>
        <a:p>
          <a:pPr marL="114300" lvl="1" indent="-114300" algn="l" defTabSz="622300">
            <a:lnSpc>
              <a:spcPct val="90000"/>
            </a:lnSpc>
            <a:spcBef>
              <a:spcPct val="0"/>
            </a:spcBef>
            <a:spcAft>
              <a:spcPct val="15000"/>
            </a:spcAft>
            <a:buChar char="••"/>
          </a:pPr>
          <a:r>
            <a:rPr lang="en-US" sz="1400" kern="1200" dirty="0" smtClean="0"/>
            <a:t>Reporting</a:t>
          </a:r>
          <a:endParaRPr lang="en-US" sz="1400" kern="1200" dirty="0"/>
        </a:p>
      </dsp:txBody>
      <dsp:txXfrm>
        <a:off x="0" y="258438"/>
        <a:ext cx="1663547" cy="793800"/>
      </dsp:txXfrm>
    </dsp:sp>
    <dsp:sp modelId="{0C419BB0-FFFF-4CE6-AD46-1E5D92466D26}">
      <dsp:nvSpPr>
        <dsp:cNvPr id="0" name=""/>
        <dsp:cNvSpPr/>
      </dsp:nvSpPr>
      <dsp:spPr>
        <a:xfrm>
          <a:off x="83177" y="25899"/>
          <a:ext cx="1164482" cy="413280"/>
        </a:xfrm>
        <a:prstGeom prst="roundRect">
          <a:avLst/>
        </a:prstGeom>
        <a:solidFill>
          <a:srgbClr val="519741"/>
        </a:solidFill>
        <a:ln w="25400" cap="rnd" cmpd="sng" algn="ctr">
          <a:solidFill>
            <a:schemeClr val="accent1">
              <a:lumMod val="7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15" tIns="0" rIns="44015" bIns="0" numCol="1" spcCol="1270" anchor="ctr" anchorCtr="0">
          <a:noAutofit/>
        </a:bodyPr>
        <a:lstStyle/>
        <a:p>
          <a:pPr lvl="0" algn="l" defTabSz="622300">
            <a:lnSpc>
              <a:spcPct val="90000"/>
            </a:lnSpc>
            <a:spcBef>
              <a:spcPct val="0"/>
            </a:spcBef>
            <a:spcAft>
              <a:spcPct val="35000"/>
            </a:spcAft>
          </a:pPr>
          <a:r>
            <a:rPr lang="en-US" sz="1400" kern="1200" dirty="0" smtClean="0"/>
            <a:t>Web UI</a:t>
          </a:r>
          <a:endParaRPr lang="en-US" sz="1400" kern="1200" dirty="0"/>
        </a:p>
      </dsp:txBody>
      <dsp:txXfrm>
        <a:off x="103352" y="46074"/>
        <a:ext cx="1124132"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6AD2E-4804-45E2-A6F4-243CFCBF6258}">
      <dsp:nvSpPr>
        <dsp:cNvPr id="0" name=""/>
        <dsp:cNvSpPr/>
      </dsp:nvSpPr>
      <dsp:spPr>
        <a:xfrm>
          <a:off x="365466" y="246554"/>
          <a:ext cx="3155102" cy="3155102"/>
        </a:xfrm>
        <a:prstGeom prst="pie">
          <a:avLst>
            <a:gd name="adj1" fmla="val 16200000"/>
            <a:gd name="adj2" fmla="val 180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50800" dist="266700" dir="2700000" algn="tl"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cap="none" spc="50" dirty="0" smtClean="0">
              <a:ln w="0"/>
              <a:solidFill>
                <a:schemeClr val="bg2"/>
              </a:solidFill>
              <a:effectLst>
                <a:innerShdw blurRad="63500" dist="50800" dir="13500000">
                  <a:srgbClr val="000000">
                    <a:alpha val="50000"/>
                  </a:srgbClr>
                </a:innerShdw>
              </a:effectLst>
            </a:rPr>
            <a:t>Develop</a:t>
          </a:r>
          <a:endParaRPr lang="en-US" sz="2200" b="1" kern="1200" cap="none" spc="50" dirty="0">
            <a:ln w="0"/>
            <a:solidFill>
              <a:schemeClr val="bg2"/>
            </a:solidFill>
            <a:effectLst>
              <a:innerShdw blurRad="63500" dist="50800" dir="13500000">
                <a:srgbClr val="000000">
                  <a:alpha val="50000"/>
                </a:srgbClr>
              </a:innerShdw>
            </a:effectLst>
          </a:endParaRPr>
        </a:p>
      </dsp:txBody>
      <dsp:txXfrm>
        <a:off x="2028279" y="915135"/>
        <a:ext cx="1126822" cy="939018"/>
      </dsp:txXfrm>
    </dsp:sp>
    <dsp:sp modelId="{72BA16D8-FA94-42CA-B34E-E39141732557}">
      <dsp:nvSpPr>
        <dsp:cNvPr id="0" name=""/>
        <dsp:cNvSpPr/>
      </dsp:nvSpPr>
      <dsp:spPr>
        <a:xfrm>
          <a:off x="317081" y="292758"/>
          <a:ext cx="3155102" cy="3155102"/>
        </a:xfrm>
        <a:prstGeom prst="pie">
          <a:avLst>
            <a:gd name="adj1" fmla="val 1800000"/>
            <a:gd name="adj2" fmla="val 9000000"/>
          </a:avLst>
        </a:prstGeom>
        <a:gradFill rotWithShape="0">
          <a:gsLst>
            <a:gs pos="0">
              <a:schemeClr val="accent4">
                <a:hueOff val="-477578"/>
                <a:satOff val="8735"/>
                <a:lumOff val="-5883"/>
                <a:alphaOff val="0"/>
                <a:tint val="96000"/>
                <a:lumMod val="104000"/>
              </a:schemeClr>
            </a:gs>
            <a:gs pos="100000">
              <a:schemeClr val="accent4">
                <a:hueOff val="-477578"/>
                <a:satOff val="8735"/>
                <a:lumOff val="-5883"/>
                <a:alphaOff val="0"/>
                <a:shade val="90000"/>
                <a:lumMod val="90000"/>
              </a:schemeClr>
            </a:gs>
          </a:gsLst>
          <a:lin ang="5400000" scaled="0"/>
        </a:gradFill>
        <a:ln>
          <a:noFill/>
        </a:ln>
        <a:effectLst>
          <a:outerShdw blurRad="50800" dist="228600" dir="2700000" algn="tl"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cap="none" spc="50" dirty="0" smtClean="0">
              <a:ln w="0"/>
              <a:solidFill>
                <a:schemeClr val="bg2"/>
              </a:solidFill>
              <a:effectLst>
                <a:innerShdw blurRad="63500" dist="50800" dir="13500000">
                  <a:srgbClr val="000000">
                    <a:alpha val="50000"/>
                  </a:srgbClr>
                </a:innerShdw>
              </a:effectLst>
            </a:rPr>
            <a:t>Deploy</a:t>
          </a:r>
          <a:endParaRPr lang="en-US" sz="2200" b="1" kern="1200" cap="none" spc="50" dirty="0">
            <a:ln w="0"/>
            <a:solidFill>
              <a:schemeClr val="bg2"/>
            </a:solidFill>
            <a:effectLst>
              <a:innerShdw blurRad="63500" dist="50800" dir="13500000">
                <a:srgbClr val="000000">
                  <a:alpha val="50000"/>
                </a:srgbClr>
              </a:innerShdw>
            </a:effectLst>
          </a:endParaRPr>
        </a:p>
      </dsp:txBody>
      <dsp:txXfrm>
        <a:off x="1068296" y="2339818"/>
        <a:ext cx="1690233" cy="826336"/>
      </dsp:txXfrm>
    </dsp:sp>
    <dsp:sp modelId="{090812B4-4A46-4E35-A885-35258806CD0F}">
      <dsp:nvSpPr>
        <dsp:cNvPr id="0" name=""/>
        <dsp:cNvSpPr/>
      </dsp:nvSpPr>
      <dsp:spPr>
        <a:xfrm>
          <a:off x="-424415" y="-85299"/>
          <a:ext cx="3155102" cy="3155102"/>
        </a:xfrm>
        <a:prstGeom prst="pie">
          <a:avLst>
            <a:gd name="adj1" fmla="val 9000000"/>
            <a:gd name="adj2" fmla="val 16200000"/>
          </a:avLst>
        </a:prstGeom>
        <a:gradFill rotWithShape="0">
          <a:gsLst>
            <a:gs pos="0">
              <a:schemeClr val="accent4">
                <a:hueOff val="-955157"/>
                <a:satOff val="17469"/>
                <a:lumOff val="-11765"/>
                <a:alphaOff val="0"/>
                <a:tint val="96000"/>
                <a:lumMod val="104000"/>
              </a:schemeClr>
            </a:gs>
            <a:gs pos="100000">
              <a:schemeClr val="accent4">
                <a:hueOff val="-955157"/>
                <a:satOff val="17469"/>
                <a:lumOff val="-11765"/>
                <a:alphaOff val="0"/>
                <a:shade val="90000"/>
                <a:lumMod val="90000"/>
              </a:schemeClr>
            </a:gs>
          </a:gsLst>
          <a:lin ang="5400000" scaled="0"/>
        </a:gradFill>
        <a:ln>
          <a:noFill/>
        </a:ln>
        <a:effectLst>
          <a:outerShdw blurRad="50800" dist="571500" dir="2700000" algn="tl"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cap="none" spc="50" dirty="0" smtClean="0">
              <a:ln w="0"/>
              <a:solidFill>
                <a:schemeClr val="bg2"/>
              </a:solidFill>
              <a:effectLst>
                <a:innerShdw blurRad="63500" dist="50800" dir="13500000">
                  <a:srgbClr val="000000">
                    <a:alpha val="50000"/>
                  </a:srgbClr>
                </a:innerShdw>
              </a:effectLst>
            </a:rPr>
            <a:t>Test</a:t>
          </a:r>
          <a:endParaRPr lang="en-US" sz="2200" b="1" kern="1200" cap="none" spc="50" dirty="0">
            <a:ln w="0"/>
            <a:solidFill>
              <a:schemeClr val="bg2"/>
            </a:solidFill>
            <a:effectLst>
              <a:innerShdw blurRad="63500" dist="50800" dir="13500000">
                <a:srgbClr val="000000">
                  <a:alpha val="50000"/>
                </a:srgbClr>
              </a:innerShdw>
            </a:effectLst>
          </a:endParaRPr>
        </a:p>
      </dsp:txBody>
      <dsp:txXfrm>
        <a:off x="-58949" y="583281"/>
        <a:ext cx="1126822" cy="939018"/>
      </dsp:txXfrm>
    </dsp:sp>
    <dsp:sp modelId="{6CCFF3FB-011B-4BE1-AB38-129BFD767DDF}">
      <dsp:nvSpPr>
        <dsp:cNvPr id="0" name=""/>
        <dsp:cNvSpPr/>
      </dsp:nvSpPr>
      <dsp:spPr>
        <a:xfrm>
          <a:off x="170410" y="51238"/>
          <a:ext cx="3545733" cy="3545733"/>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outerShdw blurRad="63500" dist="25400" dir="5400000" rotWithShape="0">
            <a:srgbClr val="000000">
              <a:alpha val="60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1003ACF-750F-44CA-A5AE-90A7A2C0EC15}">
      <dsp:nvSpPr>
        <dsp:cNvPr id="0" name=""/>
        <dsp:cNvSpPr/>
      </dsp:nvSpPr>
      <dsp:spPr>
        <a:xfrm>
          <a:off x="121765" y="97243"/>
          <a:ext cx="3545733" cy="3545733"/>
        </a:xfrm>
        <a:prstGeom prst="circularArrow">
          <a:avLst>
            <a:gd name="adj1" fmla="val 5085"/>
            <a:gd name="adj2" fmla="val 327528"/>
            <a:gd name="adj3" fmla="val 8671970"/>
            <a:gd name="adj4" fmla="val 1800502"/>
            <a:gd name="adj5" fmla="val 5932"/>
          </a:avLst>
        </a:prstGeom>
        <a:solidFill>
          <a:schemeClr val="accent4">
            <a:hueOff val="-477578"/>
            <a:satOff val="8735"/>
            <a:lumOff val="-5883"/>
            <a:alphaOff val="0"/>
          </a:schemeClr>
        </a:solidFill>
        <a:ln>
          <a:noFill/>
        </a:ln>
        <a:effectLst>
          <a:outerShdw blurRad="63500" dist="25400" dir="5400000" rotWithShape="0">
            <a:srgbClr val="000000">
              <a:alpha val="60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79C7A9C-E52D-4699-9AAE-63816694BC67}">
      <dsp:nvSpPr>
        <dsp:cNvPr id="0" name=""/>
        <dsp:cNvSpPr/>
      </dsp:nvSpPr>
      <dsp:spPr>
        <a:xfrm>
          <a:off x="-619991" y="-280615"/>
          <a:ext cx="3545733" cy="3545733"/>
        </a:xfrm>
        <a:prstGeom prst="circularArrow">
          <a:avLst>
            <a:gd name="adj1" fmla="val 5085"/>
            <a:gd name="adj2" fmla="val 327528"/>
            <a:gd name="adj3" fmla="val 15873039"/>
            <a:gd name="adj4" fmla="val 9000000"/>
            <a:gd name="adj5" fmla="val 5932"/>
          </a:avLst>
        </a:prstGeom>
        <a:solidFill>
          <a:schemeClr val="accent4">
            <a:hueOff val="-955157"/>
            <a:satOff val="17469"/>
            <a:lumOff val="-11765"/>
            <a:alphaOff val="0"/>
          </a:schemeClr>
        </a:solidFill>
        <a:ln>
          <a:noFill/>
        </a:ln>
        <a:effectLst>
          <a:outerShdw blurRad="63500" dist="25400" dir="5400000" rotWithShape="0">
            <a:srgbClr val="000000">
              <a:alpha val="60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79B1C-D4EA-4247-8C22-13C3434C7B51}"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48C76-C970-4916-83CC-03D13C71FF11}" type="slidenum">
              <a:rPr lang="en-US" smtClean="0"/>
              <a:t>‹#›</a:t>
            </a:fld>
            <a:endParaRPr lang="en-US"/>
          </a:p>
        </p:txBody>
      </p:sp>
    </p:spTree>
    <p:extLst>
      <p:ext uri="{BB962C8B-B14F-4D97-AF65-F5344CB8AC3E}">
        <p14:creationId xmlns:p14="http://schemas.microsoft.com/office/powerpoint/2010/main" val="31239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1</a:t>
            </a:r>
          </a:p>
          <a:p>
            <a:r>
              <a:rPr lang="en-US" dirty="0" smtClean="0"/>
              <a:t>Run</a:t>
            </a:r>
            <a:r>
              <a:rPr lang="en-US" baseline="0" dirty="0" smtClean="0"/>
              <a:t> the first </a:t>
            </a:r>
            <a:r>
              <a:rPr lang="en-US" baseline="0" dirty="0" err="1" smtClean="0"/>
              <a:t>catFact</a:t>
            </a:r>
            <a:endParaRPr lang="en-US" dirty="0" smtClean="0"/>
          </a:p>
        </p:txBody>
      </p:sp>
      <p:sp>
        <p:nvSpPr>
          <p:cNvPr id="4" name="Slide Number Placeholder 3"/>
          <p:cNvSpPr>
            <a:spLocks noGrp="1"/>
          </p:cNvSpPr>
          <p:nvPr>
            <p:ph type="sldNum" sz="quarter" idx="10"/>
          </p:nvPr>
        </p:nvSpPr>
        <p:spPr/>
        <p:txBody>
          <a:bodyPr/>
          <a:lstStyle/>
          <a:p>
            <a:fld id="{DAC48C76-C970-4916-83CC-03D13C71FF11}" type="slidenum">
              <a:rPr lang="en-US" smtClean="0"/>
              <a:t>5</a:t>
            </a:fld>
            <a:endParaRPr lang="en-US"/>
          </a:p>
        </p:txBody>
      </p:sp>
    </p:spTree>
    <p:extLst>
      <p:ext uri="{BB962C8B-B14F-4D97-AF65-F5344CB8AC3E}">
        <p14:creationId xmlns:p14="http://schemas.microsoft.com/office/powerpoint/2010/main" val="186015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new cat fact</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7</a:t>
            </a:fld>
            <a:endParaRPr lang="en-US"/>
          </a:p>
        </p:txBody>
      </p:sp>
    </p:spTree>
    <p:extLst>
      <p:ext uri="{BB962C8B-B14F-4D97-AF65-F5344CB8AC3E}">
        <p14:creationId xmlns:p14="http://schemas.microsoft.com/office/powerpoint/2010/main" val="333364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Jenkins agent root</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8</a:t>
            </a:fld>
            <a:endParaRPr lang="en-US"/>
          </a:p>
        </p:txBody>
      </p:sp>
    </p:spTree>
    <p:extLst>
      <p:ext uri="{BB962C8B-B14F-4D97-AF65-F5344CB8AC3E}">
        <p14:creationId xmlns:p14="http://schemas.microsoft.com/office/powerpoint/2010/main" val="323967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 runs on one of the available executors in its own workspace</a:t>
            </a:r>
          </a:p>
          <a:p>
            <a:pPr lvl="1"/>
            <a:r>
              <a:rPr lang="en-US" dirty="0" smtClean="0"/>
              <a:t>workspace is not persistent across all agents</a:t>
            </a:r>
          </a:p>
          <a:p>
            <a:r>
              <a:rPr lang="en-US" dirty="0" smtClean="0"/>
              <a:t>Level</a:t>
            </a:r>
            <a:r>
              <a:rPr lang="en-US" baseline="0" dirty="0" smtClean="0"/>
              <a:t> 2</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9</a:t>
            </a:fld>
            <a:endParaRPr lang="en-US"/>
          </a:p>
        </p:txBody>
      </p:sp>
    </p:spTree>
    <p:extLst>
      <p:ext uri="{BB962C8B-B14F-4D97-AF65-F5344CB8AC3E}">
        <p14:creationId xmlns:p14="http://schemas.microsoft.com/office/powerpoint/2010/main" val="137796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3 and 4</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10</a:t>
            </a:fld>
            <a:endParaRPr lang="en-US"/>
          </a:p>
        </p:txBody>
      </p:sp>
    </p:spTree>
    <p:extLst>
      <p:ext uri="{BB962C8B-B14F-4D97-AF65-F5344CB8AC3E}">
        <p14:creationId xmlns:p14="http://schemas.microsoft.com/office/powerpoint/2010/main" val="69148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5</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11</a:t>
            </a:fld>
            <a:endParaRPr lang="en-US"/>
          </a:p>
        </p:txBody>
      </p:sp>
    </p:spTree>
    <p:extLst>
      <p:ext uri="{BB962C8B-B14F-4D97-AF65-F5344CB8AC3E}">
        <p14:creationId xmlns:p14="http://schemas.microsoft.com/office/powerpoint/2010/main" val="132211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6</a:t>
            </a:r>
            <a:endParaRPr lang="en-US" dirty="0"/>
          </a:p>
        </p:txBody>
      </p:sp>
      <p:sp>
        <p:nvSpPr>
          <p:cNvPr id="4" name="Slide Number Placeholder 3"/>
          <p:cNvSpPr>
            <a:spLocks noGrp="1"/>
          </p:cNvSpPr>
          <p:nvPr>
            <p:ph type="sldNum" sz="quarter" idx="10"/>
          </p:nvPr>
        </p:nvSpPr>
        <p:spPr/>
        <p:txBody>
          <a:bodyPr/>
          <a:lstStyle/>
          <a:p>
            <a:fld id="{DAC48C76-C970-4916-83CC-03D13C71FF11}" type="slidenum">
              <a:rPr lang="en-US" smtClean="0"/>
              <a:t>15</a:t>
            </a:fld>
            <a:endParaRPr lang="en-US"/>
          </a:p>
        </p:txBody>
      </p:sp>
    </p:spTree>
    <p:extLst>
      <p:ext uri="{BB962C8B-B14F-4D97-AF65-F5344CB8AC3E}">
        <p14:creationId xmlns:p14="http://schemas.microsoft.com/office/powerpoint/2010/main" val="227318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BDEF1-806D-423E-B1AA-C825EE1B4E2E}"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59788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13858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86115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4918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1286530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5BDEF1-806D-423E-B1AA-C825EE1B4E2E}"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925962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5BDEF1-806D-423E-B1AA-C825EE1B4E2E}"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106791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DEF1-806D-423E-B1AA-C825EE1B4E2E}"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716505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DEF1-806D-423E-B1AA-C825EE1B4E2E}"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11723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BDEF1-806D-423E-B1AA-C825EE1B4E2E}"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93612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5BDEF1-806D-423E-B1AA-C825EE1B4E2E}"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424125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57319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BDEF1-806D-423E-B1AA-C825EE1B4E2E}" type="datetimeFigureOut">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4987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BDEF1-806D-423E-B1AA-C825EE1B4E2E}"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78461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BDEF1-806D-423E-B1AA-C825EE1B4E2E}" type="datetimeFigureOut">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91565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31223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5BDEF1-806D-423E-B1AA-C825EE1B4E2E}"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3F1-D408-4C10-B612-E30A60AA357C}" type="slidenum">
              <a:rPr lang="en-US" smtClean="0"/>
              <a:t>‹#›</a:t>
            </a:fld>
            <a:endParaRPr lang="en-US"/>
          </a:p>
        </p:txBody>
      </p:sp>
    </p:spTree>
    <p:extLst>
      <p:ext uri="{BB962C8B-B14F-4D97-AF65-F5344CB8AC3E}">
        <p14:creationId xmlns:p14="http://schemas.microsoft.com/office/powerpoint/2010/main" val="29878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5BDEF1-806D-423E-B1AA-C825EE1B4E2E}" type="datetimeFigureOut">
              <a:rPr lang="en-US" smtClean="0"/>
              <a:t>5/2/2019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3353F1-D408-4C10-B612-E30A60AA357C}" type="slidenum">
              <a:rPr lang="en-US" smtClean="0"/>
              <a:t>‹#›</a:t>
            </a:fld>
            <a:endParaRPr lang="en-US"/>
          </a:p>
        </p:txBody>
      </p:sp>
    </p:spTree>
    <p:extLst>
      <p:ext uri="{BB962C8B-B14F-4D97-AF65-F5344CB8AC3E}">
        <p14:creationId xmlns:p14="http://schemas.microsoft.com/office/powerpoint/2010/main" val="3309661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rrors.jenkins.io/war-stable/latest/jenkins.wa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localhost:808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7FE6-011F-4305-A4AE-1A203C63C7F6}"/>
              </a:ext>
            </a:extLst>
          </p:cNvPr>
          <p:cNvSpPr>
            <a:spLocks noGrp="1"/>
          </p:cNvSpPr>
          <p:nvPr>
            <p:ph type="ctrTitle"/>
          </p:nvPr>
        </p:nvSpPr>
        <p:spPr/>
        <p:txBody>
          <a:bodyPr/>
          <a:lstStyle/>
          <a:p>
            <a:r>
              <a:rPr lang="en-US" dirty="0" smtClean="0">
                <a:effectLst/>
              </a:rPr>
              <a:t>Jenkins</a:t>
            </a:r>
            <a:endParaRPr lang="en-US" dirty="0"/>
          </a:p>
        </p:txBody>
      </p:sp>
      <p:sp>
        <p:nvSpPr>
          <p:cNvPr id="3" name="Subtitle 2">
            <a:extLst>
              <a:ext uri="{FF2B5EF4-FFF2-40B4-BE49-F238E27FC236}">
                <a16:creationId xmlns:a16="http://schemas.microsoft.com/office/drawing/2014/main" id="{2982B3F7-AEE9-446E-8A61-7CD805B05C34}"/>
              </a:ext>
            </a:extLst>
          </p:cNvPr>
          <p:cNvSpPr>
            <a:spLocks noGrp="1"/>
          </p:cNvSpPr>
          <p:nvPr>
            <p:ph type="subTitle" idx="1"/>
          </p:nvPr>
        </p:nvSpPr>
        <p:spPr/>
        <p:txBody>
          <a:bodyPr/>
          <a:lstStyle/>
          <a:p>
            <a:r>
              <a:rPr lang="en-US" dirty="0">
                <a:effectLst/>
              </a:rPr>
              <a:t>UI for your </a:t>
            </a:r>
            <a:r>
              <a:rPr lang="en-US" dirty="0" err="1">
                <a:effectLst/>
              </a:rPr>
              <a:t>Powershell</a:t>
            </a:r>
            <a:endParaRPr lang="en-US" dirty="0"/>
          </a:p>
        </p:txBody>
      </p:sp>
      <p:pic>
        <p:nvPicPr>
          <p:cNvPr id="5122" name="Picture 2" descr="Image result for jenkins">
            <a:extLst>
              <a:ext uri="{FF2B5EF4-FFF2-40B4-BE49-F238E27FC236}">
                <a16:creationId xmlns:a16="http://schemas.microsoft.com/office/drawing/2014/main" id="{976E0C0C-00E3-4E4F-A1BF-12738C489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164" y="4604802"/>
            <a:ext cx="1990379" cy="1990379"/>
          </a:xfrm>
          <a:prstGeom prst="ellipse">
            <a:avLst/>
          </a:prstGeom>
          <a:ln w="63500" cap="rnd">
            <a:solidFill>
              <a:srgbClr val="333333"/>
            </a:solidFill>
          </a:ln>
          <a:effectLst>
            <a:outerShdw blurRad="76200" dir="13500000" sy="23000" kx="1200000" algn="br"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F1EBD0EF-E3EA-4663-9267-E4DDF890C831}"/>
              </a:ext>
            </a:extLst>
          </p:cNvPr>
          <p:cNvSpPr txBox="1">
            <a:spLocks/>
          </p:cNvSpPr>
          <p:nvPr/>
        </p:nvSpPr>
        <p:spPr>
          <a:xfrm>
            <a:off x="1303637" y="6333067"/>
            <a:ext cx="9440034" cy="52493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CA" dirty="0"/>
              <a:t>presented by @</a:t>
            </a:r>
            <a:r>
              <a:rPr lang="en-CA" dirty="0" err="1"/>
              <a:t>nvarscar</a:t>
            </a:r>
            <a:endParaRPr lang="en-US" dirty="0"/>
          </a:p>
        </p:txBody>
      </p:sp>
    </p:spTree>
    <p:extLst>
      <p:ext uri="{BB962C8B-B14F-4D97-AF65-F5344CB8AC3E}">
        <p14:creationId xmlns:p14="http://schemas.microsoft.com/office/powerpoint/2010/main" val="280665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22F7-18F4-4197-B398-F9B942D82FEE}"/>
              </a:ext>
            </a:extLst>
          </p:cNvPr>
          <p:cNvSpPr>
            <a:spLocks noGrp="1"/>
          </p:cNvSpPr>
          <p:nvPr>
            <p:ph type="title"/>
          </p:nvPr>
        </p:nvSpPr>
        <p:spPr/>
        <p:txBody>
          <a:bodyPr/>
          <a:lstStyle/>
          <a:p>
            <a:r>
              <a:rPr lang="en-US" dirty="0"/>
              <a:t>artifacts and logs</a:t>
            </a:r>
          </a:p>
        </p:txBody>
      </p:sp>
      <p:sp>
        <p:nvSpPr>
          <p:cNvPr id="3" name="Content Placeholder 2">
            <a:extLst>
              <a:ext uri="{FF2B5EF4-FFF2-40B4-BE49-F238E27FC236}">
                <a16:creationId xmlns:a16="http://schemas.microsoft.com/office/drawing/2014/main" id="{2284986A-7819-49C6-BD6F-4921CA4E34B5}"/>
              </a:ext>
            </a:extLst>
          </p:cNvPr>
          <p:cNvSpPr>
            <a:spLocks noGrp="1"/>
          </p:cNvSpPr>
          <p:nvPr>
            <p:ph idx="1"/>
          </p:nvPr>
        </p:nvSpPr>
        <p:spPr>
          <a:xfrm>
            <a:off x="815314" y="1640683"/>
            <a:ext cx="7519248" cy="1869205"/>
          </a:xfrm>
        </p:spPr>
        <p:txBody>
          <a:bodyPr>
            <a:normAutofit/>
          </a:bodyPr>
          <a:lstStyle/>
          <a:p>
            <a:r>
              <a:rPr lang="en-US" dirty="0"/>
              <a:t>Are a part </a:t>
            </a:r>
            <a:r>
              <a:rPr lang="en-US" dirty="0" smtClean="0"/>
              <a:t>of the Build</a:t>
            </a:r>
            <a:endParaRPr lang="en-US" dirty="0"/>
          </a:p>
          <a:p>
            <a:r>
              <a:rPr lang="en-US" dirty="0"/>
              <a:t>Kept on </a:t>
            </a:r>
            <a:r>
              <a:rPr lang="en-US" dirty="0" smtClean="0"/>
              <a:t>master until </a:t>
            </a:r>
            <a:r>
              <a:rPr lang="en-US" dirty="0"/>
              <a:t>the Build is </a:t>
            </a:r>
            <a:r>
              <a:rPr lang="en-US" dirty="0" smtClean="0"/>
              <a:t>deleted</a:t>
            </a:r>
            <a:endParaRPr lang="en-US" dirty="0"/>
          </a:p>
          <a:p>
            <a:r>
              <a:rPr lang="en-US" dirty="0"/>
              <a:t>Cleaned up based on </a:t>
            </a:r>
            <a:r>
              <a:rPr lang="en-US" b="1" i="1" dirty="0">
                <a:solidFill>
                  <a:schemeClr val="accent2"/>
                </a:solidFill>
              </a:rPr>
              <a:t>Log rotation </a:t>
            </a:r>
            <a:r>
              <a:rPr lang="en-US" dirty="0"/>
              <a:t>option </a:t>
            </a:r>
          </a:p>
          <a:p>
            <a:r>
              <a:rPr lang="en-US" dirty="0"/>
              <a:t>Cannot be added/removed/edited outside of the Build</a:t>
            </a:r>
          </a:p>
        </p:txBody>
      </p:sp>
      <p:sp>
        <p:nvSpPr>
          <p:cNvPr id="9" name="TextBox 8">
            <a:extLst>
              <a:ext uri="{FF2B5EF4-FFF2-40B4-BE49-F238E27FC236}">
                <a16:creationId xmlns:a16="http://schemas.microsoft.com/office/drawing/2014/main" id="{1B0B9DC5-44DF-4195-9CCA-CF014D4C5111}"/>
              </a:ext>
            </a:extLst>
          </p:cNvPr>
          <p:cNvSpPr txBox="1"/>
          <p:nvPr/>
        </p:nvSpPr>
        <p:spPr>
          <a:xfrm>
            <a:off x="2349230" y="3508718"/>
            <a:ext cx="1751682" cy="52322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6900" indent="0">
              <a:spcBef>
                <a:spcPct val="20000"/>
              </a:spcBef>
              <a:spcAft>
                <a:spcPts val="600"/>
              </a:spcAft>
              <a:buClr>
                <a:schemeClr val="tx2"/>
              </a:buClr>
              <a:buSzPct val="70000"/>
              <a:buFont typeface="Wingdings 2" charset="2"/>
              <a:buNone/>
              <a:defRPr sz="28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1pPr>
            <a:lvl2pPr marL="720000" indent="-270000">
              <a:spcBef>
                <a:spcPct val="20000"/>
              </a:spcBef>
              <a:spcAft>
                <a:spcPts val="600"/>
              </a:spcAft>
              <a:buClr>
                <a:schemeClr val="tx2"/>
              </a:buClr>
              <a:buSzPct val="70000"/>
              <a:buFont typeface="Wingdings 2" charset="2"/>
              <a:buChar char=""/>
              <a:defRPr>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2pPr>
            <a:lvl3pPr marL="1026000" indent="-216000">
              <a:spcBef>
                <a:spcPct val="20000"/>
              </a:spcBef>
              <a:spcAft>
                <a:spcPts val="600"/>
              </a:spcAft>
              <a:buClr>
                <a:schemeClr val="tx2"/>
              </a:buClr>
              <a:buSzPct val="70000"/>
              <a:buFont typeface="Wingdings 2" charset="2"/>
              <a:buChar char=""/>
              <a:defRPr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3pPr>
            <a:lvl4pPr marL="1386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4pPr>
            <a:lvl5pPr marL="1674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5pPr>
            <a:lvl6pPr marL="20146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6pPr>
            <a:lvl7pPr marL="24018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7pPr>
            <a:lvl8pPr marL="27890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8pPr>
            <a:lvl9pPr marL="31062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9pPr>
          </a:lstStyle>
          <a:p>
            <a:pPr algn="ctr"/>
            <a:r>
              <a:rPr lang="en-US" dirty="0">
                <a:solidFill>
                  <a:schemeClr val="accent1">
                    <a:lumMod val="60000"/>
                    <a:lumOff val="40000"/>
                  </a:schemeClr>
                </a:solidFill>
              </a:rPr>
              <a:t>Artifacts</a:t>
            </a:r>
          </a:p>
        </p:txBody>
      </p:sp>
      <p:sp>
        <p:nvSpPr>
          <p:cNvPr id="13" name="Content Placeholder 2">
            <a:extLst>
              <a:ext uri="{FF2B5EF4-FFF2-40B4-BE49-F238E27FC236}">
                <a16:creationId xmlns:a16="http://schemas.microsoft.com/office/drawing/2014/main" id="{877F5B91-225C-4A84-9A27-F85A90A2FDEE}"/>
              </a:ext>
            </a:extLst>
          </p:cNvPr>
          <p:cNvSpPr txBox="1">
            <a:spLocks/>
          </p:cNvSpPr>
          <p:nvPr/>
        </p:nvSpPr>
        <p:spPr>
          <a:xfrm>
            <a:off x="546751" y="4120308"/>
            <a:ext cx="5356640" cy="1861501"/>
          </a:xfrm>
          <a:prstGeom prst="roundRect">
            <a:avLst/>
          </a:prstGeom>
          <a:noFill/>
          <a:ln w="9525"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accent1">
                    <a:lumMod val="60000"/>
                    <a:lumOff val="40000"/>
                  </a:schemeClr>
                </a:solidFill>
              </a:rPr>
              <a:t>Should be defined in the job</a:t>
            </a:r>
          </a:p>
          <a:p>
            <a:r>
              <a:rPr lang="en-US" dirty="0">
                <a:solidFill>
                  <a:schemeClr val="accent1">
                    <a:lumMod val="60000"/>
                    <a:lumOff val="40000"/>
                  </a:schemeClr>
                </a:solidFill>
              </a:rPr>
              <a:t>Can be aggregated in an upstream job</a:t>
            </a:r>
          </a:p>
          <a:p>
            <a:r>
              <a:rPr lang="en-US" dirty="0">
                <a:solidFill>
                  <a:schemeClr val="accent1">
                    <a:lumMod val="60000"/>
                    <a:lumOff val="40000"/>
                  </a:schemeClr>
                </a:solidFill>
              </a:rPr>
              <a:t>Can be marked as ‘keep indefinitely’</a:t>
            </a:r>
          </a:p>
          <a:p>
            <a:r>
              <a:rPr lang="en-US" dirty="0">
                <a:solidFill>
                  <a:schemeClr val="accent1">
                    <a:lumMod val="60000"/>
                    <a:lumOff val="40000"/>
                  </a:schemeClr>
                </a:solidFill>
              </a:rPr>
              <a:t>Can be copied from a </a:t>
            </a:r>
            <a:r>
              <a:rPr lang="en-US" dirty="0" smtClean="0">
                <a:solidFill>
                  <a:schemeClr val="accent1">
                    <a:lumMod val="60000"/>
                    <a:lumOff val="40000"/>
                  </a:schemeClr>
                </a:solidFill>
              </a:rPr>
              <a:t>different build</a:t>
            </a:r>
            <a:endParaRPr lang="en-US" dirty="0">
              <a:solidFill>
                <a:schemeClr val="accent1">
                  <a:lumMod val="60000"/>
                  <a:lumOff val="40000"/>
                </a:schemeClr>
              </a:solidFill>
            </a:endParaRPr>
          </a:p>
          <a:p>
            <a:endParaRPr lang="en-US" dirty="0">
              <a:solidFill>
                <a:schemeClr val="accent1">
                  <a:lumMod val="60000"/>
                  <a:lumOff val="40000"/>
                </a:schemeClr>
              </a:solidFill>
            </a:endParaRPr>
          </a:p>
        </p:txBody>
      </p:sp>
      <p:sp>
        <p:nvSpPr>
          <p:cNvPr id="16" name="TextBox 15">
            <a:extLst>
              <a:ext uri="{FF2B5EF4-FFF2-40B4-BE49-F238E27FC236}">
                <a16:creationId xmlns:a16="http://schemas.microsoft.com/office/drawing/2014/main" id="{7A50BACE-DCD3-4339-8B0E-28AAF7D9A781}"/>
              </a:ext>
            </a:extLst>
          </p:cNvPr>
          <p:cNvSpPr txBox="1"/>
          <p:nvPr/>
        </p:nvSpPr>
        <p:spPr>
          <a:xfrm>
            <a:off x="8471053" y="3509887"/>
            <a:ext cx="1751682" cy="52322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6900" indent="0">
              <a:spcBef>
                <a:spcPct val="20000"/>
              </a:spcBef>
              <a:spcAft>
                <a:spcPts val="600"/>
              </a:spcAft>
              <a:buClr>
                <a:schemeClr val="tx2"/>
              </a:buClr>
              <a:buSzPct val="70000"/>
              <a:buFont typeface="Wingdings 2" charset="2"/>
              <a:buNone/>
              <a:defRPr sz="28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1pPr>
            <a:lvl2pPr marL="720000" indent="-270000">
              <a:spcBef>
                <a:spcPct val="20000"/>
              </a:spcBef>
              <a:spcAft>
                <a:spcPts val="600"/>
              </a:spcAft>
              <a:buClr>
                <a:schemeClr val="tx2"/>
              </a:buClr>
              <a:buSzPct val="70000"/>
              <a:buFont typeface="Wingdings 2" charset="2"/>
              <a:buChar char=""/>
              <a:defRPr>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2pPr>
            <a:lvl3pPr marL="1026000" indent="-216000">
              <a:spcBef>
                <a:spcPct val="20000"/>
              </a:spcBef>
              <a:spcAft>
                <a:spcPts val="600"/>
              </a:spcAft>
              <a:buClr>
                <a:schemeClr val="tx2"/>
              </a:buClr>
              <a:buSzPct val="70000"/>
              <a:buFont typeface="Wingdings 2" charset="2"/>
              <a:buChar char=""/>
              <a:defRPr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3pPr>
            <a:lvl4pPr marL="1386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4pPr>
            <a:lvl5pPr marL="1674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5pPr>
            <a:lvl6pPr marL="20146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6pPr>
            <a:lvl7pPr marL="24018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7pPr>
            <a:lvl8pPr marL="27890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8pPr>
            <a:lvl9pPr marL="31062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9pPr>
          </a:lstStyle>
          <a:p>
            <a:pPr algn="ctr"/>
            <a:r>
              <a:rPr lang="en-US" dirty="0">
                <a:solidFill>
                  <a:schemeClr val="accent2"/>
                </a:solidFill>
              </a:rPr>
              <a:t>Logs</a:t>
            </a:r>
          </a:p>
        </p:txBody>
      </p:sp>
      <p:sp>
        <p:nvSpPr>
          <p:cNvPr id="17" name="Content Placeholder 2">
            <a:extLst>
              <a:ext uri="{FF2B5EF4-FFF2-40B4-BE49-F238E27FC236}">
                <a16:creationId xmlns:a16="http://schemas.microsoft.com/office/drawing/2014/main" id="{1D344968-E0C7-40CC-B882-D3F1D51C3127}"/>
              </a:ext>
            </a:extLst>
          </p:cNvPr>
          <p:cNvSpPr txBox="1">
            <a:spLocks/>
          </p:cNvSpPr>
          <p:nvPr/>
        </p:nvSpPr>
        <p:spPr>
          <a:xfrm>
            <a:off x="6668574" y="4072977"/>
            <a:ext cx="5356640" cy="190883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err="1">
                <a:solidFill>
                  <a:schemeClr val="accent2"/>
                </a:solidFill>
              </a:rPr>
              <a:t>Stdout</a:t>
            </a:r>
            <a:r>
              <a:rPr lang="en-US" dirty="0">
                <a:solidFill>
                  <a:schemeClr val="accent2"/>
                </a:solidFill>
              </a:rPr>
              <a:t> and stderr</a:t>
            </a:r>
          </a:p>
          <a:p>
            <a:r>
              <a:rPr lang="en-US" dirty="0">
                <a:solidFill>
                  <a:schemeClr val="accent2"/>
                </a:solidFill>
              </a:rPr>
              <a:t>Any log file worth saving should be treated as an artifact</a:t>
            </a:r>
          </a:p>
          <a:p>
            <a:r>
              <a:rPr lang="en-US" dirty="0">
                <a:solidFill>
                  <a:schemeClr val="accent2"/>
                </a:solidFill>
              </a:rPr>
              <a:t>Multiple steps produce a single output log</a:t>
            </a:r>
          </a:p>
          <a:p>
            <a:endParaRPr lang="en-US" dirty="0">
              <a:solidFill>
                <a:schemeClr val="accent2"/>
              </a:solidFill>
            </a:endParaRPr>
          </a:p>
          <a:p>
            <a:endParaRPr lang="en-US" dirty="0">
              <a:solidFill>
                <a:schemeClr val="accent2"/>
              </a:solidFill>
            </a:endParaRPr>
          </a:p>
          <a:p>
            <a:endParaRPr lang="en-US" dirty="0">
              <a:solidFill>
                <a:schemeClr val="accent2"/>
              </a:solidFill>
            </a:endParaRPr>
          </a:p>
        </p:txBody>
      </p:sp>
      <p:sp>
        <p:nvSpPr>
          <p:cNvPr id="6" name="Rectangle 5"/>
          <p:cNvSpPr/>
          <p:nvPr/>
        </p:nvSpPr>
        <p:spPr>
          <a:xfrm>
            <a:off x="8883081" y="6567944"/>
            <a:ext cx="3308919" cy="307777"/>
          </a:xfrm>
          <a:prstGeom prst="rect">
            <a:avLst/>
          </a:prstGeom>
        </p:spPr>
        <p:txBody>
          <a:bodyPr wrap="none">
            <a:spAutoFit/>
          </a:bodyPr>
          <a:lstStyle/>
          <a:p>
            <a:r>
              <a:rPr lang="en-US" sz="1400" dirty="0">
                <a:solidFill>
                  <a:schemeClr val="tx1">
                    <a:lumMod val="50000"/>
                  </a:schemeClr>
                </a:solidFill>
                <a:latin typeface="Roboto"/>
              </a:rPr>
              <a:t>Photo by </a:t>
            </a:r>
            <a:r>
              <a:rPr lang="en-US" sz="1400" dirty="0" err="1" smtClean="0">
                <a:solidFill>
                  <a:schemeClr val="tx1">
                    <a:lumMod val="50000"/>
                  </a:schemeClr>
                </a:solidFill>
                <a:latin typeface="Roboto"/>
              </a:rPr>
              <a:t>thesuccess</a:t>
            </a:r>
            <a:r>
              <a:rPr lang="en-US" sz="1400" dirty="0" smtClean="0">
                <a:solidFill>
                  <a:schemeClr val="tx1">
                    <a:lumMod val="50000"/>
                  </a:schemeClr>
                </a:solidFill>
                <a:latin typeface="Roboto"/>
              </a:rPr>
              <a:t> at </a:t>
            </a:r>
            <a:r>
              <a:rPr lang="en-US" sz="1400" dirty="0">
                <a:solidFill>
                  <a:schemeClr val="tx1">
                    <a:lumMod val="50000"/>
                  </a:schemeClr>
                </a:solidFill>
                <a:latin typeface="Roboto"/>
              </a:rPr>
              <a:t>Morguefile.com</a:t>
            </a:r>
            <a:endParaRPr lang="en-US" sz="1400" dirty="0">
              <a:solidFill>
                <a:schemeClr val="tx1">
                  <a:lumMod val="50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743" y="548966"/>
            <a:ext cx="2683942" cy="18003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0038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types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Freestyle: </a:t>
            </a:r>
            <a:r>
              <a:rPr lang="en-US" sz="2800" dirty="0" err="1" smtClean="0"/>
              <a:t>bread’n’butter</a:t>
            </a:r>
            <a:r>
              <a:rPr lang="en-US" sz="2800" dirty="0" smtClean="0"/>
              <a:t> of Jenkins</a:t>
            </a:r>
          </a:p>
          <a:p>
            <a:r>
              <a:rPr lang="en-US" sz="2800" dirty="0" smtClean="0"/>
              <a:t>Pipeline: code-based job definition for advanced scenarios</a:t>
            </a:r>
          </a:p>
          <a:p>
            <a:pPr lvl="1"/>
            <a:r>
              <a:rPr lang="en-US" sz="2400" dirty="0" smtClean="0"/>
              <a:t>Declarative pipeline</a:t>
            </a:r>
          </a:p>
          <a:p>
            <a:pPr lvl="1"/>
            <a:r>
              <a:rPr lang="en-US" sz="2400" dirty="0" smtClean="0"/>
              <a:t>Scripted pipeline</a:t>
            </a:r>
          </a:p>
          <a:p>
            <a:r>
              <a:rPr lang="en-US" sz="2800" dirty="0" err="1" smtClean="0"/>
              <a:t>Multibranch</a:t>
            </a:r>
            <a:r>
              <a:rPr lang="en-US" sz="2800" dirty="0" smtClean="0"/>
              <a:t> pipeline</a:t>
            </a:r>
          </a:p>
          <a:p>
            <a:pPr lvl="1"/>
            <a:r>
              <a:rPr lang="en-US" sz="2600" dirty="0" smtClean="0"/>
              <a:t>Ideal for CI</a:t>
            </a:r>
          </a:p>
          <a:p>
            <a:r>
              <a:rPr lang="en-US" sz="2800" dirty="0" smtClean="0"/>
              <a:t>Multi-configuration (Matrix)</a:t>
            </a:r>
          </a:p>
          <a:p>
            <a:pPr lvl="1"/>
            <a:r>
              <a:rPr lang="en-US" sz="2400" dirty="0" smtClean="0"/>
              <a:t>Labels to run builds using multiple agents</a:t>
            </a:r>
          </a:p>
          <a:p>
            <a:pPr lvl="1"/>
            <a:r>
              <a:rPr lang="en-US" sz="2400" dirty="0" smtClean="0"/>
              <a:t>User-defined axis</a:t>
            </a:r>
          </a:p>
          <a:p>
            <a:endParaRPr lang="en-US" sz="2800" dirty="0"/>
          </a:p>
        </p:txBody>
      </p:sp>
      <p:pic>
        <p:nvPicPr>
          <p:cNvPr id="1026" name="Picture 2" descr="http://localhost:8080/static/f2f0624e/images/48x48/freestylepro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574" y="3048262"/>
            <a:ext cx="672697" cy="672697"/>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590070" y="3504245"/>
            <a:ext cx="677487" cy="677487"/>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5"/>
          <a:stretch>
            <a:fillRect/>
          </a:stretch>
        </p:blipFill>
        <p:spPr>
          <a:xfrm>
            <a:off x="9711574" y="4044838"/>
            <a:ext cx="668908" cy="668908"/>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6"/>
          <a:stretch>
            <a:fillRect/>
          </a:stretch>
        </p:blipFill>
        <p:spPr>
          <a:xfrm>
            <a:off x="10590070" y="4574078"/>
            <a:ext cx="675146" cy="675146"/>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7"/>
          <a:stretch>
            <a:fillRect/>
          </a:stretch>
        </p:blipFill>
        <p:spPr>
          <a:xfrm>
            <a:off x="9705336" y="5037625"/>
            <a:ext cx="675146" cy="675146"/>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p:cNvPicPr>
            <a:picLocks noChangeAspect="1"/>
          </p:cNvPicPr>
          <p:nvPr/>
        </p:nvPicPr>
        <p:blipFill>
          <a:blip r:embed="rId8"/>
          <a:stretch>
            <a:fillRect/>
          </a:stretch>
        </p:blipFill>
        <p:spPr>
          <a:xfrm>
            <a:off x="8835582" y="3504245"/>
            <a:ext cx="666404" cy="666404"/>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9"/>
          <a:stretch>
            <a:fillRect/>
          </a:stretch>
        </p:blipFill>
        <p:spPr>
          <a:xfrm>
            <a:off x="8835582" y="4574078"/>
            <a:ext cx="675146" cy="675146"/>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91831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C196-0509-4C05-995C-A826353D3C09}"/>
              </a:ext>
            </a:extLst>
          </p:cNvPr>
          <p:cNvSpPr>
            <a:spLocks noGrp="1"/>
          </p:cNvSpPr>
          <p:nvPr>
            <p:ph type="title"/>
          </p:nvPr>
        </p:nvSpPr>
        <p:spPr/>
        <p:txBody>
          <a:bodyPr/>
          <a:lstStyle/>
          <a:p>
            <a:r>
              <a:rPr lang="en-US" dirty="0"/>
              <a:t>plugins</a:t>
            </a:r>
          </a:p>
        </p:txBody>
      </p:sp>
      <p:sp>
        <p:nvSpPr>
          <p:cNvPr id="3" name="Content Placeholder 2">
            <a:extLst>
              <a:ext uri="{FF2B5EF4-FFF2-40B4-BE49-F238E27FC236}">
                <a16:creationId xmlns:a16="http://schemas.microsoft.com/office/drawing/2014/main" id="{8384DCA9-15B0-47D6-B8C7-9E8A19FA7E88}"/>
              </a:ext>
            </a:extLst>
          </p:cNvPr>
          <p:cNvSpPr>
            <a:spLocks noGrp="1"/>
          </p:cNvSpPr>
          <p:nvPr>
            <p:ph idx="1"/>
          </p:nvPr>
        </p:nvSpPr>
        <p:spPr>
          <a:xfrm>
            <a:off x="913795" y="1732449"/>
            <a:ext cx="10353762" cy="4058751"/>
          </a:xfrm>
        </p:spPr>
        <p:txBody>
          <a:bodyPr/>
          <a:lstStyle/>
          <a:p>
            <a:r>
              <a:rPr lang="en-US" dirty="0"/>
              <a:t>Plugins </a:t>
            </a:r>
            <a:r>
              <a:rPr lang="en-US" dirty="0" smtClean="0"/>
              <a:t>extend the </a:t>
            </a:r>
            <a:r>
              <a:rPr lang="en-US" dirty="0"/>
              <a:t>functionality of Jenkins. </a:t>
            </a:r>
          </a:p>
          <a:p>
            <a:r>
              <a:rPr lang="en-US" dirty="0"/>
              <a:t>Recommended plugins are set up once during Jenkins post-setup initialization</a:t>
            </a:r>
          </a:p>
          <a:p>
            <a:pPr lvl="1"/>
            <a:r>
              <a:rPr lang="en-US" dirty="0"/>
              <a:t>Include SCM integration and most popular automation and visualization modules</a:t>
            </a:r>
          </a:p>
          <a:p>
            <a:r>
              <a:rPr lang="en-US" dirty="0"/>
              <a:t>Controlled by Plugin Manager:</a:t>
            </a:r>
          </a:p>
          <a:p>
            <a:pPr lvl="1"/>
            <a:r>
              <a:rPr lang="en-US" dirty="0"/>
              <a:t>Displays a list of available and installed plugins</a:t>
            </a:r>
          </a:p>
          <a:p>
            <a:pPr lvl="1"/>
            <a:r>
              <a:rPr lang="en-US" dirty="0"/>
              <a:t>Performs install/uninstall plugin tasks</a:t>
            </a:r>
          </a:p>
          <a:p>
            <a:pPr lvl="2"/>
            <a:r>
              <a:rPr lang="en-US" dirty="0"/>
              <a:t>Files are downloaded from Jenkins website</a:t>
            </a:r>
          </a:p>
          <a:p>
            <a:pPr lvl="1"/>
            <a:r>
              <a:rPr lang="en-US" dirty="0"/>
              <a:t>Notifies about updates and installs them</a:t>
            </a:r>
          </a:p>
          <a:p>
            <a:pPr lvl="1"/>
            <a:endParaRPr lang="en-US" dirty="0"/>
          </a:p>
        </p:txBody>
      </p:sp>
      <p:pic>
        <p:nvPicPr>
          <p:cNvPr id="4098" name="Picture 2" descr="Image result for jenkins voltron">
            <a:extLst>
              <a:ext uri="{FF2B5EF4-FFF2-40B4-BE49-F238E27FC236}">
                <a16:creationId xmlns:a16="http://schemas.microsoft.com/office/drawing/2014/main" id="{22FD6E01-9ACF-4922-B312-B9A308A4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710" y="3361866"/>
            <a:ext cx="2581275" cy="2800350"/>
          </a:xfrm>
          <a:prstGeom prst="rect">
            <a:avLst/>
          </a:prstGeom>
          <a:noFill/>
          <a:effectLst>
            <a:outerShdw blurRad="12700" dir="13500000" sy="23000" kx="1200000" algn="br" rotWithShape="0">
              <a:prstClr val="black">
                <a:alpha val="0"/>
              </a:prstClr>
            </a:outerShdw>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85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B18C-E743-4EBE-9524-33C062AE8251}"/>
              </a:ext>
            </a:extLst>
          </p:cNvPr>
          <p:cNvSpPr>
            <a:spLocks noGrp="1"/>
          </p:cNvSpPr>
          <p:nvPr>
            <p:ph type="title"/>
          </p:nvPr>
        </p:nvSpPr>
        <p:spPr/>
        <p:txBody>
          <a:bodyPr/>
          <a:lstStyle/>
          <a:p>
            <a:r>
              <a:rPr lang="en-US" dirty="0"/>
              <a:t>useful </a:t>
            </a:r>
            <a:r>
              <a:rPr lang="en-US" dirty="0" smtClean="0"/>
              <a:t>plugins</a:t>
            </a:r>
            <a:endParaRPr lang="en-US" dirty="0"/>
          </a:p>
        </p:txBody>
      </p:sp>
      <p:sp>
        <p:nvSpPr>
          <p:cNvPr id="3" name="Content Placeholder 2">
            <a:extLst>
              <a:ext uri="{FF2B5EF4-FFF2-40B4-BE49-F238E27FC236}">
                <a16:creationId xmlns:a16="http://schemas.microsoft.com/office/drawing/2014/main" id="{72A356D8-C23F-4445-B238-81F3CA05A5DE}"/>
              </a:ext>
            </a:extLst>
          </p:cNvPr>
          <p:cNvSpPr>
            <a:spLocks noGrp="1"/>
          </p:cNvSpPr>
          <p:nvPr>
            <p:ph idx="1"/>
          </p:nvPr>
        </p:nvSpPr>
        <p:spPr>
          <a:xfrm>
            <a:off x="913795" y="1732449"/>
            <a:ext cx="10353762" cy="4789537"/>
          </a:xfrm>
        </p:spPr>
        <p:txBody>
          <a:bodyPr>
            <a:normAutofit fontScale="92500" lnSpcReduction="20000"/>
          </a:bodyPr>
          <a:lstStyle/>
          <a:p>
            <a:r>
              <a:rPr lang="en-US" b="1" dirty="0"/>
              <a:t>Active Directory </a:t>
            </a:r>
            <a:r>
              <a:rPr lang="en-US" dirty="0"/>
              <a:t>- enables authentication through Active Directory</a:t>
            </a:r>
          </a:p>
          <a:p>
            <a:r>
              <a:rPr lang="en-US" b="1" dirty="0"/>
              <a:t>Blue Ocean </a:t>
            </a:r>
            <a:r>
              <a:rPr lang="en-US" dirty="0"/>
              <a:t>- beautiful interface to build and control pipelines</a:t>
            </a:r>
          </a:p>
          <a:p>
            <a:r>
              <a:rPr lang="en-US" b="1" dirty="0"/>
              <a:t>Build Pipeline </a:t>
            </a:r>
            <a:r>
              <a:rPr lang="en-US" dirty="0"/>
              <a:t>- adds a dashboard that can show jobs chained together into a build pipeline</a:t>
            </a:r>
          </a:p>
          <a:p>
            <a:r>
              <a:rPr lang="en-US" b="1" dirty="0"/>
              <a:t>Build Timeout </a:t>
            </a:r>
            <a:r>
              <a:rPr lang="en-US" dirty="0"/>
              <a:t>- terminates the build after predefined amount of time</a:t>
            </a:r>
          </a:p>
          <a:p>
            <a:r>
              <a:rPr lang="en-US" b="1" dirty="0"/>
              <a:t>Conditional </a:t>
            </a:r>
            <a:r>
              <a:rPr lang="en-US" b="1" dirty="0" err="1"/>
              <a:t>BuildStep</a:t>
            </a:r>
            <a:r>
              <a:rPr lang="en-US" b="1" dirty="0"/>
              <a:t> </a:t>
            </a:r>
            <a:r>
              <a:rPr lang="en-US" dirty="0"/>
              <a:t>- adds conditions to the job steps if necessary</a:t>
            </a:r>
          </a:p>
          <a:p>
            <a:r>
              <a:rPr lang="en-US" b="1" dirty="0"/>
              <a:t>Copy Artifact </a:t>
            </a:r>
            <a:r>
              <a:rPr lang="en-US" dirty="0"/>
              <a:t>- copies artifacts from previous builds/other jobs</a:t>
            </a:r>
          </a:p>
          <a:p>
            <a:r>
              <a:rPr lang="en-US" b="1" dirty="0"/>
              <a:t>Email Extension </a:t>
            </a:r>
            <a:r>
              <a:rPr lang="en-US" dirty="0"/>
              <a:t>- enhanced email </a:t>
            </a:r>
            <a:r>
              <a:rPr lang="en-US" dirty="0" smtClean="0"/>
              <a:t>experience</a:t>
            </a:r>
            <a:endParaRPr lang="en-US" dirty="0"/>
          </a:p>
          <a:p>
            <a:r>
              <a:rPr lang="en-US" b="1" dirty="0"/>
              <a:t>Parametrized Trigger </a:t>
            </a:r>
            <a:r>
              <a:rPr lang="en-US" dirty="0"/>
              <a:t>- allows to trigger jobs with parameters</a:t>
            </a:r>
          </a:p>
          <a:p>
            <a:r>
              <a:rPr lang="en-US" b="1" dirty="0" err="1"/>
              <a:t>Powershell</a:t>
            </a:r>
            <a:r>
              <a:rPr lang="en-US" dirty="0"/>
              <a:t> - allows to run </a:t>
            </a:r>
            <a:r>
              <a:rPr lang="en-US" dirty="0" err="1"/>
              <a:t>Powershell</a:t>
            </a:r>
            <a:r>
              <a:rPr lang="en-US" dirty="0"/>
              <a:t> scripts or ad-hoc commands</a:t>
            </a:r>
          </a:p>
          <a:p>
            <a:r>
              <a:rPr lang="en-US" b="1" dirty="0"/>
              <a:t>Promoted Builds </a:t>
            </a:r>
            <a:r>
              <a:rPr lang="en-US" dirty="0"/>
              <a:t>- promotes build status based on certain criteria and adds a possibility of manual interactions in the job chain (aka manual promotion)</a:t>
            </a:r>
          </a:p>
          <a:p>
            <a:r>
              <a:rPr lang="en-US" b="1" dirty="0" smtClean="0"/>
              <a:t>Rebuilder</a:t>
            </a:r>
            <a:r>
              <a:rPr lang="en-US" dirty="0" smtClean="0"/>
              <a:t> – adds a Rebuild button to the job page</a:t>
            </a:r>
            <a:endParaRPr lang="en-US" dirty="0"/>
          </a:p>
          <a:p>
            <a:r>
              <a:rPr lang="en-US" b="1" dirty="0"/>
              <a:t>Workspace Cleanup </a:t>
            </a:r>
            <a:r>
              <a:rPr lang="en-US" dirty="0"/>
              <a:t>- allows to cleanup the workspace before/after build</a:t>
            </a:r>
          </a:p>
          <a:p>
            <a:endParaRPr lang="en-US" dirty="0"/>
          </a:p>
        </p:txBody>
      </p:sp>
    </p:spTree>
    <p:extLst>
      <p:ext uri="{BB962C8B-B14F-4D97-AF65-F5344CB8AC3E}">
        <p14:creationId xmlns:p14="http://schemas.microsoft.com/office/powerpoint/2010/main" val="812613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2DE3-0956-42D1-97FA-13A49F4D13A4}"/>
              </a:ext>
            </a:extLst>
          </p:cNvPr>
          <p:cNvSpPr>
            <a:spLocks noGrp="1"/>
          </p:cNvSpPr>
          <p:nvPr>
            <p:ph idx="1"/>
          </p:nvPr>
        </p:nvSpPr>
        <p:spPr/>
        <p:txBody>
          <a:bodyPr>
            <a:normAutofit/>
          </a:bodyPr>
          <a:lstStyle/>
          <a:p>
            <a:pPr marL="36900" indent="0">
              <a:buNone/>
            </a:pPr>
            <a:r>
              <a:rPr lang="en-US" sz="2800" dirty="0" smtClean="0"/>
              <a:t>Store </a:t>
            </a:r>
            <a:r>
              <a:rPr lang="en-US" sz="2800" dirty="0"/>
              <a:t>your </a:t>
            </a:r>
            <a:r>
              <a:rPr lang="en-US" sz="2800" dirty="0" smtClean="0"/>
              <a:t>scripts </a:t>
            </a:r>
            <a:r>
              <a:rPr lang="en-US" sz="2800" dirty="0"/>
              <a:t>in a </a:t>
            </a:r>
            <a:r>
              <a:rPr lang="en-US" sz="2800" dirty="0" smtClean="0"/>
              <a:t>source code repository. Why?</a:t>
            </a:r>
            <a:endParaRPr lang="en-US" sz="2800" dirty="0"/>
          </a:p>
          <a:p>
            <a:r>
              <a:rPr lang="en-US" sz="2600" dirty="0"/>
              <a:t>The executed code is always up-to-date</a:t>
            </a:r>
          </a:p>
          <a:p>
            <a:r>
              <a:rPr lang="en-US" sz="2600" dirty="0"/>
              <a:t>Natively supported by Jenkins</a:t>
            </a:r>
          </a:p>
          <a:p>
            <a:r>
              <a:rPr lang="en-US" sz="2600" dirty="0"/>
              <a:t>Change history</a:t>
            </a:r>
          </a:p>
          <a:p>
            <a:r>
              <a:rPr lang="en-US" sz="2600" dirty="0"/>
              <a:t>Quick rollbacks if </a:t>
            </a:r>
            <a:r>
              <a:rPr lang="en-US" sz="2600" dirty="0" smtClean="0"/>
              <a:t>needed</a:t>
            </a:r>
          </a:p>
          <a:p>
            <a:r>
              <a:rPr lang="en-US" sz="2600" dirty="0" smtClean="0"/>
              <a:t>Branching</a:t>
            </a:r>
          </a:p>
          <a:p>
            <a:r>
              <a:rPr lang="en-US" sz="2600" dirty="0" smtClean="0"/>
              <a:t>CI</a:t>
            </a:r>
            <a:endParaRPr lang="en-US" sz="2600" dirty="0"/>
          </a:p>
          <a:p>
            <a:endParaRPr lang="en-US" sz="2800" dirty="0"/>
          </a:p>
        </p:txBody>
      </p:sp>
      <p:cxnSp>
        <p:nvCxnSpPr>
          <p:cNvPr id="23" name="Straight Connector 22"/>
          <p:cNvCxnSpPr/>
          <p:nvPr/>
        </p:nvCxnSpPr>
        <p:spPr>
          <a:xfrm>
            <a:off x="7038109" y="3987182"/>
            <a:ext cx="760960" cy="1104278"/>
          </a:xfrm>
          <a:prstGeom prst="line">
            <a:avLst/>
          </a:prstGeom>
          <a:ln w="38100">
            <a:solidFill>
              <a:srgbClr val="00B0F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0135772" y="3989797"/>
            <a:ext cx="1451744" cy="1101663"/>
          </a:xfrm>
          <a:prstGeom prst="line">
            <a:avLst/>
          </a:prstGeom>
          <a:ln w="38100">
            <a:solidFill>
              <a:srgbClr val="00B0F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V="1">
            <a:off x="9814334" y="3979336"/>
            <a:ext cx="891180" cy="705206"/>
          </a:xfrm>
          <a:prstGeom prst="line">
            <a:avLst/>
          </a:prstGeom>
          <a:ln w="38100">
            <a:solidFill>
              <a:srgbClr val="C0000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7920111" y="3979337"/>
            <a:ext cx="441001" cy="705205"/>
          </a:xfrm>
          <a:prstGeom prst="line">
            <a:avLst/>
          </a:prstGeom>
          <a:ln w="38100">
            <a:solidFill>
              <a:srgbClr val="C0000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42FE8662-DC1C-4C73-8441-DE4037D3B12D}"/>
              </a:ext>
            </a:extLst>
          </p:cNvPr>
          <p:cNvSpPr>
            <a:spLocks noGrp="1"/>
          </p:cNvSpPr>
          <p:nvPr>
            <p:ph type="title"/>
          </p:nvPr>
        </p:nvSpPr>
        <p:spPr/>
        <p:txBody>
          <a:bodyPr/>
          <a:lstStyle/>
          <a:p>
            <a:r>
              <a:rPr lang="en-US" dirty="0" err="1"/>
              <a:t>scm</a:t>
            </a:r>
            <a:r>
              <a:rPr lang="en-US" dirty="0"/>
              <a:t> integration</a:t>
            </a:r>
          </a:p>
        </p:txBody>
      </p:sp>
      <p:cxnSp>
        <p:nvCxnSpPr>
          <p:cNvPr id="6" name="Straight Connector 5"/>
          <p:cNvCxnSpPr/>
          <p:nvPr/>
        </p:nvCxnSpPr>
        <p:spPr>
          <a:xfrm flipV="1">
            <a:off x="7038109" y="3979337"/>
            <a:ext cx="882002" cy="5230"/>
          </a:xfrm>
          <a:prstGeom prst="line">
            <a:avLst/>
          </a:prstGeom>
          <a:ln w="38100">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V="1">
            <a:off x="7920111" y="3979337"/>
            <a:ext cx="882002" cy="5230"/>
          </a:xfrm>
          <a:prstGeom prst="line">
            <a:avLst/>
          </a:prstGeom>
          <a:ln w="38100">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flipV="1">
            <a:off x="8802113" y="3979337"/>
            <a:ext cx="1903401" cy="5230"/>
          </a:xfrm>
          <a:prstGeom prst="line">
            <a:avLst/>
          </a:prstGeom>
          <a:ln w="38100">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8361112" y="4684542"/>
            <a:ext cx="1453222" cy="0"/>
          </a:xfrm>
          <a:prstGeom prst="line">
            <a:avLst/>
          </a:prstGeom>
          <a:ln w="38100">
            <a:solidFill>
              <a:srgbClr val="C0000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8932332" y="5091460"/>
            <a:ext cx="1203440" cy="0"/>
          </a:xfrm>
          <a:prstGeom prst="line">
            <a:avLst/>
          </a:prstGeom>
          <a:ln w="38100">
            <a:solidFill>
              <a:srgbClr val="00B0F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7800548" y="5096924"/>
            <a:ext cx="1131784" cy="0"/>
          </a:xfrm>
          <a:prstGeom prst="line">
            <a:avLst/>
          </a:prstGeom>
          <a:ln w="38100">
            <a:solidFill>
              <a:srgbClr val="00B0F0"/>
            </a:solidFill>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flipV="1">
            <a:off x="10705514" y="3984567"/>
            <a:ext cx="882002" cy="5230"/>
          </a:xfrm>
          <a:prstGeom prst="line">
            <a:avLst/>
          </a:prstGeom>
          <a:ln w="38100">
            <a:headEnd type="oval" w="lg" len="lg"/>
            <a:tailEnd type="oval" w="lg" len="lg"/>
          </a:ln>
          <a:effectLst/>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7062868" y="3607273"/>
            <a:ext cx="838691" cy="369332"/>
          </a:xfrm>
          <a:prstGeom prst="rect">
            <a:avLst/>
          </a:prstGeom>
          <a:noFill/>
        </p:spPr>
        <p:txBody>
          <a:bodyPr wrap="none" rtlCol="0">
            <a:spAutoFit/>
          </a:bodyPr>
          <a:lstStyle/>
          <a:p>
            <a:r>
              <a:rPr lang="en-US" dirty="0" smtClean="0">
                <a:solidFill>
                  <a:srgbClr val="D3BA68"/>
                </a:solidFill>
              </a:rPr>
              <a:t>master</a:t>
            </a:r>
            <a:endParaRPr lang="en-US" dirty="0">
              <a:solidFill>
                <a:srgbClr val="D3BA68"/>
              </a:solidFill>
            </a:endParaRPr>
          </a:p>
        </p:txBody>
      </p:sp>
      <p:sp>
        <p:nvSpPr>
          <p:cNvPr id="36" name="TextBox 35"/>
          <p:cNvSpPr txBox="1"/>
          <p:nvPr/>
        </p:nvSpPr>
        <p:spPr>
          <a:xfrm>
            <a:off x="7830574" y="4749172"/>
            <a:ext cx="936154" cy="369332"/>
          </a:xfrm>
          <a:prstGeom prst="rect">
            <a:avLst/>
          </a:prstGeom>
          <a:noFill/>
        </p:spPr>
        <p:txBody>
          <a:bodyPr wrap="none" rtlCol="0">
            <a:spAutoFit/>
          </a:bodyPr>
          <a:lstStyle/>
          <a:p>
            <a:r>
              <a:rPr lang="en-US" dirty="0" smtClean="0">
                <a:solidFill>
                  <a:srgbClr val="00B0F0"/>
                </a:solidFill>
              </a:rPr>
              <a:t>develop</a:t>
            </a:r>
            <a:endParaRPr lang="en-US" dirty="0">
              <a:solidFill>
                <a:srgbClr val="00B0F0"/>
              </a:solidFill>
            </a:endParaRPr>
          </a:p>
        </p:txBody>
      </p:sp>
      <p:sp>
        <p:nvSpPr>
          <p:cNvPr id="37" name="TextBox 36"/>
          <p:cNvSpPr txBox="1"/>
          <p:nvPr/>
        </p:nvSpPr>
        <p:spPr>
          <a:xfrm>
            <a:off x="8471535" y="4354655"/>
            <a:ext cx="758541" cy="369332"/>
          </a:xfrm>
          <a:prstGeom prst="rect">
            <a:avLst/>
          </a:prstGeom>
          <a:noFill/>
        </p:spPr>
        <p:txBody>
          <a:bodyPr wrap="none" rtlCol="0">
            <a:spAutoFit/>
          </a:bodyPr>
          <a:lstStyle/>
          <a:p>
            <a:r>
              <a:rPr lang="en-US" dirty="0" smtClean="0">
                <a:solidFill>
                  <a:srgbClr val="C00000"/>
                </a:solidFill>
              </a:rPr>
              <a:t>hotfix</a:t>
            </a:r>
            <a:endParaRPr lang="en-US" dirty="0">
              <a:solidFill>
                <a:srgbClr val="C00000"/>
              </a:solidFill>
            </a:endParaRPr>
          </a:p>
        </p:txBody>
      </p:sp>
      <p:cxnSp>
        <p:nvCxnSpPr>
          <p:cNvPr id="38" name="Straight Connector 37"/>
          <p:cNvCxnSpPr/>
          <p:nvPr/>
        </p:nvCxnSpPr>
        <p:spPr>
          <a:xfrm>
            <a:off x="6466889" y="3987182"/>
            <a:ext cx="571220" cy="0"/>
          </a:xfrm>
          <a:prstGeom prst="line">
            <a:avLst/>
          </a:prstGeom>
          <a:ln w="38100">
            <a:headEnd type="none" w="lg" len="lg"/>
            <a:tailEnd type="oval" w="lg" len="lg"/>
          </a:ln>
          <a:effectLst/>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flipH="1">
            <a:off x="11587516" y="3976605"/>
            <a:ext cx="329334" cy="0"/>
          </a:xfrm>
          <a:prstGeom prst="line">
            <a:avLst/>
          </a:prstGeom>
          <a:ln w="38100">
            <a:headEnd type="none" w="lg" len="lg"/>
            <a:tailEnd type="oval" w="lg" len="lg"/>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4696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for your code</a:t>
            </a:r>
            <a:endParaRPr lang="en-US" dirty="0"/>
          </a:p>
        </p:txBody>
      </p:sp>
      <p:sp>
        <p:nvSpPr>
          <p:cNvPr id="3" name="Content Placeholder 2"/>
          <p:cNvSpPr>
            <a:spLocks noGrp="1"/>
          </p:cNvSpPr>
          <p:nvPr>
            <p:ph idx="1"/>
          </p:nvPr>
        </p:nvSpPr>
        <p:spPr>
          <a:xfrm>
            <a:off x="913795" y="1732450"/>
            <a:ext cx="10353762" cy="3986068"/>
          </a:xfrm>
        </p:spPr>
        <p:txBody>
          <a:bodyPr>
            <a:normAutofit fontScale="92500" lnSpcReduction="10000"/>
          </a:bodyPr>
          <a:lstStyle/>
          <a:p>
            <a:r>
              <a:rPr lang="en-US" sz="2800" dirty="0" smtClean="0"/>
              <a:t>Writes tests to test your code!</a:t>
            </a:r>
          </a:p>
          <a:p>
            <a:pPr lvl="1"/>
            <a:r>
              <a:rPr lang="en-US" sz="2400" dirty="0" smtClean="0"/>
              <a:t>Use Pester. No, really.</a:t>
            </a:r>
          </a:p>
          <a:p>
            <a:pPr lvl="1"/>
            <a:r>
              <a:rPr lang="en-US" sz="2400" dirty="0" smtClean="0"/>
              <a:t>Negative tests are equally important</a:t>
            </a:r>
            <a:endParaRPr lang="en-US" sz="2400" dirty="0"/>
          </a:p>
          <a:p>
            <a:r>
              <a:rPr lang="en-US" sz="2800" dirty="0" err="1" smtClean="0"/>
              <a:t>Jenkinsfile</a:t>
            </a:r>
            <a:endParaRPr lang="en-US" sz="2800" dirty="0" smtClean="0"/>
          </a:p>
          <a:p>
            <a:pPr lvl="1"/>
            <a:r>
              <a:rPr lang="en-US" sz="2600" dirty="0" smtClean="0"/>
              <a:t>Action file for Jenkins</a:t>
            </a:r>
          </a:p>
          <a:p>
            <a:r>
              <a:rPr lang="en-US" sz="2800" dirty="0" smtClean="0"/>
              <a:t>Multi-branch pipeline</a:t>
            </a:r>
          </a:p>
          <a:p>
            <a:pPr lvl="1"/>
            <a:r>
              <a:rPr lang="en-US" sz="2600" dirty="0" smtClean="0"/>
              <a:t>Track branches and PRs in your repository</a:t>
            </a:r>
          </a:p>
          <a:p>
            <a:pPr lvl="1"/>
            <a:r>
              <a:rPr lang="en-US" sz="2600" dirty="0" smtClean="0"/>
              <a:t>Trigger CI on commits</a:t>
            </a:r>
          </a:p>
          <a:p>
            <a:pPr lvl="1"/>
            <a:endParaRPr lang="en-US" sz="2400" dirty="0"/>
          </a:p>
        </p:txBody>
      </p:sp>
      <p:graphicFrame>
        <p:nvGraphicFramePr>
          <p:cNvPr id="4" name="Diagram 3"/>
          <p:cNvGraphicFramePr/>
          <p:nvPr>
            <p:extLst>
              <p:ext uri="{D42A27DB-BD31-4B8C-83A1-F6EECF244321}">
                <p14:modId xmlns:p14="http://schemas.microsoft.com/office/powerpoint/2010/main" val="74550985"/>
              </p:ext>
            </p:extLst>
          </p:nvPr>
        </p:nvGraphicFramePr>
        <p:xfrm>
          <a:off x="8201464" y="2553285"/>
          <a:ext cx="3756074" cy="3760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9354589" y="2541561"/>
            <a:ext cx="775855" cy="338051"/>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9354589" y="4045527"/>
            <a:ext cx="775855" cy="338051"/>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7935884" y="4882341"/>
            <a:ext cx="775855" cy="338051"/>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9970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and tricks: agents</a:t>
            </a:r>
            <a:endParaRPr lang="en-US" dirty="0"/>
          </a:p>
        </p:txBody>
      </p:sp>
      <p:sp>
        <p:nvSpPr>
          <p:cNvPr id="3" name="Content Placeholder 2"/>
          <p:cNvSpPr>
            <a:spLocks noGrp="1"/>
          </p:cNvSpPr>
          <p:nvPr>
            <p:ph idx="1"/>
          </p:nvPr>
        </p:nvSpPr>
        <p:spPr/>
        <p:txBody>
          <a:bodyPr/>
          <a:lstStyle/>
          <a:p>
            <a:r>
              <a:rPr lang="en-US" dirty="0" smtClean="0"/>
              <a:t>Dynamic agents by using </a:t>
            </a:r>
            <a:r>
              <a:rPr lang="en-US" dirty="0" err="1" smtClean="0"/>
              <a:t>docker</a:t>
            </a:r>
            <a:r>
              <a:rPr lang="en-US" dirty="0" smtClean="0"/>
              <a:t> containers</a:t>
            </a:r>
          </a:p>
          <a:p>
            <a:r>
              <a:rPr lang="en-US" dirty="0" smtClean="0"/>
              <a:t># of executors can be your parallel execution limiter</a:t>
            </a:r>
          </a:p>
          <a:p>
            <a:r>
              <a:rPr lang="en-US" dirty="0" smtClean="0"/>
              <a:t>Agents for interactive activities work better when started from a live session</a:t>
            </a:r>
          </a:p>
          <a:p>
            <a:r>
              <a:rPr lang="en-US" dirty="0" smtClean="0"/>
              <a:t>Windows agents created through DCOM require some configuration on the target host</a:t>
            </a:r>
          </a:p>
          <a:p>
            <a:endParaRPr lang="en-US" dirty="0" smtClean="0"/>
          </a:p>
          <a:p>
            <a:endParaRPr lang="en-US" dirty="0" smtClean="0"/>
          </a:p>
          <a:p>
            <a:endParaRPr lang="en-US" dirty="0"/>
          </a:p>
        </p:txBody>
      </p:sp>
    </p:spTree>
    <p:extLst>
      <p:ext uri="{BB962C8B-B14F-4D97-AF65-F5344CB8AC3E}">
        <p14:creationId xmlns:p14="http://schemas.microsoft.com/office/powerpoint/2010/main" val="3577195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078" y="119529"/>
            <a:ext cx="10353762" cy="970450"/>
          </a:xfrm>
        </p:spPr>
        <p:txBody>
          <a:bodyPr/>
          <a:lstStyle/>
          <a:p>
            <a:r>
              <a:rPr lang="en-US" dirty="0" smtClean="0"/>
              <a:t>Q&amp;A</a:t>
            </a:r>
            <a:endParaRPr lang="en-US" dirty="0"/>
          </a:p>
        </p:txBody>
      </p:sp>
      <p:pic>
        <p:nvPicPr>
          <p:cNvPr id="3074" name="Picture 2" descr="https://i.imgflip.com/2zzmi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446" y="1240119"/>
            <a:ext cx="74390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456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lstStyle/>
          <a:p>
            <a:r>
              <a:rPr lang="en-CA" dirty="0" err="1"/>
              <a:t>about:me</a:t>
            </a:r>
            <a:endParaRPr lang="en-US" dirty="0"/>
          </a:p>
        </p:txBody>
      </p:sp>
      <p:sp>
        <p:nvSpPr>
          <p:cNvPr id="3" name="Content Placeholder 2"/>
          <p:cNvSpPr>
            <a:spLocks noGrp="1"/>
          </p:cNvSpPr>
          <p:nvPr>
            <p:ph idx="1"/>
          </p:nvPr>
        </p:nvSpPr>
        <p:spPr>
          <a:xfrm>
            <a:off x="913795" y="2388996"/>
            <a:ext cx="10353762" cy="2745656"/>
          </a:xfrm>
        </p:spPr>
        <p:txBody>
          <a:bodyPr/>
          <a:lstStyle/>
          <a:p>
            <a:r>
              <a:rPr lang="en-CA" dirty="0"/>
              <a:t>Kirill Kravtsov - @</a:t>
            </a:r>
            <a:r>
              <a:rPr lang="en-CA" dirty="0" err="1"/>
              <a:t>nvarscar</a:t>
            </a:r>
            <a:endParaRPr lang="en-CA" dirty="0"/>
          </a:p>
          <a:p>
            <a:pPr lvl="1"/>
            <a:r>
              <a:rPr lang="en-CA" dirty="0" smtClean="0"/>
              <a:t>PostgreSQL DBA </a:t>
            </a:r>
            <a:r>
              <a:rPr lang="en-CA" dirty="0"/>
              <a:t>at </a:t>
            </a:r>
            <a:r>
              <a:rPr lang="en-CA" dirty="0" err="1" smtClean="0"/>
              <a:t>xMatters</a:t>
            </a:r>
            <a:endParaRPr lang="en-CA" dirty="0"/>
          </a:p>
          <a:p>
            <a:pPr lvl="1"/>
            <a:r>
              <a:rPr lang="en-CA" dirty="0" err="1" smtClean="0"/>
              <a:t>Powershell</a:t>
            </a:r>
            <a:r>
              <a:rPr lang="en-CA" dirty="0" smtClean="0"/>
              <a:t> enthusiast</a:t>
            </a:r>
            <a:endParaRPr lang="en-CA" dirty="0"/>
          </a:p>
          <a:p>
            <a:pPr lvl="1"/>
            <a:r>
              <a:rPr lang="en-CA" dirty="0" smtClean="0"/>
              <a:t>Automation developer</a:t>
            </a:r>
          </a:p>
          <a:p>
            <a:pPr lvl="1"/>
            <a:r>
              <a:rPr lang="en-CA" dirty="0" smtClean="0"/>
              <a:t>DevOps supporter</a:t>
            </a:r>
          </a:p>
          <a:p>
            <a:pPr lvl="1"/>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283" r="35511" b="12319"/>
          <a:stretch/>
        </p:blipFill>
        <p:spPr>
          <a:xfrm rot="5400000">
            <a:off x="8387121" y="2345774"/>
            <a:ext cx="2745655" cy="2247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161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a:t>
            </a:r>
            <a:r>
              <a:rPr lang="en-US" dirty="0" smtClean="0"/>
              <a:t>genda</a:t>
            </a:r>
            <a:endParaRPr lang="en-US" dirty="0"/>
          </a:p>
        </p:txBody>
      </p:sp>
      <p:sp>
        <p:nvSpPr>
          <p:cNvPr id="5" name="Content Placeholder 4"/>
          <p:cNvSpPr>
            <a:spLocks noGrp="1"/>
          </p:cNvSpPr>
          <p:nvPr>
            <p:ph idx="1"/>
          </p:nvPr>
        </p:nvSpPr>
        <p:spPr/>
        <p:txBody>
          <a:bodyPr/>
          <a:lstStyle/>
          <a:p>
            <a:r>
              <a:rPr lang="en-US" dirty="0" smtClean="0"/>
              <a:t>Jenkins: introductions</a:t>
            </a:r>
          </a:p>
          <a:p>
            <a:r>
              <a:rPr lang="en-US" dirty="0" smtClean="0"/>
              <a:t>Jenkins components</a:t>
            </a:r>
          </a:p>
          <a:p>
            <a:pPr lvl="1"/>
            <a:r>
              <a:rPr lang="en-US" dirty="0" smtClean="0"/>
              <a:t>Agents</a:t>
            </a:r>
          </a:p>
          <a:p>
            <a:pPr lvl="1"/>
            <a:r>
              <a:rPr lang="en-US" dirty="0" smtClean="0"/>
              <a:t>Jobs</a:t>
            </a:r>
          </a:p>
          <a:p>
            <a:pPr lvl="1"/>
            <a:r>
              <a:rPr lang="en-US" dirty="0" smtClean="0"/>
              <a:t>Plugins</a:t>
            </a:r>
          </a:p>
          <a:p>
            <a:r>
              <a:rPr lang="en-US" dirty="0" smtClean="0"/>
              <a:t>Jenkins &amp; </a:t>
            </a:r>
            <a:r>
              <a:rPr lang="en-US" dirty="0" err="1" smtClean="0"/>
              <a:t>Powershell</a:t>
            </a:r>
            <a:endParaRPr lang="en-US" dirty="0" smtClean="0"/>
          </a:p>
          <a:p>
            <a:r>
              <a:rPr lang="en-US" dirty="0" smtClean="0"/>
              <a:t>Jenkins &amp; SCM</a:t>
            </a:r>
          </a:p>
          <a:p>
            <a:endParaRPr lang="en-US" dirty="0" smtClean="0"/>
          </a:p>
        </p:txBody>
      </p:sp>
    </p:spTree>
    <p:extLst>
      <p:ext uri="{BB962C8B-B14F-4D97-AF65-F5344CB8AC3E}">
        <p14:creationId xmlns:p14="http://schemas.microsoft.com/office/powerpoint/2010/main" val="1675788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474B-90E0-43DC-AD8C-A822B15642DD}"/>
              </a:ext>
            </a:extLst>
          </p:cNvPr>
          <p:cNvSpPr>
            <a:spLocks noGrp="1"/>
          </p:cNvSpPr>
          <p:nvPr>
            <p:ph type="title"/>
          </p:nvPr>
        </p:nvSpPr>
        <p:spPr/>
        <p:txBody>
          <a:bodyPr/>
          <a:lstStyle/>
          <a:p>
            <a:r>
              <a:rPr lang="en-US" dirty="0"/>
              <a:t>introductions</a:t>
            </a:r>
          </a:p>
        </p:txBody>
      </p:sp>
      <p:pic>
        <p:nvPicPr>
          <p:cNvPr id="1026" name="Picture 2" descr="Image result for jenkins">
            <a:extLst>
              <a:ext uri="{FF2B5EF4-FFF2-40B4-BE49-F238E27FC236}">
                <a16:creationId xmlns:a16="http://schemas.microsoft.com/office/drawing/2014/main" id="{1B37DEBB-7852-47F4-BCF4-124E8FC48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76" y="1580050"/>
            <a:ext cx="4876800" cy="4876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Speech Bubble: Oval 4">
            <a:extLst>
              <a:ext uri="{FF2B5EF4-FFF2-40B4-BE49-F238E27FC236}">
                <a16:creationId xmlns:a16="http://schemas.microsoft.com/office/drawing/2014/main" id="{D1869CEE-A327-4B3E-8AF2-BF4A32150CFA}"/>
              </a:ext>
            </a:extLst>
          </p:cNvPr>
          <p:cNvSpPr/>
          <p:nvPr/>
        </p:nvSpPr>
        <p:spPr>
          <a:xfrm>
            <a:off x="6479149" y="1436803"/>
            <a:ext cx="4788408" cy="14813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leading open source automation server, Jenkins provides hundreds of plugins to support building, deploying and automating any project.</a:t>
            </a:r>
          </a:p>
        </p:txBody>
      </p:sp>
      <p:sp>
        <p:nvSpPr>
          <p:cNvPr id="6" name="Rectangle 5">
            <a:extLst>
              <a:ext uri="{FF2B5EF4-FFF2-40B4-BE49-F238E27FC236}">
                <a16:creationId xmlns:a16="http://schemas.microsoft.com/office/drawing/2014/main" id="{8B52CDEB-764A-4126-A374-E1C441E3BF83}"/>
              </a:ext>
            </a:extLst>
          </p:cNvPr>
          <p:cNvSpPr/>
          <p:nvPr/>
        </p:nvSpPr>
        <p:spPr>
          <a:xfrm>
            <a:off x="8873353" y="6010748"/>
            <a:ext cx="3124016" cy="523220"/>
          </a:xfrm>
          <a:prstGeom prst="rect">
            <a:avLst/>
          </a:prstGeom>
        </p:spPr>
        <p:txBody>
          <a:bodyPr wrap="square">
            <a:spAutoFit/>
          </a:bodyPr>
          <a:lstStyle/>
          <a:p>
            <a:r>
              <a:rPr lang="en-US" sz="2800" b="1" dirty="0">
                <a:solidFill>
                  <a:srgbClr val="FFC000"/>
                </a:solidFill>
                <a:latin typeface="lato"/>
              </a:rPr>
              <a:t>https://jenkins.io</a:t>
            </a:r>
            <a:endParaRPr lang="en-US" sz="2800" b="1" dirty="0">
              <a:solidFill>
                <a:srgbClr val="FFC000"/>
              </a:solidFill>
            </a:endParaRPr>
          </a:p>
        </p:txBody>
      </p:sp>
    </p:spTree>
    <p:extLst>
      <p:ext uri="{BB962C8B-B14F-4D97-AF65-F5344CB8AC3E}">
        <p14:creationId xmlns:p14="http://schemas.microsoft.com/office/powerpoint/2010/main" val="367025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138D-E565-4551-9425-C6D7EF2D93A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C0AAA03-8B47-46EF-9D02-40C224BDA387}"/>
              </a:ext>
            </a:extLst>
          </p:cNvPr>
          <p:cNvSpPr>
            <a:spLocks noGrp="1"/>
          </p:cNvSpPr>
          <p:nvPr>
            <p:ph idx="1"/>
          </p:nvPr>
        </p:nvSpPr>
        <p:spPr>
          <a:xfrm>
            <a:off x="913795" y="1732450"/>
            <a:ext cx="10353762" cy="1076852"/>
          </a:xfrm>
        </p:spPr>
        <p:txBody>
          <a:bodyPr/>
          <a:lstStyle/>
          <a:p>
            <a:r>
              <a:rPr lang="en-US" dirty="0"/>
              <a:t>Java 8 (JDE or JDK)</a:t>
            </a:r>
          </a:p>
          <a:p>
            <a:r>
              <a:rPr lang="en-US" dirty="0"/>
              <a:t>(Optional) Docker</a:t>
            </a:r>
          </a:p>
        </p:txBody>
      </p:sp>
      <p:sp>
        <p:nvSpPr>
          <p:cNvPr id="4" name="Title 1">
            <a:extLst>
              <a:ext uri="{FF2B5EF4-FFF2-40B4-BE49-F238E27FC236}">
                <a16:creationId xmlns:a16="http://schemas.microsoft.com/office/drawing/2014/main" id="{A5A05C74-8782-4553-A3D6-6CD85F68FD0F}"/>
              </a:ext>
            </a:extLst>
          </p:cNvPr>
          <p:cNvSpPr txBox="1">
            <a:spLocks/>
          </p:cNvSpPr>
          <p:nvPr/>
        </p:nvSpPr>
        <p:spPr>
          <a:xfrm>
            <a:off x="913795" y="268995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installation</a:t>
            </a:r>
          </a:p>
        </p:txBody>
      </p:sp>
      <p:sp>
        <p:nvSpPr>
          <p:cNvPr id="5" name="Content Placeholder 2">
            <a:extLst>
              <a:ext uri="{FF2B5EF4-FFF2-40B4-BE49-F238E27FC236}">
                <a16:creationId xmlns:a16="http://schemas.microsoft.com/office/drawing/2014/main" id="{BE254747-4075-416D-9E7B-2EE727A92ED8}"/>
              </a:ext>
            </a:extLst>
          </p:cNvPr>
          <p:cNvSpPr txBox="1">
            <a:spLocks/>
          </p:cNvSpPr>
          <p:nvPr/>
        </p:nvSpPr>
        <p:spPr>
          <a:xfrm>
            <a:off x="913795" y="3660402"/>
            <a:ext cx="10353762" cy="195820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hlinkClick r:id="rId3"/>
              </a:rPr>
              <a:t>Download Jenkins</a:t>
            </a:r>
            <a:endParaRPr lang="en-US" dirty="0"/>
          </a:p>
          <a:p>
            <a:r>
              <a:rPr lang="fi-FI" dirty="0">
                <a:effectLst/>
              </a:rPr>
              <a:t>java -jar jenkins.war --httpPort=8080 </a:t>
            </a:r>
          </a:p>
          <a:p>
            <a:pPr lvl="1"/>
            <a:r>
              <a:rPr lang="fi-FI" dirty="0">
                <a:effectLst/>
              </a:rPr>
              <a:t>Or simply execute installation package</a:t>
            </a:r>
          </a:p>
          <a:p>
            <a:r>
              <a:rPr lang="en-US" dirty="0"/>
              <a:t>Browse to </a:t>
            </a:r>
            <a:r>
              <a:rPr lang="en-US" dirty="0">
                <a:hlinkClick r:id="rId4"/>
              </a:rPr>
              <a:t>http://localhost:8080</a:t>
            </a:r>
            <a:endParaRPr lang="en-US" dirty="0"/>
          </a:p>
          <a:p>
            <a:r>
              <a:rPr lang="en-US" dirty="0">
                <a:effectLst/>
              </a:rPr>
              <a:t>Follow the instructions to complete the installation</a:t>
            </a:r>
            <a:endParaRPr lang="en-US" dirty="0"/>
          </a:p>
        </p:txBody>
      </p:sp>
      <p:pic>
        <p:nvPicPr>
          <p:cNvPr id="2052" name="Picture 4" descr="Image result for jenkins">
            <a:extLst>
              <a:ext uri="{FF2B5EF4-FFF2-40B4-BE49-F238E27FC236}">
                <a16:creationId xmlns:a16="http://schemas.microsoft.com/office/drawing/2014/main" id="{51D3987F-66D1-4D5D-BC90-56FC94604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913" y="4076239"/>
            <a:ext cx="2871363" cy="204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390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imgflip.com/2zzh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473" y="938758"/>
            <a:ext cx="4221999" cy="59192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6037" y="185530"/>
            <a:ext cx="7586869" cy="584775"/>
          </a:xfrm>
          <a:prstGeom prst="rect">
            <a:avLst/>
          </a:prstGeom>
          <a:noFill/>
        </p:spPr>
        <p:txBody>
          <a:bodyPr wrap="square" rtlCol="0">
            <a:spAutoFit/>
          </a:bodyPr>
          <a:lstStyle/>
          <a:p>
            <a:pPr algn="ctr"/>
            <a:r>
              <a:rPr lang="en-US" sz="3200" dirty="0" err="1"/>
              <a:t>j</a:t>
            </a:r>
            <a:r>
              <a:rPr lang="en-US" sz="3200" dirty="0" err="1" smtClean="0"/>
              <a:t>enkins</a:t>
            </a:r>
            <a:r>
              <a:rPr lang="en-US" sz="3200" dirty="0" smtClean="0"/>
              <a:t> usage</a:t>
            </a:r>
            <a:endParaRPr lang="en-US" sz="3200" dirty="0"/>
          </a:p>
        </p:txBody>
      </p:sp>
      <p:pic>
        <p:nvPicPr>
          <p:cNvPr id="2052" name="Picture 4" descr="https://lh3.googleusercontent.com/4NVuNyDmZjRXftwVnZX5xOdps7q-JJtwx29Z59FlEulWLrYLQoYaUCzeGJjmCDIcnoHnXfdLIdyY3JGcc2IeanYd90O_kb5imOsDYIh5_uGjcLMAOiEZAgby0N2B8WI0qGJaGzBRZLLklyY7tw5QZf95xsuaRenmpQxbU8xq7eNa5em-q3bBfJRYXPSbb6ULDrw43lrH7lJne_cZ0s05kmxNDqgap-v3JiHM6AMqoY1AiUhzBabzeaSUcpx5Ab2SNW4Nl3XGJL3lg0P8-jvtjYOngOLeQ243NgeGg5e5X0ScnS3RQMWWR2-PmsytVvcEtzMV1395DH_0p2XCPKIEtph83DxfEJJ49tgmLfuZZaqQ73YbfCF2h6GP-dXAHYjPZVWxDK9J_HNQaqA0njPbCKc-88AUjEQYcv-mYBpVt-3SLUeOGWV1P9ACYYp5HE-535QEwvLesHw9kl1r-up2zbqbWH9e2iUwHcpP_iTZ_qmiYSfd8VHjGYQNMNHwACuiJOu-6HEMq-mt4MxZdKhi8LB4dckBqvDBc3sNYwwvQVAMlahWb4mIec_05KIi6OK3wmxf4U3pBbGtJ9iXgLZ1o4RMl4BcA4ow6MM-3rr54yABoir6nzqhUmB3iq8_Hb6z-AtGJQRe0BX_9fe2YEP6_7bby1Y1bpNY=w2112-h1584-no"/>
          <p:cNvPicPr>
            <a:picLocks noChangeAspect="1" noChangeArrowheads="1"/>
          </p:cNvPicPr>
          <p:nvPr/>
        </p:nvPicPr>
        <p:blipFill rotWithShape="1">
          <a:blip r:embed="rId3">
            <a:extLst>
              <a:ext uri="{28A0092B-C50C-407E-A947-70E740481C1C}">
                <a14:useLocalDpi xmlns:a14="http://schemas.microsoft.com/office/drawing/2010/main" val="0"/>
              </a:ext>
            </a:extLst>
          </a:blip>
          <a:srcRect l="37067" t="33736" r="25092" b="20506"/>
          <a:stretch/>
        </p:blipFill>
        <p:spPr bwMode="auto">
          <a:xfrm>
            <a:off x="3667908" y="1665944"/>
            <a:ext cx="4938209" cy="4478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0" fill="hold"/>
                                        <p:tgtEl>
                                          <p:spTgt spid="2050"/>
                                        </p:tgtEl>
                                        <p:attrNameLst>
                                          <p:attrName>ppt_x</p:attrName>
                                        </p:attrNameLst>
                                      </p:cBhvr>
                                      <p:tavLst>
                                        <p:tav tm="0">
                                          <p:val>
                                            <p:strVal val="#ppt_x"/>
                                          </p:val>
                                        </p:tav>
                                        <p:tav tm="100000">
                                          <p:val>
                                            <p:strVal val="#ppt_x"/>
                                          </p:val>
                                        </p:tav>
                                      </p:tavLst>
                                    </p:anim>
                                    <p:anim calcmode="lin" valueType="num">
                                      <p:cBhvr additive="base">
                                        <p:cTn id="8" dur="50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5E2E-FCEA-4108-B272-405D5E47F724}"/>
              </a:ext>
            </a:extLst>
          </p:cNvPr>
          <p:cNvSpPr>
            <a:spLocks noGrp="1"/>
          </p:cNvSpPr>
          <p:nvPr>
            <p:ph type="title"/>
          </p:nvPr>
        </p:nvSpPr>
        <p:spPr>
          <a:xfrm>
            <a:off x="913795" y="609600"/>
            <a:ext cx="10353762" cy="970450"/>
          </a:xfrm>
        </p:spPr>
        <p:txBody>
          <a:bodyPr/>
          <a:lstStyle/>
          <a:p>
            <a:r>
              <a:rPr lang="en-US" dirty="0"/>
              <a:t>overview</a:t>
            </a:r>
          </a:p>
        </p:txBody>
      </p:sp>
      <p:sp>
        <p:nvSpPr>
          <p:cNvPr id="5" name="Rectangle 4">
            <a:extLst>
              <a:ext uri="{FF2B5EF4-FFF2-40B4-BE49-F238E27FC236}">
                <a16:creationId xmlns:a16="http://schemas.microsoft.com/office/drawing/2014/main" id="{03C8DD2B-A2C1-4B82-B054-9300FC02C566}"/>
              </a:ext>
            </a:extLst>
          </p:cNvPr>
          <p:cNvSpPr/>
          <p:nvPr/>
        </p:nvSpPr>
        <p:spPr>
          <a:xfrm>
            <a:off x="3643608" y="2959554"/>
            <a:ext cx="2304288" cy="160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Jenkins</a:t>
            </a:r>
          </a:p>
          <a:p>
            <a:pPr algn="ctr"/>
            <a:r>
              <a:rPr lang="en-US" dirty="0"/>
              <a:t>Master</a:t>
            </a:r>
          </a:p>
          <a:p>
            <a:pPr algn="ctr"/>
            <a:r>
              <a:rPr lang="en-US" dirty="0"/>
              <a:t>(Any OS)</a:t>
            </a:r>
          </a:p>
        </p:txBody>
      </p:sp>
      <p:sp>
        <p:nvSpPr>
          <p:cNvPr id="6" name="Rectangle: Rounded Corners 5">
            <a:extLst>
              <a:ext uri="{FF2B5EF4-FFF2-40B4-BE49-F238E27FC236}">
                <a16:creationId xmlns:a16="http://schemas.microsoft.com/office/drawing/2014/main" id="{39EB7C96-8C32-4323-8F83-48411EDD2405}"/>
              </a:ext>
            </a:extLst>
          </p:cNvPr>
          <p:cNvSpPr/>
          <p:nvPr/>
        </p:nvSpPr>
        <p:spPr>
          <a:xfrm>
            <a:off x="8194235" y="2665084"/>
            <a:ext cx="1856232" cy="6510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Agent 1</a:t>
            </a:r>
          </a:p>
          <a:p>
            <a:pPr algn="ctr"/>
            <a:r>
              <a:rPr lang="en-US" dirty="0"/>
              <a:t>(Windows 2012)</a:t>
            </a:r>
          </a:p>
        </p:txBody>
      </p:sp>
      <p:sp>
        <p:nvSpPr>
          <p:cNvPr id="7" name="Rectangle: Rounded Corners 6">
            <a:extLst>
              <a:ext uri="{FF2B5EF4-FFF2-40B4-BE49-F238E27FC236}">
                <a16:creationId xmlns:a16="http://schemas.microsoft.com/office/drawing/2014/main" id="{20B5D2B4-F42F-447C-93D8-FD6E041B12B8}"/>
              </a:ext>
            </a:extLst>
          </p:cNvPr>
          <p:cNvSpPr/>
          <p:nvPr/>
        </p:nvSpPr>
        <p:spPr>
          <a:xfrm>
            <a:off x="8194235" y="3438683"/>
            <a:ext cx="1856232" cy="65108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Agent 2</a:t>
            </a:r>
          </a:p>
          <a:p>
            <a:pPr algn="ctr"/>
            <a:r>
              <a:rPr lang="en-US" dirty="0"/>
              <a:t>(RHEL 7)</a:t>
            </a:r>
          </a:p>
        </p:txBody>
      </p:sp>
      <p:sp>
        <p:nvSpPr>
          <p:cNvPr id="8" name="Rectangle: Rounded Corners 7">
            <a:extLst>
              <a:ext uri="{FF2B5EF4-FFF2-40B4-BE49-F238E27FC236}">
                <a16:creationId xmlns:a16="http://schemas.microsoft.com/office/drawing/2014/main" id="{8F06AA1E-1D57-4F92-9122-6E1A1E975C38}"/>
              </a:ext>
            </a:extLst>
          </p:cNvPr>
          <p:cNvSpPr/>
          <p:nvPr/>
        </p:nvSpPr>
        <p:spPr>
          <a:xfrm>
            <a:off x="8194235" y="4583545"/>
            <a:ext cx="1856232" cy="651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Agent N</a:t>
            </a:r>
          </a:p>
          <a:p>
            <a:pPr algn="ctr"/>
            <a:r>
              <a:rPr lang="en-US" dirty="0"/>
              <a:t>(other OS)</a:t>
            </a:r>
          </a:p>
        </p:txBody>
      </p:sp>
      <p:cxnSp>
        <p:nvCxnSpPr>
          <p:cNvPr id="12" name="Connector: Elbow 11">
            <a:extLst>
              <a:ext uri="{FF2B5EF4-FFF2-40B4-BE49-F238E27FC236}">
                <a16:creationId xmlns:a16="http://schemas.microsoft.com/office/drawing/2014/main" id="{ED656270-242C-4074-A062-77065D4ABAF9}"/>
              </a:ext>
            </a:extLst>
          </p:cNvPr>
          <p:cNvCxnSpPr>
            <a:cxnSpLocks/>
            <a:endCxn id="6" idx="1"/>
          </p:cNvCxnSpPr>
          <p:nvPr/>
        </p:nvCxnSpPr>
        <p:spPr>
          <a:xfrm flipV="1">
            <a:off x="5947896" y="2990627"/>
            <a:ext cx="2246339" cy="621457"/>
          </a:xfrm>
          <a:prstGeom prst="bent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E35BC6E-E438-4A23-AC2D-A09EB479E403}"/>
              </a:ext>
            </a:extLst>
          </p:cNvPr>
          <p:cNvCxnSpPr>
            <a:cxnSpLocks/>
            <a:endCxn id="8" idx="1"/>
          </p:cNvCxnSpPr>
          <p:nvPr/>
        </p:nvCxnSpPr>
        <p:spPr>
          <a:xfrm>
            <a:off x="5947896" y="3947259"/>
            <a:ext cx="2246339" cy="961829"/>
          </a:xfrm>
          <a:prstGeom prst="bent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87E184-C137-42CF-9948-1E8E4FE5EA1C}"/>
              </a:ext>
            </a:extLst>
          </p:cNvPr>
          <p:cNvSpPr txBox="1"/>
          <p:nvPr/>
        </p:nvSpPr>
        <p:spPr>
          <a:xfrm>
            <a:off x="8417271" y="4128160"/>
            <a:ext cx="1410159" cy="369332"/>
          </a:xfrm>
          <a:prstGeom prst="rect">
            <a:avLst/>
          </a:prstGeom>
          <a:noFill/>
        </p:spPr>
        <p:txBody>
          <a:bodyPr wrap="square" rtlCol="0">
            <a:spAutoFit/>
          </a:bodyPr>
          <a:lstStyle/>
          <a:p>
            <a:pPr algn="ctr"/>
            <a:r>
              <a:rPr lang="en-US" dirty="0"/>
              <a:t>…</a:t>
            </a:r>
          </a:p>
        </p:txBody>
      </p:sp>
      <p:sp>
        <p:nvSpPr>
          <p:cNvPr id="21" name="Rectangle: Rounded Corners 20">
            <a:extLst>
              <a:ext uri="{FF2B5EF4-FFF2-40B4-BE49-F238E27FC236}">
                <a16:creationId xmlns:a16="http://schemas.microsoft.com/office/drawing/2014/main" id="{C0DD3D9D-D561-4E00-A38D-67B199A867E2}"/>
              </a:ext>
            </a:extLst>
          </p:cNvPr>
          <p:cNvSpPr/>
          <p:nvPr/>
        </p:nvSpPr>
        <p:spPr>
          <a:xfrm>
            <a:off x="9827429" y="2562502"/>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1</a:t>
            </a:r>
          </a:p>
        </p:txBody>
      </p:sp>
      <p:sp>
        <p:nvSpPr>
          <p:cNvPr id="22" name="Rectangle: Rounded Corners 21">
            <a:extLst>
              <a:ext uri="{FF2B5EF4-FFF2-40B4-BE49-F238E27FC236}">
                <a16:creationId xmlns:a16="http://schemas.microsoft.com/office/drawing/2014/main" id="{66209F44-92BC-4E65-9649-F62BFD350E6A}"/>
              </a:ext>
            </a:extLst>
          </p:cNvPr>
          <p:cNvSpPr/>
          <p:nvPr/>
        </p:nvSpPr>
        <p:spPr>
          <a:xfrm>
            <a:off x="9827428" y="2800088"/>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2</a:t>
            </a:r>
          </a:p>
        </p:txBody>
      </p:sp>
      <p:sp>
        <p:nvSpPr>
          <p:cNvPr id="23" name="Rectangle: Rounded Corners 22">
            <a:extLst>
              <a:ext uri="{FF2B5EF4-FFF2-40B4-BE49-F238E27FC236}">
                <a16:creationId xmlns:a16="http://schemas.microsoft.com/office/drawing/2014/main" id="{EBD8DBDD-5DA1-4575-B714-394AB00684BC}"/>
              </a:ext>
            </a:extLst>
          </p:cNvPr>
          <p:cNvSpPr/>
          <p:nvPr/>
        </p:nvSpPr>
        <p:spPr>
          <a:xfrm>
            <a:off x="9827429" y="4470028"/>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1</a:t>
            </a:r>
          </a:p>
        </p:txBody>
      </p:sp>
      <p:sp>
        <p:nvSpPr>
          <p:cNvPr id="24" name="Rectangle: Rounded Corners 23">
            <a:extLst>
              <a:ext uri="{FF2B5EF4-FFF2-40B4-BE49-F238E27FC236}">
                <a16:creationId xmlns:a16="http://schemas.microsoft.com/office/drawing/2014/main" id="{8183FF08-E331-4501-920C-EC10BED605AE}"/>
              </a:ext>
            </a:extLst>
          </p:cNvPr>
          <p:cNvSpPr/>
          <p:nvPr/>
        </p:nvSpPr>
        <p:spPr>
          <a:xfrm>
            <a:off x="9827428" y="4707614"/>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2</a:t>
            </a:r>
          </a:p>
        </p:txBody>
      </p:sp>
      <p:sp>
        <p:nvSpPr>
          <p:cNvPr id="25" name="Rectangle: Rounded Corners 24">
            <a:extLst>
              <a:ext uri="{FF2B5EF4-FFF2-40B4-BE49-F238E27FC236}">
                <a16:creationId xmlns:a16="http://schemas.microsoft.com/office/drawing/2014/main" id="{E844501C-323E-4306-9AC7-7374B9B1598C}"/>
              </a:ext>
            </a:extLst>
          </p:cNvPr>
          <p:cNvSpPr/>
          <p:nvPr/>
        </p:nvSpPr>
        <p:spPr>
          <a:xfrm>
            <a:off x="9827429" y="3309194"/>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1</a:t>
            </a:r>
          </a:p>
        </p:txBody>
      </p:sp>
      <p:sp>
        <p:nvSpPr>
          <p:cNvPr id="26" name="Rectangle: Rounded Corners 25">
            <a:extLst>
              <a:ext uri="{FF2B5EF4-FFF2-40B4-BE49-F238E27FC236}">
                <a16:creationId xmlns:a16="http://schemas.microsoft.com/office/drawing/2014/main" id="{DE113550-B984-4177-97FF-98C03EC3E244}"/>
              </a:ext>
            </a:extLst>
          </p:cNvPr>
          <p:cNvSpPr/>
          <p:nvPr/>
        </p:nvSpPr>
        <p:spPr>
          <a:xfrm>
            <a:off x="9827428" y="3546780"/>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2</a:t>
            </a:r>
          </a:p>
        </p:txBody>
      </p:sp>
      <p:sp>
        <p:nvSpPr>
          <p:cNvPr id="27" name="Rectangle: Rounded Corners 26">
            <a:extLst>
              <a:ext uri="{FF2B5EF4-FFF2-40B4-BE49-F238E27FC236}">
                <a16:creationId xmlns:a16="http://schemas.microsoft.com/office/drawing/2014/main" id="{36AC3A0A-4F8E-4CCA-9A63-9CFA1060ED80}"/>
              </a:ext>
            </a:extLst>
          </p:cNvPr>
          <p:cNvSpPr/>
          <p:nvPr/>
        </p:nvSpPr>
        <p:spPr>
          <a:xfrm>
            <a:off x="9827427" y="3787577"/>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Executor 3</a:t>
            </a:r>
          </a:p>
        </p:txBody>
      </p:sp>
      <p:cxnSp>
        <p:nvCxnSpPr>
          <p:cNvPr id="35" name="Straight Connector 34">
            <a:extLst>
              <a:ext uri="{FF2B5EF4-FFF2-40B4-BE49-F238E27FC236}">
                <a16:creationId xmlns:a16="http://schemas.microsoft.com/office/drawing/2014/main" id="{2EE15DC1-76EC-4DF7-BDF0-A7BA3F4CCC62}"/>
              </a:ext>
            </a:extLst>
          </p:cNvPr>
          <p:cNvCxnSpPr>
            <a:cxnSpLocks/>
            <a:stCxn id="5" idx="3"/>
            <a:endCxn id="7" idx="1"/>
          </p:cNvCxnSpPr>
          <p:nvPr/>
        </p:nvCxnSpPr>
        <p:spPr>
          <a:xfrm>
            <a:off x="5947896" y="3764226"/>
            <a:ext cx="2246339" cy="0"/>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226CE4E-F268-476E-B41B-EAA57B039088}"/>
              </a:ext>
            </a:extLst>
          </p:cNvPr>
          <p:cNvSpPr txBox="1"/>
          <p:nvPr/>
        </p:nvSpPr>
        <p:spPr>
          <a:xfrm rot="5400000">
            <a:off x="6522923" y="3100918"/>
            <a:ext cx="353943" cy="763104"/>
          </a:xfrm>
          <a:prstGeom prst="rect">
            <a:avLst/>
          </a:prstGeom>
          <a:noFill/>
        </p:spPr>
        <p:txBody>
          <a:bodyPr vert="vert270" wrap="square" rtlCol="0">
            <a:spAutoFit/>
          </a:bodyPr>
          <a:lstStyle/>
          <a:p>
            <a:r>
              <a:rPr lang="en-US" sz="1100" dirty="0"/>
              <a:t>TCP 50000</a:t>
            </a:r>
            <a:endParaRPr lang="en-US" dirty="0"/>
          </a:p>
        </p:txBody>
      </p:sp>
      <p:sp>
        <p:nvSpPr>
          <p:cNvPr id="42" name="Rectangle: Rounded Corners 41">
            <a:extLst>
              <a:ext uri="{FF2B5EF4-FFF2-40B4-BE49-F238E27FC236}">
                <a16:creationId xmlns:a16="http://schemas.microsoft.com/office/drawing/2014/main" id="{A0621E70-B754-4735-A5F5-0D299913B459}"/>
              </a:ext>
            </a:extLst>
          </p:cNvPr>
          <p:cNvSpPr/>
          <p:nvPr/>
        </p:nvSpPr>
        <p:spPr>
          <a:xfrm>
            <a:off x="4384713" y="2665084"/>
            <a:ext cx="859316" cy="2944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HTTP</a:t>
            </a:r>
          </a:p>
        </p:txBody>
      </p:sp>
      <p:cxnSp>
        <p:nvCxnSpPr>
          <p:cNvPr id="45" name="Connector: Elbow 44">
            <a:extLst>
              <a:ext uri="{FF2B5EF4-FFF2-40B4-BE49-F238E27FC236}">
                <a16:creationId xmlns:a16="http://schemas.microsoft.com/office/drawing/2014/main" id="{374FD150-932F-4FA0-8F49-F193381D654A}"/>
              </a:ext>
            </a:extLst>
          </p:cNvPr>
          <p:cNvCxnSpPr>
            <a:cxnSpLocks/>
            <a:endCxn id="42" idx="0"/>
          </p:cNvCxnSpPr>
          <p:nvPr/>
        </p:nvCxnSpPr>
        <p:spPr>
          <a:xfrm>
            <a:off x="2958194" y="1902729"/>
            <a:ext cx="1856177" cy="76235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4D814A5-0409-4800-93A4-7A67F54BB0FE}"/>
              </a:ext>
            </a:extLst>
          </p:cNvPr>
          <p:cNvSpPr/>
          <p:nvPr/>
        </p:nvSpPr>
        <p:spPr>
          <a:xfrm>
            <a:off x="1276194" y="2489640"/>
            <a:ext cx="1663547" cy="645357"/>
          </a:xfrm>
          <a:prstGeom prst="rect">
            <a:avLst/>
          </a:prstGeom>
          <a:solidFill>
            <a:srgbClr val="5197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endParaRPr lang="en-US" sz="1200" dirty="0"/>
          </a:p>
        </p:txBody>
      </p:sp>
      <p:cxnSp>
        <p:nvCxnSpPr>
          <p:cNvPr id="51" name="Straight Arrow Connector 50">
            <a:extLst>
              <a:ext uri="{FF2B5EF4-FFF2-40B4-BE49-F238E27FC236}">
                <a16:creationId xmlns:a16="http://schemas.microsoft.com/office/drawing/2014/main" id="{8E3EB030-5C9A-46F3-8FFB-EBBB6E55469D}"/>
              </a:ext>
            </a:extLst>
          </p:cNvPr>
          <p:cNvCxnSpPr>
            <a:stCxn id="47" idx="3"/>
            <a:endCxn id="42" idx="1"/>
          </p:cNvCxnSpPr>
          <p:nvPr/>
        </p:nvCxnSpPr>
        <p:spPr>
          <a:xfrm>
            <a:off x="2939741" y="2812319"/>
            <a:ext cx="14449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Diagram 52">
            <a:extLst>
              <a:ext uri="{FF2B5EF4-FFF2-40B4-BE49-F238E27FC236}">
                <a16:creationId xmlns:a16="http://schemas.microsoft.com/office/drawing/2014/main" id="{97D2086B-F813-4F03-A09B-ED90985AEF37}"/>
              </a:ext>
            </a:extLst>
          </p:cNvPr>
          <p:cNvGraphicFramePr/>
          <p:nvPr>
            <p:extLst>
              <p:ext uri="{D42A27DB-BD31-4B8C-83A1-F6EECF244321}">
                <p14:modId xmlns:p14="http://schemas.microsoft.com/office/powerpoint/2010/main" val="2330768621"/>
              </p:ext>
            </p:extLst>
          </p:nvPr>
        </p:nvGraphicFramePr>
        <p:xfrm>
          <a:off x="4049580" y="4271516"/>
          <a:ext cx="2006979" cy="1099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Box 53">
            <a:extLst>
              <a:ext uri="{FF2B5EF4-FFF2-40B4-BE49-F238E27FC236}">
                <a16:creationId xmlns:a16="http://schemas.microsoft.com/office/drawing/2014/main" id="{06F846D3-8B66-49E7-AA7A-2A64371471BF}"/>
              </a:ext>
            </a:extLst>
          </p:cNvPr>
          <p:cNvSpPr txBox="1"/>
          <p:nvPr/>
        </p:nvSpPr>
        <p:spPr>
          <a:xfrm rot="5400000">
            <a:off x="7558998" y="3405042"/>
            <a:ext cx="353943" cy="480484"/>
          </a:xfrm>
          <a:prstGeom prst="rect">
            <a:avLst/>
          </a:prstGeom>
          <a:noFill/>
        </p:spPr>
        <p:txBody>
          <a:bodyPr vert="vert270" wrap="square" rtlCol="0">
            <a:spAutoFit/>
          </a:bodyPr>
          <a:lstStyle/>
          <a:p>
            <a:r>
              <a:rPr lang="en-US" sz="1100" dirty="0"/>
              <a:t>SSH</a:t>
            </a:r>
            <a:endParaRPr lang="en-US" dirty="0"/>
          </a:p>
        </p:txBody>
      </p:sp>
      <p:sp>
        <p:nvSpPr>
          <p:cNvPr id="55" name="TextBox 54">
            <a:extLst>
              <a:ext uri="{FF2B5EF4-FFF2-40B4-BE49-F238E27FC236}">
                <a16:creationId xmlns:a16="http://schemas.microsoft.com/office/drawing/2014/main" id="{841591F9-2950-442C-B8E9-29584853F660}"/>
              </a:ext>
            </a:extLst>
          </p:cNvPr>
          <p:cNvSpPr txBox="1"/>
          <p:nvPr/>
        </p:nvSpPr>
        <p:spPr>
          <a:xfrm rot="5400000">
            <a:off x="7505136" y="4520547"/>
            <a:ext cx="461665" cy="480484"/>
          </a:xfrm>
          <a:prstGeom prst="rect">
            <a:avLst/>
          </a:prstGeom>
          <a:noFill/>
        </p:spPr>
        <p:txBody>
          <a:bodyPr vert="vert270" wrap="square" rtlCol="0">
            <a:spAutoFit/>
          </a:bodyPr>
          <a:lstStyle/>
          <a:p>
            <a:r>
              <a:rPr lang="en-US" dirty="0"/>
              <a:t>…</a:t>
            </a:r>
          </a:p>
        </p:txBody>
      </p:sp>
      <p:graphicFrame>
        <p:nvGraphicFramePr>
          <p:cNvPr id="59" name="Diagram 58">
            <a:extLst>
              <a:ext uri="{FF2B5EF4-FFF2-40B4-BE49-F238E27FC236}">
                <a16:creationId xmlns:a16="http://schemas.microsoft.com/office/drawing/2014/main" id="{497697E5-2DC5-4EFA-873D-87B2ADC96CD6}"/>
              </a:ext>
            </a:extLst>
          </p:cNvPr>
          <p:cNvGraphicFramePr/>
          <p:nvPr>
            <p:extLst>
              <p:ext uri="{D42A27DB-BD31-4B8C-83A1-F6EECF244321}">
                <p14:modId xmlns:p14="http://schemas.microsoft.com/office/powerpoint/2010/main" val="1335622009"/>
              </p:ext>
            </p:extLst>
          </p:nvPr>
        </p:nvGraphicFramePr>
        <p:xfrm>
          <a:off x="1339306" y="4603419"/>
          <a:ext cx="2542213" cy="18726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1" name="Connector: Elbow 60">
            <a:extLst>
              <a:ext uri="{FF2B5EF4-FFF2-40B4-BE49-F238E27FC236}">
                <a16:creationId xmlns:a16="http://schemas.microsoft.com/office/drawing/2014/main" id="{40D4CB2C-03BD-433E-8AD6-2189545E63E0}"/>
              </a:ext>
            </a:extLst>
          </p:cNvPr>
          <p:cNvCxnSpPr>
            <a:cxnSpLocks/>
            <a:stCxn id="5" idx="1"/>
            <a:endCxn id="59" idx="0"/>
          </p:cNvCxnSpPr>
          <p:nvPr/>
        </p:nvCxnSpPr>
        <p:spPr>
          <a:xfrm rot="10800000" flipV="1">
            <a:off x="2610412" y="3764225"/>
            <a:ext cx="1033196" cy="839193"/>
          </a:xfrm>
          <a:prstGeom prst="bentConnector2">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497697E5-2DC5-4EFA-873D-87B2ADC96CD6}"/>
              </a:ext>
            </a:extLst>
          </p:cNvPr>
          <p:cNvGraphicFramePr/>
          <p:nvPr>
            <p:extLst>
              <p:ext uri="{D42A27DB-BD31-4B8C-83A1-F6EECF244321}">
                <p14:modId xmlns:p14="http://schemas.microsoft.com/office/powerpoint/2010/main" val="1082559379"/>
              </p:ext>
            </p:extLst>
          </p:nvPr>
        </p:nvGraphicFramePr>
        <p:xfrm>
          <a:off x="1276194" y="1348824"/>
          <a:ext cx="1663547" cy="10522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89402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9834-3966-4F77-8002-F11C2A54456A}"/>
              </a:ext>
            </a:extLst>
          </p:cNvPr>
          <p:cNvSpPr>
            <a:spLocks noGrp="1"/>
          </p:cNvSpPr>
          <p:nvPr>
            <p:ph type="title"/>
          </p:nvPr>
        </p:nvSpPr>
        <p:spPr/>
        <p:txBody>
          <a:bodyPr/>
          <a:lstStyle/>
          <a:p>
            <a:r>
              <a:rPr lang="en-US" dirty="0"/>
              <a:t>jenkins agents</a:t>
            </a:r>
          </a:p>
        </p:txBody>
      </p:sp>
      <p:sp>
        <p:nvSpPr>
          <p:cNvPr id="3" name="Content Placeholder 2">
            <a:extLst>
              <a:ext uri="{FF2B5EF4-FFF2-40B4-BE49-F238E27FC236}">
                <a16:creationId xmlns:a16="http://schemas.microsoft.com/office/drawing/2014/main" id="{002C58C9-E788-4CE4-BEDA-047E969346FF}"/>
              </a:ext>
            </a:extLst>
          </p:cNvPr>
          <p:cNvSpPr>
            <a:spLocks noGrp="1"/>
          </p:cNvSpPr>
          <p:nvPr>
            <p:ph idx="1"/>
          </p:nvPr>
        </p:nvSpPr>
        <p:spPr/>
        <p:txBody>
          <a:bodyPr>
            <a:normAutofit fontScale="70000" lnSpcReduction="20000"/>
          </a:bodyPr>
          <a:lstStyle/>
          <a:p>
            <a:r>
              <a:rPr lang="en-US" dirty="0" smtClean="0"/>
              <a:t>Executors</a:t>
            </a:r>
          </a:p>
          <a:p>
            <a:pPr lvl="1"/>
            <a:r>
              <a:rPr lang="en-US" dirty="0" smtClean="0"/>
              <a:t>Each </a:t>
            </a:r>
            <a:r>
              <a:rPr lang="en-US" dirty="0"/>
              <a:t>running job exclusively uses one of the available executors</a:t>
            </a:r>
          </a:p>
          <a:p>
            <a:pPr lvl="1"/>
            <a:r>
              <a:rPr lang="en-US" dirty="0"/>
              <a:t>If no executors available, jobs </a:t>
            </a:r>
            <a:r>
              <a:rPr lang="en-US" dirty="0" smtClean="0"/>
              <a:t>queue </a:t>
            </a:r>
            <a:r>
              <a:rPr lang="en-US" dirty="0"/>
              <a:t>up on </a:t>
            </a:r>
            <a:r>
              <a:rPr lang="en-US" dirty="0" smtClean="0"/>
              <a:t>Master</a:t>
            </a:r>
            <a:endParaRPr lang="en-US" dirty="0"/>
          </a:p>
          <a:p>
            <a:pPr lvl="1"/>
            <a:r>
              <a:rPr lang="en-US" dirty="0"/>
              <a:t>YMMV, but start with # of CPU cores</a:t>
            </a:r>
          </a:p>
          <a:p>
            <a:r>
              <a:rPr lang="en-US" dirty="0"/>
              <a:t>Root </a:t>
            </a:r>
            <a:r>
              <a:rPr lang="en-US" dirty="0" smtClean="0"/>
              <a:t>directory</a:t>
            </a:r>
          </a:p>
          <a:p>
            <a:pPr lvl="1"/>
            <a:r>
              <a:rPr lang="en-US" dirty="0" smtClean="0"/>
              <a:t>Configuration</a:t>
            </a:r>
          </a:p>
          <a:p>
            <a:pPr lvl="1"/>
            <a:r>
              <a:rPr lang="en-US" dirty="0" smtClean="0"/>
              <a:t>Workspaces</a:t>
            </a:r>
            <a:endParaRPr lang="en-US" dirty="0"/>
          </a:p>
          <a:p>
            <a:r>
              <a:rPr lang="en-US" dirty="0"/>
              <a:t>Launch method</a:t>
            </a:r>
          </a:p>
          <a:p>
            <a:pPr lvl="1"/>
            <a:r>
              <a:rPr lang="en-US" dirty="0"/>
              <a:t>Windows service</a:t>
            </a:r>
          </a:p>
          <a:p>
            <a:pPr lvl="1"/>
            <a:r>
              <a:rPr lang="en-US" dirty="0"/>
              <a:t>SSH</a:t>
            </a:r>
          </a:p>
          <a:p>
            <a:pPr lvl="1"/>
            <a:r>
              <a:rPr lang="en-US" dirty="0" smtClean="0"/>
              <a:t>Jar file</a:t>
            </a:r>
            <a:endParaRPr lang="en-US" dirty="0"/>
          </a:p>
          <a:p>
            <a:pPr lvl="1"/>
            <a:r>
              <a:rPr lang="en-US" dirty="0" smtClean="0"/>
              <a:t>Docker</a:t>
            </a:r>
            <a:endParaRPr lang="en-US" dirty="0"/>
          </a:p>
          <a:p>
            <a:r>
              <a:rPr lang="en-US" dirty="0" smtClean="0"/>
              <a:t>Labels</a:t>
            </a:r>
          </a:p>
          <a:p>
            <a:pPr lvl="1"/>
            <a:r>
              <a:rPr lang="en-US" dirty="0" smtClean="0"/>
              <a:t>Logical groups</a:t>
            </a:r>
            <a:endParaRPr lang="en-US" dirty="0"/>
          </a:p>
        </p:txBody>
      </p:sp>
      <p:grpSp>
        <p:nvGrpSpPr>
          <p:cNvPr id="22" name="Group 21">
            <a:extLst>
              <a:ext uri="{FF2B5EF4-FFF2-40B4-BE49-F238E27FC236}">
                <a16:creationId xmlns:a16="http://schemas.microsoft.com/office/drawing/2014/main" id="{96D81F17-7D03-44B8-B474-C7D1276F6755}"/>
              </a:ext>
            </a:extLst>
          </p:cNvPr>
          <p:cNvGrpSpPr/>
          <p:nvPr/>
        </p:nvGrpSpPr>
        <p:grpSpPr>
          <a:xfrm>
            <a:off x="5210979" y="2788736"/>
            <a:ext cx="5816906" cy="2645667"/>
            <a:chOff x="3643608" y="2562502"/>
            <a:chExt cx="7263090" cy="2672129"/>
          </a:xfrm>
          <a:effectLst>
            <a:glow rad="228600">
              <a:schemeClr val="accent1">
                <a:alpha val="40000"/>
              </a:schemeClr>
            </a:glow>
          </a:effectLst>
        </p:grpSpPr>
        <p:sp>
          <p:nvSpPr>
            <p:cNvPr id="4" name="Rectangle 3">
              <a:extLst>
                <a:ext uri="{FF2B5EF4-FFF2-40B4-BE49-F238E27FC236}">
                  <a16:creationId xmlns:a16="http://schemas.microsoft.com/office/drawing/2014/main" id="{F6967F68-80B2-4A73-B408-212B5BB779F4}"/>
                </a:ext>
              </a:extLst>
            </p:cNvPr>
            <p:cNvSpPr/>
            <p:nvPr/>
          </p:nvSpPr>
          <p:spPr>
            <a:xfrm>
              <a:off x="3643608" y="2959554"/>
              <a:ext cx="2304288" cy="1609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Jenkins</a:t>
              </a:r>
            </a:p>
            <a:p>
              <a:pPr algn="ctr"/>
              <a:r>
                <a:rPr lang="en-US" sz="2000" dirty="0"/>
                <a:t>Master</a:t>
              </a:r>
            </a:p>
            <a:p>
              <a:pPr algn="ctr"/>
              <a:r>
                <a:rPr lang="en-US" sz="2000" dirty="0"/>
                <a:t>(Any OS)</a:t>
              </a:r>
            </a:p>
          </p:txBody>
        </p:sp>
        <p:sp>
          <p:nvSpPr>
            <p:cNvPr id="5" name="Rectangle: Rounded Corners 4">
              <a:extLst>
                <a:ext uri="{FF2B5EF4-FFF2-40B4-BE49-F238E27FC236}">
                  <a16:creationId xmlns:a16="http://schemas.microsoft.com/office/drawing/2014/main" id="{57AAFFA4-44F2-4316-A064-F40176B038D8}"/>
                </a:ext>
              </a:extLst>
            </p:cNvPr>
            <p:cNvSpPr/>
            <p:nvPr/>
          </p:nvSpPr>
          <p:spPr>
            <a:xfrm>
              <a:off x="8194235" y="2665084"/>
              <a:ext cx="1856232" cy="6510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Agent 1</a:t>
              </a:r>
            </a:p>
            <a:p>
              <a:pPr algn="ctr"/>
              <a:r>
                <a:rPr lang="en-US" sz="1200" dirty="0"/>
                <a:t>(Windows 2012)</a:t>
              </a:r>
            </a:p>
          </p:txBody>
        </p:sp>
        <p:sp>
          <p:nvSpPr>
            <p:cNvPr id="6" name="Rectangle: Rounded Corners 5">
              <a:extLst>
                <a:ext uri="{FF2B5EF4-FFF2-40B4-BE49-F238E27FC236}">
                  <a16:creationId xmlns:a16="http://schemas.microsoft.com/office/drawing/2014/main" id="{368891DD-616B-4931-8849-86BCF0987429}"/>
                </a:ext>
              </a:extLst>
            </p:cNvPr>
            <p:cNvSpPr/>
            <p:nvPr/>
          </p:nvSpPr>
          <p:spPr>
            <a:xfrm>
              <a:off x="8194235" y="3438683"/>
              <a:ext cx="1856232" cy="65108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Agent 2</a:t>
              </a:r>
            </a:p>
            <a:p>
              <a:pPr algn="ctr"/>
              <a:r>
                <a:rPr lang="en-US" sz="1200" dirty="0"/>
                <a:t>(RHEL 7)</a:t>
              </a:r>
            </a:p>
          </p:txBody>
        </p:sp>
        <p:sp>
          <p:nvSpPr>
            <p:cNvPr id="7" name="Rectangle: Rounded Corners 6">
              <a:extLst>
                <a:ext uri="{FF2B5EF4-FFF2-40B4-BE49-F238E27FC236}">
                  <a16:creationId xmlns:a16="http://schemas.microsoft.com/office/drawing/2014/main" id="{5195FDB8-C121-4555-B23F-770B205373F4}"/>
                </a:ext>
              </a:extLst>
            </p:cNvPr>
            <p:cNvSpPr/>
            <p:nvPr/>
          </p:nvSpPr>
          <p:spPr>
            <a:xfrm>
              <a:off x="8194235" y="4583545"/>
              <a:ext cx="1856232" cy="651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Agent N</a:t>
              </a:r>
            </a:p>
            <a:p>
              <a:pPr algn="ctr"/>
              <a:r>
                <a:rPr lang="en-US" sz="1200" dirty="0"/>
                <a:t>(other OS)</a:t>
              </a:r>
            </a:p>
          </p:txBody>
        </p:sp>
        <p:cxnSp>
          <p:nvCxnSpPr>
            <p:cNvPr id="8" name="Connector: Elbow 7">
              <a:extLst>
                <a:ext uri="{FF2B5EF4-FFF2-40B4-BE49-F238E27FC236}">
                  <a16:creationId xmlns:a16="http://schemas.microsoft.com/office/drawing/2014/main" id="{4FF020A3-0C8C-403C-86F9-0AD2AC15312F}"/>
                </a:ext>
              </a:extLst>
            </p:cNvPr>
            <p:cNvCxnSpPr>
              <a:cxnSpLocks/>
              <a:endCxn id="5" idx="1"/>
            </p:cNvCxnSpPr>
            <p:nvPr/>
          </p:nvCxnSpPr>
          <p:spPr>
            <a:xfrm flipV="1">
              <a:off x="5947896" y="2990627"/>
              <a:ext cx="2246339" cy="621457"/>
            </a:xfrm>
            <a:prstGeom prst="bent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1D40CD6-BD17-4B58-82F6-41D55DBD9F3A}"/>
                </a:ext>
              </a:extLst>
            </p:cNvPr>
            <p:cNvCxnSpPr>
              <a:cxnSpLocks/>
              <a:endCxn id="7" idx="1"/>
            </p:cNvCxnSpPr>
            <p:nvPr/>
          </p:nvCxnSpPr>
          <p:spPr>
            <a:xfrm>
              <a:off x="5947896" y="3947259"/>
              <a:ext cx="2246339" cy="961829"/>
            </a:xfrm>
            <a:prstGeom prst="bent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4C3FF40-64EE-442B-8256-A396DDE18235}"/>
                </a:ext>
              </a:extLst>
            </p:cNvPr>
            <p:cNvSpPr txBox="1"/>
            <p:nvPr/>
          </p:nvSpPr>
          <p:spPr>
            <a:xfrm>
              <a:off x="8417272" y="4128161"/>
              <a:ext cx="1410159" cy="279770"/>
            </a:xfrm>
            <a:prstGeom prst="rect">
              <a:avLst/>
            </a:prstGeom>
            <a:noFill/>
          </p:spPr>
          <p:txBody>
            <a:bodyPr wrap="square" rtlCol="0">
              <a:spAutoFit/>
            </a:bodyPr>
            <a:lstStyle/>
            <a:p>
              <a:pPr algn="ctr"/>
              <a:r>
                <a:rPr lang="en-US" sz="1200" dirty="0"/>
                <a:t>…</a:t>
              </a:r>
            </a:p>
          </p:txBody>
        </p:sp>
        <p:sp>
          <p:nvSpPr>
            <p:cNvPr id="11" name="Rectangle: Rounded Corners 10">
              <a:extLst>
                <a:ext uri="{FF2B5EF4-FFF2-40B4-BE49-F238E27FC236}">
                  <a16:creationId xmlns:a16="http://schemas.microsoft.com/office/drawing/2014/main" id="{58A5C844-9B22-426A-8BAA-37FF206D201C}"/>
                </a:ext>
              </a:extLst>
            </p:cNvPr>
            <p:cNvSpPr/>
            <p:nvPr/>
          </p:nvSpPr>
          <p:spPr>
            <a:xfrm>
              <a:off x="9827429" y="2562502"/>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1</a:t>
              </a:r>
            </a:p>
          </p:txBody>
        </p:sp>
        <p:sp>
          <p:nvSpPr>
            <p:cNvPr id="12" name="Rectangle: Rounded Corners 11">
              <a:extLst>
                <a:ext uri="{FF2B5EF4-FFF2-40B4-BE49-F238E27FC236}">
                  <a16:creationId xmlns:a16="http://schemas.microsoft.com/office/drawing/2014/main" id="{E6F022D2-AFF7-45F4-A6B2-CE75DAF0F747}"/>
                </a:ext>
              </a:extLst>
            </p:cNvPr>
            <p:cNvSpPr/>
            <p:nvPr/>
          </p:nvSpPr>
          <p:spPr>
            <a:xfrm>
              <a:off x="9827428" y="2800088"/>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2</a:t>
              </a:r>
            </a:p>
          </p:txBody>
        </p:sp>
        <p:sp>
          <p:nvSpPr>
            <p:cNvPr id="13" name="Rectangle: Rounded Corners 12">
              <a:extLst>
                <a:ext uri="{FF2B5EF4-FFF2-40B4-BE49-F238E27FC236}">
                  <a16:creationId xmlns:a16="http://schemas.microsoft.com/office/drawing/2014/main" id="{F8A68C8C-EC10-48F1-A497-D065B5E2F7B4}"/>
                </a:ext>
              </a:extLst>
            </p:cNvPr>
            <p:cNvSpPr/>
            <p:nvPr/>
          </p:nvSpPr>
          <p:spPr>
            <a:xfrm>
              <a:off x="9827429" y="4470028"/>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1</a:t>
              </a:r>
            </a:p>
          </p:txBody>
        </p:sp>
        <p:sp>
          <p:nvSpPr>
            <p:cNvPr id="14" name="Rectangle: Rounded Corners 13">
              <a:extLst>
                <a:ext uri="{FF2B5EF4-FFF2-40B4-BE49-F238E27FC236}">
                  <a16:creationId xmlns:a16="http://schemas.microsoft.com/office/drawing/2014/main" id="{B69480F7-7020-4991-9872-89ACADCFBA71}"/>
                </a:ext>
              </a:extLst>
            </p:cNvPr>
            <p:cNvSpPr/>
            <p:nvPr/>
          </p:nvSpPr>
          <p:spPr>
            <a:xfrm>
              <a:off x="9827428" y="4707614"/>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2</a:t>
              </a:r>
            </a:p>
          </p:txBody>
        </p:sp>
        <p:sp>
          <p:nvSpPr>
            <p:cNvPr id="15" name="Rectangle: Rounded Corners 14">
              <a:extLst>
                <a:ext uri="{FF2B5EF4-FFF2-40B4-BE49-F238E27FC236}">
                  <a16:creationId xmlns:a16="http://schemas.microsoft.com/office/drawing/2014/main" id="{FD078DB0-5307-41FA-A41C-6ED866E80A3B}"/>
                </a:ext>
              </a:extLst>
            </p:cNvPr>
            <p:cNvSpPr/>
            <p:nvPr/>
          </p:nvSpPr>
          <p:spPr>
            <a:xfrm>
              <a:off x="9827429" y="3309194"/>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1</a:t>
              </a:r>
            </a:p>
          </p:txBody>
        </p:sp>
        <p:sp>
          <p:nvSpPr>
            <p:cNvPr id="16" name="Rectangle: Rounded Corners 15">
              <a:extLst>
                <a:ext uri="{FF2B5EF4-FFF2-40B4-BE49-F238E27FC236}">
                  <a16:creationId xmlns:a16="http://schemas.microsoft.com/office/drawing/2014/main" id="{65F012FA-03F2-42F4-A11B-3B9D127E6A15}"/>
                </a:ext>
              </a:extLst>
            </p:cNvPr>
            <p:cNvSpPr/>
            <p:nvPr/>
          </p:nvSpPr>
          <p:spPr>
            <a:xfrm>
              <a:off x="9827428" y="3546780"/>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2</a:t>
              </a:r>
            </a:p>
          </p:txBody>
        </p:sp>
        <p:sp>
          <p:nvSpPr>
            <p:cNvPr id="17" name="Rectangle: Rounded Corners 16">
              <a:extLst>
                <a:ext uri="{FF2B5EF4-FFF2-40B4-BE49-F238E27FC236}">
                  <a16:creationId xmlns:a16="http://schemas.microsoft.com/office/drawing/2014/main" id="{7B08FA44-81EC-4CA7-8E43-C8F40D50CEFA}"/>
                </a:ext>
              </a:extLst>
            </p:cNvPr>
            <p:cNvSpPr/>
            <p:nvPr/>
          </p:nvSpPr>
          <p:spPr>
            <a:xfrm>
              <a:off x="9827427" y="3787577"/>
              <a:ext cx="1079269" cy="230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Executor 3</a:t>
              </a:r>
            </a:p>
          </p:txBody>
        </p:sp>
        <p:cxnSp>
          <p:nvCxnSpPr>
            <p:cNvPr id="18" name="Straight Connector 17">
              <a:extLst>
                <a:ext uri="{FF2B5EF4-FFF2-40B4-BE49-F238E27FC236}">
                  <a16:creationId xmlns:a16="http://schemas.microsoft.com/office/drawing/2014/main" id="{5945005B-841D-4989-8D1D-C2E13F0390B4}"/>
                </a:ext>
              </a:extLst>
            </p:cNvPr>
            <p:cNvCxnSpPr>
              <a:cxnSpLocks/>
              <a:stCxn id="4" idx="3"/>
              <a:endCxn id="6" idx="1"/>
            </p:cNvCxnSpPr>
            <p:nvPr/>
          </p:nvCxnSpPr>
          <p:spPr>
            <a:xfrm>
              <a:off x="5947896" y="3764226"/>
              <a:ext cx="2246339" cy="0"/>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855C2B-4AD5-4379-A9AD-4A54DE55EDE6}"/>
                </a:ext>
              </a:extLst>
            </p:cNvPr>
            <p:cNvSpPr txBox="1"/>
            <p:nvPr/>
          </p:nvSpPr>
          <p:spPr>
            <a:xfrm rot="5400000">
              <a:off x="6466752" y="3100919"/>
              <a:ext cx="466283" cy="763104"/>
            </a:xfrm>
            <a:prstGeom prst="rect">
              <a:avLst/>
            </a:prstGeom>
            <a:noFill/>
          </p:spPr>
          <p:txBody>
            <a:bodyPr vert="vert270" wrap="square" rtlCol="0">
              <a:spAutoFit/>
            </a:bodyPr>
            <a:lstStyle/>
            <a:p>
              <a:r>
                <a:rPr lang="en-US" sz="900" dirty="0"/>
                <a:t>TCP 50000</a:t>
              </a:r>
              <a:endParaRPr lang="en-US" sz="1200" dirty="0"/>
            </a:p>
          </p:txBody>
        </p:sp>
        <p:sp>
          <p:nvSpPr>
            <p:cNvPr id="20" name="TextBox 19">
              <a:extLst>
                <a:ext uri="{FF2B5EF4-FFF2-40B4-BE49-F238E27FC236}">
                  <a16:creationId xmlns:a16="http://schemas.microsoft.com/office/drawing/2014/main" id="{5C159B70-2EE6-4EA3-8A21-BEA38ADE6B3A}"/>
                </a:ext>
              </a:extLst>
            </p:cNvPr>
            <p:cNvSpPr txBox="1"/>
            <p:nvPr/>
          </p:nvSpPr>
          <p:spPr>
            <a:xfrm rot="5400000">
              <a:off x="7572768" y="3405043"/>
              <a:ext cx="326397" cy="480485"/>
            </a:xfrm>
            <a:prstGeom prst="rect">
              <a:avLst/>
            </a:prstGeom>
            <a:noFill/>
          </p:spPr>
          <p:txBody>
            <a:bodyPr vert="vert270" wrap="square" rtlCol="0">
              <a:spAutoFit/>
            </a:bodyPr>
            <a:lstStyle/>
            <a:p>
              <a:r>
                <a:rPr lang="en-US" sz="900" dirty="0"/>
                <a:t>SSH</a:t>
              </a:r>
              <a:endParaRPr lang="en-US" sz="1200" dirty="0"/>
            </a:p>
          </p:txBody>
        </p:sp>
        <p:sp>
          <p:nvSpPr>
            <p:cNvPr id="21" name="TextBox 20">
              <a:extLst>
                <a:ext uri="{FF2B5EF4-FFF2-40B4-BE49-F238E27FC236}">
                  <a16:creationId xmlns:a16="http://schemas.microsoft.com/office/drawing/2014/main" id="{A56FB136-CFF3-4793-B235-E5A89D6DF989}"/>
                </a:ext>
              </a:extLst>
            </p:cNvPr>
            <p:cNvSpPr txBox="1"/>
            <p:nvPr/>
          </p:nvSpPr>
          <p:spPr>
            <a:xfrm rot="5400000">
              <a:off x="7549455" y="4520547"/>
              <a:ext cx="373026" cy="480485"/>
            </a:xfrm>
            <a:prstGeom prst="rect">
              <a:avLst/>
            </a:prstGeom>
            <a:noFill/>
          </p:spPr>
          <p:txBody>
            <a:bodyPr vert="vert270" wrap="square" rtlCol="0">
              <a:spAutoFit/>
            </a:bodyPr>
            <a:lstStyle/>
            <a:p>
              <a:r>
                <a:rPr lang="en-US" sz="1200" dirty="0"/>
                <a:t>…</a:t>
              </a:r>
            </a:p>
          </p:txBody>
        </p:sp>
      </p:grpSp>
      <p:pic>
        <p:nvPicPr>
          <p:cNvPr id="8194" name="Picture 2" descr="Jenkinstein">
            <a:extLst>
              <a:ext uri="{FF2B5EF4-FFF2-40B4-BE49-F238E27FC236}">
                <a16:creationId xmlns:a16="http://schemas.microsoft.com/office/drawing/2014/main" id="{676E3C89-A4D2-44AE-A364-796C93665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539" y="347988"/>
            <a:ext cx="1078745" cy="135371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8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8FAC6A25-A530-4DAA-8A95-494BE059AB6F}"/>
              </a:ext>
            </a:extLst>
          </p:cNvPr>
          <p:cNvSpPr/>
          <p:nvPr/>
        </p:nvSpPr>
        <p:spPr>
          <a:xfrm>
            <a:off x="5269960" y="3076398"/>
            <a:ext cx="6312665" cy="2881220"/>
          </a:xfrm>
          <a:prstGeom prst="roundRect">
            <a:avLst/>
          </a:prstGeom>
          <a:solidFill>
            <a:schemeClr val="accent3">
              <a:alpha val="24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F60FE-991C-402F-8071-A902FEB23403}"/>
              </a:ext>
            </a:extLst>
          </p:cNvPr>
          <p:cNvSpPr>
            <a:spLocks noGrp="1"/>
          </p:cNvSpPr>
          <p:nvPr>
            <p:ph type="title"/>
          </p:nvPr>
        </p:nvSpPr>
        <p:spPr/>
        <p:txBody>
          <a:bodyPr/>
          <a:lstStyle/>
          <a:p>
            <a:r>
              <a:rPr lang="en-US" dirty="0"/>
              <a:t>jenkins jobs</a:t>
            </a:r>
          </a:p>
        </p:txBody>
      </p:sp>
      <p:sp>
        <p:nvSpPr>
          <p:cNvPr id="3" name="Content Placeholder 2">
            <a:extLst>
              <a:ext uri="{FF2B5EF4-FFF2-40B4-BE49-F238E27FC236}">
                <a16:creationId xmlns:a16="http://schemas.microsoft.com/office/drawing/2014/main" id="{B5F5AF70-96E4-4501-9F7C-5852812DD395}"/>
              </a:ext>
            </a:extLst>
          </p:cNvPr>
          <p:cNvSpPr>
            <a:spLocks noGrp="1"/>
          </p:cNvSpPr>
          <p:nvPr>
            <p:ph idx="1"/>
          </p:nvPr>
        </p:nvSpPr>
        <p:spPr>
          <a:xfrm>
            <a:off x="913795" y="1732449"/>
            <a:ext cx="10353762" cy="4654496"/>
          </a:xfrm>
        </p:spPr>
        <p:txBody>
          <a:bodyPr>
            <a:normAutofit fontScale="92500" lnSpcReduction="20000"/>
          </a:bodyPr>
          <a:lstStyle/>
          <a:p>
            <a:r>
              <a:rPr lang="en-US" dirty="0" smtClean="0"/>
              <a:t>3 phases of execution:</a:t>
            </a:r>
          </a:p>
          <a:p>
            <a:pPr lvl="1"/>
            <a:r>
              <a:rPr lang="en-US" dirty="0" smtClean="0"/>
              <a:t>Pre-build tasks</a:t>
            </a:r>
          </a:p>
          <a:p>
            <a:pPr lvl="1"/>
            <a:r>
              <a:rPr lang="en-US" dirty="0" smtClean="0"/>
              <a:t>Build</a:t>
            </a:r>
          </a:p>
          <a:p>
            <a:pPr lvl="1"/>
            <a:r>
              <a:rPr lang="en-US" dirty="0" smtClean="0"/>
              <a:t>Post-build tasks</a:t>
            </a:r>
            <a:endParaRPr lang="en-US" dirty="0"/>
          </a:p>
          <a:p>
            <a:r>
              <a:rPr lang="en-US" dirty="0"/>
              <a:t>Job triggers:</a:t>
            </a:r>
          </a:p>
          <a:p>
            <a:pPr lvl="1"/>
            <a:r>
              <a:rPr lang="en-US" dirty="0" smtClean="0"/>
              <a:t>Manually</a:t>
            </a:r>
          </a:p>
          <a:p>
            <a:pPr lvl="1"/>
            <a:r>
              <a:rPr lang="en-US" dirty="0" smtClean="0"/>
              <a:t>Scheduled</a:t>
            </a:r>
            <a:endParaRPr lang="en-US" dirty="0"/>
          </a:p>
          <a:p>
            <a:pPr lvl="1"/>
            <a:r>
              <a:rPr lang="en-US" dirty="0"/>
              <a:t>From other jobs</a:t>
            </a:r>
          </a:p>
          <a:p>
            <a:pPr lvl="1"/>
            <a:r>
              <a:rPr lang="en-US" dirty="0"/>
              <a:t>From </a:t>
            </a:r>
            <a:r>
              <a:rPr lang="en-US" dirty="0" smtClean="0"/>
              <a:t>SCM</a:t>
            </a:r>
            <a:endParaRPr lang="en-US" dirty="0"/>
          </a:p>
          <a:p>
            <a:r>
              <a:rPr lang="en-US" dirty="0" smtClean="0"/>
              <a:t>Parameters</a:t>
            </a:r>
            <a:endParaRPr lang="en-US" dirty="0"/>
          </a:p>
          <a:p>
            <a:r>
              <a:rPr lang="en-US" dirty="0"/>
              <a:t>Build History</a:t>
            </a:r>
          </a:p>
          <a:p>
            <a:pPr lvl="1"/>
            <a:r>
              <a:rPr lang="en-US" dirty="0"/>
              <a:t>Tracks changes from SCM</a:t>
            </a:r>
          </a:p>
          <a:p>
            <a:pPr lvl="1"/>
            <a:r>
              <a:rPr lang="en-US" dirty="0" smtClean="0"/>
              <a:t>Past </a:t>
            </a:r>
            <a:r>
              <a:rPr lang="en-US" dirty="0"/>
              <a:t>execution </a:t>
            </a:r>
            <a:r>
              <a:rPr lang="en-US" dirty="0" smtClean="0"/>
              <a:t>details</a:t>
            </a:r>
            <a:endParaRPr lang="en-US" dirty="0"/>
          </a:p>
          <a:p>
            <a:pPr lvl="1"/>
            <a:endParaRPr lang="en-US" dirty="0"/>
          </a:p>
        </p:txBody>
      </p:sp>
      <p:sp>
        <p:nvSpPr>
          <p:cNvPr id="7" name="Down Arrow 6"/>
          <p:cNvSpPr/>
          <p:nvPr/>
        </p:nvSpPr>
        <p:spPr>
          <a:xfrm>
            <a:off x="6667690" y="2188057"/>
            <a:ext cx="847898" cy="1778924"/>
          </a:xfrm>
          <a:prstGeom prst="downArrow">
            <a:avLst/>
          </a:prstGeom>
          <a:solidFill>
            <a:srgbClr val="A122B6"/>
          </a:solidFill>
        </p:spPr>
        <p:style>
          <a:lnRef idx="3">
            <a:schemeClr val="lt1"/>
          </a:lnRef>
          <a:fillRef idx="1">
            <a:schemeClr val="accent1"/>
          </a:fillRef>
          <a:effectRef idx="1">
            <a:schemeClr val="accent1"/>
          </a:effectRef>
          <a:fontRef idx="minor">
            <a:schemeClr val="lt1"/>
          </a:fontRef>
        </p:style>
        <p:txBody>
          <a:bodyPr vert="vert270" rtlCol="0" anchor="ctr"/>
          <a:lstStyle/>
          <a:p>
            <a:pPr algn="ctr"/>
            <a:r>
              <a:rPr lang="en-US" dirty="0" smtClean="0"/>
              <a:t>TRIGGER</a:t>
            </a:r>
            <a:endParaRPr lang="en-US" dirty="0"/>
          </a:p>
        </p:txBody>
      </p:sp>
      <p:sp>
        <p:nvSpPr>
          <p:cNvPr id="13" name="Rounded Rectangle 12"/>
          <p:cNvSpPr/>
          <p:nvPr/>
        </p:nvSpPr>
        <p:spPr>
          <a:xfrm>
            <a:off x="6117235" y="3983607"/>
            <a:ext cx="1948808" cy="951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a:t>
            </a:r>
            <a:endParaRPr lang="en-US" dirty="0"/>
          </a:p>
        </p:txBody>
      </p:sp>
      <p:sp>
        <p:nvSpPr>
          <p:cNvPr id="10" name="Rectangle 9">
            <a:extLst>
              <a:ext uri="{FF2B5EF4-FFF2-40B4-BE49-F238E27FC236}">
                <a16:creationId xmlns:a16="http://schemas.microsoft.com/office/drawing/2014/main" id="{E76609EF-F2B0-4A1F-A874-E730A02F2637}"/>
              </a:ext>
            </a:extLst>
          </p:cNvPr>
          <p:cNvSpPr/>
          <p:nvPr/>
        </p:nvSpPr>
        <p:spPr>
          <a:xfrm>
            <a:off x="8467687" y="821180"/>
            <a:ext cx="2419045" cy="187266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8787B48-3A19-44E5-97D6-68BC63FE2328}"/>
              </a:ext>
            </a:extLst>
          </p:cNvPr>
          <p:cNvSpPr/>
          <p:nvPr/>
        </p:nvSpPr>
        <p:spPr>
          <a:xfrm>
            <a:off x="8664311" y="1420431"/>
            <a:ext cx="2038680" cy="1027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Workspace</a:t>
            </a:r>
          </a:p>
        </p:txBody>
      </p:sp>
      <p:sp>
        <p:nvSpPr>
          <p:cNvPr id="12" name="TextBox 11">
            <a:extLst>
              <a:ext uri="{FF2B5EF4-FFF2-40B4-BE49-F238E27FC236}">
                <a16:creationId xmlns:a16="http://schemas.microsoft.com/office/drawing/2014/main" id="{FBD82312-8E36-4635-9842-B74F00C1E591}"/>
              </a:ext>
            </a:extLst>
          </p:cNvPr>
          <p:cNvSpPr txBox="1"/>
          <p:nvPr/>
        </p:nvSpPr>
        <p:spPr>
          <a:xfrm>
            <a:off x="8633265" y="981694"/>
            <a:ext cx="2069726" cy="358740"/>
          </a:xfrm>
          <a:prstGeom prst="rect">
            <a:avLst/>
          </a:prstGeom>
          <a:noFill/>
        </p:spPr>
        <p:txBody>
          <a:bodyPr wrap="square" rtlCol="0">
            <a:spAutoFit/>
          </a:bodyPr>
          <a:lstStyle/>
          <a:p>
            <a:pPr algn="ctr"/>
            <a:r>
              <a:rPr lang="en-US" dirty="0"/>
              <a:t>Executor</a:t>
            </a:r>
          </a:p>
        </p:txBody>
      </p:sp>
      <p:cxnSp>
        <p:nvCxnSpPr>
          <p:cNvPr id="14" name="Straight Arrow Connector 13">
            <a:extLst>
              <a:ext uri="{FF2B5EF4-FFF2-40B4-BE49-F238E27FC236}">
                <a16:creationId xmlns:a16="http://schemas.microsoft.com/office/drawing/2014/main" id="{85474475-0F48-4DB0-9712-4868DBC9FFDC}"/>
              </a:ext>
            </a:extLst>
          </p:cNvPr>
          <p:cNvCxnSpPr/>
          <p:nvPr/>
        </p:nvCxnSpPr>
        <p:spPr>
          <a:xfrm flipV="1">
            <a:off x="7958051" y="2447719"/>
            <a:ext cx="1182297" cy="156281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1A40ECF-9946-425B-8891-79C95E1E4ACC}"/>
              </a:ext>
            </a:extLst>
          </p:cNvPr>
          <p:cNvSpPr txBox="1"/>
          <p:nvPr/>
        </p:nvSpPr>
        <p:spPr>
          <a:xfrm>
            <a:off x="7257295" y="5271535"/>
            <a:ext cx="2587158" cy="508214"/>
          </a:xfrm>
          <a:prstGeom prst="rect">
            <a:avLst/>
          </a:prstGeom>
          <a:noFill/>
        </p:spPr>
        <p:txBody>
          <a:bodyPr wrap="square" rtlCol="0">
            <a:spAutoFit/>
          </a:bodyPr>
          <a:lstStyle/>
          <a:p>
            <a:pPr algn="ctr"/>
            <a:r>
              <a:rPr lang="en-US" sz="2800" dirty="0">
                <a:solidFill>
                  <a:schemeClr val="accent2">
                    <a:lumMod val="75000"/>
                  </a:schemeClr>
                </a:solidFill>
              </a:rPr>
              <a:t>Jenkins master</a:t>
            </a:r>
          </a:p>
        </p:txBody>
      </p:sp>
      <p:sp>
        <p:nvSpPr>
          <p:cNvPr id="34" name="Flowchart: Multidocument 33">
            <a:extLst>
              <a:ext uri="{FF2B5EF4-FFF2-40B4-BE49-F238E27FC236}">
                <a16:creationId xmlns:a16="http://schemas.microsoft.com/office/drawing/2014/main" id="{D87B63DE-9901-4446-9A05-A8F8952B4A4B}"/>
              </a:ext>
            </a:extLst>
          </p:cNvPr>
          <p:cNvSpPr/>
          <p:nvPr/>
        </p:nvSpPr>
        <p:spPr>
          <a:xfrm>
            <a:off x="9781963" y="4010538"/>
            <a:ext cx="1624735" cy="897496"/>
          </a:xfrm>
          <a:prstGeom prst="flowChartMultidocumen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Artifacts</a:t>
            </a:r>
          </a:p>
          <a:p>
            <a:pPr algn="ctr"/>
            <a:r>
              <a:rPr lang="en-US" dirty="0"/>
              <a:t>Logs</a:t>
            </a:r>
          </a:p>
        </p:txBody>
      </p:sp>
      <p:cxnSp>
        <p:nvCxnSpPr>
          <p:cNvPr id="36" name="Straight Arrow Connector 35">
            <a:extLst>
              <a:ext uri="{FF2B5EF4-FFF2-40B4-BE49-F238E27FC236}">
                <a16:creationId xmlns:a16="http://schemas.microsoft.com/office/drawing/2014/main" id="{036542E5-B565-4F2A-AAD9-14023F9D0677}"/>
              </a:ext>
            </a:extLst>
          </p:cNvPr>
          <p:cNvCxnSpPr>
            <a:endCxn id="34" idx="0"/>
          </p:cNvCxnSpPr>
          <p:nvPr/>
        </p:nvCxnSpPr>
        <p:spPr>
          <a:xfrm>
            <a:off x="10102770" y="2447719"/>
            <a:ext cx="603336" cy="156281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Round Diagonal Corner Rectangle 3">
            <a:extLst>
              <a:ext uri="{FF2B5EF4-FFF2-40B4-BE49-F238E27FC236}">
                <a16:creationId xmlns:a16="http://schemas.microsoft.com/office/drawing/2014/main" id="{402E1D2C-B2CF-4473-8440-F07FD9CC8498}"/>
              </a:ext>
            </a:extLst>
          </p:cNvPr>
          <p:cNvSpPr/>
          <p:nvPr/>
        </p:nvSpPr>
        <p:spPr>
          <a:xfrm>
            <a:off x="7661683" y="3225372"/>
            <a:ext cx="1376367" cy="417336"/>
          </a:xfrm>
          <a:prstGeom prst="round2Diag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Queue</a:t>
            </a:r>
            <a:endParaRPr lang="en-US" dirty="0"/>
          </a:p>
        </p:txBody>
      </p:sp>
    </p:spTree>
    <p:extLst>
      <p:ext uri="{BB962C8B-B14F-4D97-AF65-F5344CB8AC3E}">
        <p14:creationId xmlns:p14="http://schemas.microsoft.com/office/powerpoint/2010/main" val="3731741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24499</TotalTime>
  <Words>794</Words>
  <Application>Microsoft Office PowerPoint</Application>
  <PresentationFormat>Widescreen</PresentationFormat>
  <Paragraphs>218</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Calisto MT</vt:lpstr>
      <vt:lpstr>lato</vt:lpstr>
      <vt:lpstr>Roboto</vt:lpstr>
      <vt:lpstr>Trebuchet MS</vt:lpstr>
      <vt:lpstr>Wingdings 2</vt:lpstr>
      <vt:lpstr>Slate</vt:lpstr>
      <vt:lpstr>Jenkins</vt:lpstr>
      <vt:lpstr>about:me</vt:lpstr>
      <vt:lpstr>agenda</vt:lpstr>
      <vt:lpstr>introductions</vt:lpstr>
      <vt:lpstr>requirements</vt:lpstr>
      <vt:lpstr>PowerPoint Presentation</vt:lpstr>
      <vt:lpstr>overview</vt:lpstr>
      <vt:lpstr>jenkins agents</vt:lpstr>
      <vt:lpstr>jenkins jobs</vt:lpstr>
      <vt:lpstr>artifacts and logs</vt:lpstr>
      <vt:lpstr>job types</vt:lpstr>
      <vt:lpstr>plugins</vt:lpstr>
      <vt:lpstr>useful plugins</vt:lpstr>
      <vt:lpstr>scm integration</vt:lpstr>
      <vt:lpstr>CI for your code</vt:lpstr>
      <vt:lpstr>tips and tricks: agents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Kirill Kravtsov</dc:creator>
  <cp:lastModifiedBy>Kirill Kravtsov</cp:lastModifiedBy>
  <cp:revision>44</cp:revision>
  <dcterms:created xsi:type="dcterms:W3CDTF">2018-05-01T20:37:34Z</dcterms:created>
  <dcterms:modified xsi:type="dcterms:W3CDTF">2019-05-02T20:44:28Z</dcterms:modified>
</cp:coreProperties>
</file>