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0"/>
  </p:notesMasterIdLst>
  <p:handoutMasterIdLst>
    <p:handoutMasterId r:id="rId11"/>
  </p:handoutMasterIdLst>
  <p:sldIdLst>
    <p:sldId id="848" r:id="rId2"/>
    <p:sldId id="861" r:id="rId3"/>
    <p:sldId id="862" r:id="rId4"/>
    <p:sldId id="863" r:id="rId5"/>
    <p:sldId id="864" r:id="rId6"/>
    <p:sldId id="865" r:id="rId7"/>
    <p:sldId id="867" r:id="rId8"/>
    <p:sldId id="866" r:id="rId9"/>
  </p:sldIdLst>
  <p:sldSz cx="9144000" cy="6858000" type="screen4x3"/>
  <p:notesSz cx="6669088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mas" initials="" lastIdx="0" clrIdx="0"/>
  <p:cmAuthor id="1" name="smas" initials="SM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1F006C"/>
    <a:srgbClr val="808000"/>
    <a:srgbClr val="4F81BD"/>
    <a:srgbClr val="92D050"/>
    <a:srgbClr val="FFC000"/>
    <a:srgbClr val="FFFFCC"/>
    <a:srgbClr val="FFFF66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45" autoAdjust="0"/>
    <p:restoredTop sz="81932" autoAdjust="0"/>
  </p:normalViewPr>
  <p:slideViewPr>
    <p:cSldViewPr snapToGrid="0" snapToObjects="1">
      <p:cViewPr varScale="1">
        <p:scale>
          <a:sx n="116" d="100"/>
          <a:sy n="116" d="100"/>
        </p:scale>
        <p:origin x="148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80"/>
    </p:cViewPr>
  </p:sorterViewPr>
  <p:notesViewPr>
    <p:cSldViewPr snapToGrid="0" snapToObjects="1">
      <p:cViewPr varScale="1">
        <p:scale>
          <a:sx n="83" d="100"/>
          <a:sy n="83" d="100"/>
        </p:scale>
        <p:origin x="-1992" y="-90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7607" y="0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9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091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9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7607" y="9430091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96BC446-1079-461B-A384-BD11F3AE0B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403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150" y="0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212" y="4715907"/>
            <a:ext cx="4890665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4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150" y="9431814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4F33344-F961-4BD4-BC4A-2FA83B8D89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481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tiff"/><Relationship Id="rId4" Type="http://schemas.openxmlformats.org/officeDocument/2006/relationships/image" Target="http://www.adsere.com/blog/wp-content/uploads/2011/10/Poppy.png" TargetMode="Externa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tiff"/><Relationship Id="rId4" Type="http://schemas.openxmlformats.org/officeDocument/2006/relationships/image" Target="http://www.adsere.com/blog/wp-content/uploads/2011/10/Poppy.png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4322-398F-4DB2-8C98-250C10480553}" type="datetimeFigureOut">
              <a:rPr lang="el-GR" smtClean="0"/>
              <a:pPr/>
              <a:t>18/2/2017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0E90-7BD3-4529-9B54-CCD2B87563A3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4322-398F-4DB2-8C98-250C10480553}" type="datetimeFigureOut">
              <a:rPr lang="el-GR" smtClean="0"/>
              <a:pPr/>
              <a:t>18/2/2017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0E90-7BD3-4529-9B54-CCD2B87563A3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4322-398F-4DB2-8C98-250C10480553}" type="datetimeFigureOut">
              <a:rPr lang="el-GR" smtClean="0"/>
              <a:pPr/>
              <a:t>18/2/2017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0E90-7BD3-4529-9B54-CCD2B87563A3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600" y="1247776"/>
            <a:ext cx="4040188" cy="51323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1625" y="1247775"/>
            <a:ext cx="4041775" cy="513230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3999" cy="1116000"/>
          </a:xfrm>
          <a:prstGeom prst="rect">
            <a:avLst/>
          </a:prstGeom>
          <a:gradFill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482400" algn="l"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pic>
        <p:nvPicPr>
          <p:cNvPr id="18" name="Picture 17" descr="IMP_Logo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2" y="6470303"/>
            <a:ext cx="1123946" cy="295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http://www.adsere.com/blog/wp-content/uploads/2011/10/Poppy.png"/>
          <p:cNvPicPr>
            <a:picLocks noChangeAspect="1" noChangeArrowheads="1"/>
          </p:cNvPicPr>
          <p:nvPr userDrawn="1"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8734922" y="6428170"/>
            <a:ext cx="380858" cy="45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>
            <a:cxnSpLocks noChangeShapeType="1"/>
          </p:cNvCxnSpPr>
          <p:nvPr userDrawn="1"/>
        </p:nvCxnSpPr>
        <p:spPr bwMode="auto">
          <a:xfrm>
            <a:off x="0" y="6380163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912" y="6386031"/>
            <a:ext cx="3204570" cy="54084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3999" cy="1116000"/>
          </a:xfrm>
          <a:prstGeom prst="rect">
            <a:avLst/>
          </a:prstGeom>
          <a:gradFill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482400" algn="l"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pic>
        <p:nvPicPr>
          <p:cNvPr id="11" name="Picture 17" descr="IMP_Logo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2" y="6470303"/>
            <a:ext cx="1123946" cy="295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http://www.adsere.com/blog/wp-content/uploads/2011/10/Poppy.png"/>
          <p:cNvPicPr>
            <a:picLocks noChangeAspect="1" noChangeArrowheads="1"/>
          </p:cNvPicPr>
          <p:nvPr userDrawn="1"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8734922" y="6428170"/>
            <a:ext cx="380858" cy="45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0" y="6380163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912" y="6386031"/>
            <a:ext cx="3204570" cy="54084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26"/>
          <p:cNvCxnSpPr>
            <a:cxnSpLocks noChangeShapeType="1"/>
          </p:cNvCxnSpPr>
          <p:nvPr userDrawn="1"/>
        </p:nvCxnSpPr>
        <p:spPr bwMode="auto">
          <a:xfrm>
            <a:off x="481013" y="6380163"/>
            <a:ext cx="81819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3999" cy="1116000"/>
          </a:xfrm>
          <a:prstGeom prst="rect">
            <a:avLst/>
          </a:prstGeom>
          <a:gradFill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482400" algn="l"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539750" y="1247856"/>
            <a:ext cx="4040188" cy="513230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21625" y="1247775"/>
            <a:ext cx="4041775" cy="513230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TextBox 11"/>
          <p:cNvSpPr txBox="1"/>
          <p:nvPr userDrawn="1"/>
        </p:nvSpPr>
        <p:spPr>
          <a:xfrm>
            <a:off x="3380015" y="6457950"/>
            <a:ext cx="238398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GB" sz="1200" dirty="0" smtClean="0"/>
              <a:t>© Imperial College</a:t>
            </a:r>
            <a:r>
              <a:rPr lang="en-GB" sz="1200" baseline="0" dirty="0" smtClean="0"/>
              <a:t> London 2013</a:t>
            </a:r>
            <a:endParaRPr lang="en-GB" sz="1200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4322-398F-4DB2-8C98-250C10480553}" type="datetimeFigureOut">
              <a:rPr lang="el-GR" smtClean="0"/>
              <a:pPr/>
              <a:t>18/2/2017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0E90-7BD3-4529-9B54-CCD2B87563A3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4322-398F-4DB2-8C98-250C10480553}" type="datetimeFigureOut">
              <a:rPr lang="el-GR" smtClean="0"/>
              <a:pPr/>
              <a:t>18/2/2017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0E90-7BD3-4529-9B54-CCD2B87563A3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4322-398F-4DB2-8C98-250C10480553}" type="datetimeFigureOut">
              <a:rPr lang="el-GR" smtClean="0"/>
              <a:pPr/>
              <a:t>18/2/2017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0E90-7BD3-4529-9B54-CCD2B87563A3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4322-398F-4DB2-8C98-250C10480553}" type="datetimeFigureOut">
              <a:rPr lang="el-GR" smtClean="0"/>
              <a:pPr/>
              <a:t>18/2/2017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0E90-7BD3-4529-9B54-CCD2B87563A3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4322-398F-4DB2-8C98-250C10480553}" type="datetimeFigureOut">
              <a:rPr lang="el-GR" smtClean="0"/>
              <a:pPr/>
              <a:t>18/2/2017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0E90-7BD3-4529-9B54-CCD2B87563A3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4322-398F-4DB2-8C98-250C10480553}" type="datetimeFigureOut">
              <a:rPr lang="el-GR" smtClean="0"/>
              <a:pPr/>
              <a:t>18/2/2017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0E90-7BD3-4529-9B54-CCD2B87563A3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4322-398F-4DB2-8C98-250C10480553}" type="datetimeFigureOut">
              <a:rPr lang="el-GR" smtClean="0"/>
              <a:pPr/>
              <a:t>18/2/2017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0E90-7BD3-4529-9B54-CCD2B87563A3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4322-398F-4DB2-8C98-250C10480553}" type="datetimeFigureOut">
              <a:rPr lang="el-GR" smtClean="0"/>
              <a:pPr/>
              <a:t>18/2/2017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0E90-7BD3-4529-9B54-CCD2B87563A3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04322-398F-4DB2-8C98-250C10480553}" type="datetimeFigureOut">
              <a:rPr lang="el-GR" smtClean="0"/>
              <a:pPr/>
              <a:t>18/2/2017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E0E90-7BD3-4529-9B54-CCD2B87563A3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13" r:id="rId13"/>
    <p:sldLayoutId id="2147483714" r:id="rId14"/>
    <p:sldLayoutId id="2147483718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15" Type="http://schemas.openxmlformats.org/officeDocument/2006/relationships/image" Target="../media/image17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535211" y="2346691"/>
            <a:ext cx="8073578" cy="94844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l-GR" sz="3200" b="1" kern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Ο αλγόριθμος του </a:t>
            </a:r>
            <a:r>
              <a:rPr lang="en-US" sz="3200" b="1" kern="0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Karmarkar</a:t>
            </a:r>
            <a:endParaRPr lang="en-US" sz="3200" b="1" kern="0" baseline="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l-GR" sz="2400" b="1" kern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Κυρτή Βελτιστοποίηση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l-GR" sz="2400" b="1" kern="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l-GR" sz="2400" b="1" kern="0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Βασίλας</a:t>
            </a:r>
            <a:r>
              <a:rPr lang="el-GR" sz="2400" b="1" kern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Νικόλαος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3" descr="C:\Documents and Settings\nikos\Desktop\doc\logo_apth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bg1">
                <a:lumMod val="6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04786" y="258550"/>
            <a:ext cx="904214" cy="91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233744" y="257388"/>
            <a:ext cx="4868089" cy="919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1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Αριστοτέλειο Πανεπιστήμιο</a:t>
            </a:r>
            <a:r>
              <a:rPr kumimoji="0" lang="en-US" sz="2400" b="1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l-GR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Θεσσαλονίκης</a:t>
            </a:r>
            <a:endParaRPr kumimoji="0" lang="el-GR" sz="2400" b="1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l-GR" b="1" i="1" kern="0" dirty="0" smtClean="0">
              <a:latin typeface="Kerkis" pitchFamily="50" charset="-95"/>
              <a:ea typeface="+mj-ea"/>
              <a:cs typeface="+mj-cs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0" y="5657850"/>
            <a:ext cx="9144000" cy="1034890"/>
            <a:chOff x="0" y="5657850"/>
            <a:chExt cx="9144000" cy="103489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0" y="5657850"/>
              <a:ext cx="914400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6327641" y="5788737"/>
              <a:ext cx="281635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l-GR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Θεωρητική Πληροφορική</a:t>
              </a:r>
              <a:endParaRPr lang="en-US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>
                <a:defRPr/>
              </a:pPr>
              <a:r>
                <a:rPr lang="el-GR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και Θεωρία Ελέγχου</a:t>
              </a:r>
              <a:endParaRPr 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4"/>
            <p:cNvSpPr txBox="1">
              <a:spLocks noChangeArrowheads="1"/>
            </p:cNvSpPr>
            <p:nvPr/>
          </p:nvSpPr>
          <p:spPr bwMode="auto">
            <a:xfrm>
              <a:off x="0" y="5773578"/>
              <a:ext cx="3676302" cy="919162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2000" b="1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Σχολή Θετικών Επιστημών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2000" b="1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Τμήμα</a:t>
              </a:r>
              <a:r>
                <a:rPr kumimoji="0" lang="el-GR" sz="2000" b="1" u="none" strike="noStrike" kern="0" cap="none" spc="0" normalizeH="0" noProof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 Μαθηματικών</a:t>
              </a:r>
              <a:endParaRPr kumimoji="0" lang="en-US" sz="2000" b="1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2000" b="1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Kerkisb" pitchFamily="50" charset="-95"/>
                <a:ea typeface="+mj-ea"/>
                <a:cs typeface="+mj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l-GR" b="1" i="1" kern="0" dirty="0" smtClean="0">
                <a:latin typeface="Kerkisb" pitchFamily="50" charset="-95"/>
                <a:ea typeface="+mj-ea"/>
                <a:cs typeface="+mj-cs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" y="6002030"/>
            <a:ext cx="9144000" cy="853464"/>
            <a:chOff x="0" y="5949031"/>
            <a:chExt cx="9144000" cy="853464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0" y="5949031"/>
              <a:ext cx="914400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6150040" y="6033054"/>
              <a:ext cx="2236081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l-GR" sz="16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Τμήμα Μαθηματικών</a:t>
              </a:r>
            </a:p>
            <a:p>
              <a:pPr lvl="0" algn="ctr">
                <a:defRPr/>
              </a:pPr>
              <a:r>
                <a:rPr lang="el-GR" sz="14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Θεωρητική Πληροφορική</a:t>
              </a:r>
            </a:p>
            <a:p>
              <a:pPr lvl="0" algn="ctr">
                <a:defRPr/>
              </a:pPr>
              <a:r>
                <a:rPr lang="el-GR" sz="14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Και Θεωρία Ελέγχου</a:t>
              </a:r>
              <a:endParaRPr 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4"/>
            <p:cNvSpPr txBox="1">
              <a:spLocks noChangeArrowheads="1"/>
            </p:cNvSpPr>
            <p:nvPr/>
          </p:nvSpPr>
          <p:spPr bwMode="auto">
            <a:xfrm>
              <a:off x="127458" y="6077596"/>
              <a:ext cx="3102632" cy="630643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600" b="1" u="none" strike="noStrike" kern="0" cap="none" spc="0" normalizeH="0" noProof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Αριστοτέλειο Πανεπιστήμιο</a:t>
              </a:r>
              <a:r>
                <a:rPr kumimoji="0" lang="en-US" sz="1600" b="1" u="none" strike="noStrike" kern="0" cap="none" spc="0" normalizeH="0" noProof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 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l-GR" sz="1600" b="1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Θεσσαλονίκης</a:t>
              </a:r>
              <a:endParaRPr kumimoji="0" lang="el-GR" sz="1600" b="1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l-GR" b="1" kern="0" dirty="0" smtClean="0">
                <a:latin typeface="Kerkisb" pitchFamily="50" charset="-95"/>
                <a:ea typeface="+mj-ea"/>
                <a:cs typeface="+mj-cs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-2" y="0"/>
            <a:ext cx="9144000" cy="1116000"/>
            <a:chOff x="-2" y="0"/>
            <a:chExt cx="9144000" cy="1116000"/>
          </a:xfrm>
        </p:grpSpPr>
        <p:sp>
          <p:nvSpPr>
            <p:cNvPr id="3" name="Title 2"/>
            <p:cNvSpPr txBox="1">
              <a:spLocks/>
            </p:cNvSpPr>
            <p:nvPr/>
          </p:nvSpPr>
          <p:spPr>
            <a:xfrm>
              <a:off x="0" y="0"/>
              <a:ext cx="9143998" cy="1116000"/>
            </a:xfrm>
            <a:prstGeom prst="rect">
              <a:avLst/>
            </a:prstGeom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txBody>
            <a:bodyPr anchor="ctr" anchorCtr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l-GR" sz="3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Κανονική Μορφή του </a:t>
              </a:r>
              <a:r>
                <a:rPr lang="en-US" sz="3600" kern="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Karmarkar</a:t>
              </a:r>
              <a:endParaRPr kumimoji="0" lang="en-GB" sz="36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-2" y="1112775"/>
              <a:ext cx="9144000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" y="1199124"/>
            <a:ext cx="2721087" cy="23676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873" y="3527875"/>
            <a:ext cx="2781688" cy="10383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725" y="3856799"/>
            <a:ext cx="318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Εισάγοντας τους συμβολισμούς 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85" y="4566245"/>
            <a:ext cx="1762371" cy="46679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6040" y="4258685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Μοναδιαίο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διάνυσμα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0113" y="4971263"/>
                <a:ext cx="2428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Μηδενοχώρος του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</m:oMath>
                </a14:m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l-G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3" y="4971263"/>
                <a:ext cx="242861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759" t="-8197" b="-2459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48236" y="1349373"/>
                <a:ext cx="22743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Σύμπλοκο στο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l-G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236" y="1349373"/>
                <a:ext cx="227434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877" t="-8197" b="-2459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284045" y="2249931"/>
                <a:ext cx="3298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Κέντρο του </a:t>
                </a:r>
                <a:r>
                  <a:rPr lang="el-GR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συμπλόκου</a:t>
                </a:r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</m:oMath>
                </a14:m>
                <a:endParaRPr lang="el-G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045" y="2249931"/>
                <a:ext cx="3298275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294" t="-8197" b="-2459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454" y="6062534"/>
            <a:ext cx="757691" cy="7651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928" y="2618914"/>
            <a:ext cx="2649007" cy="676243"/>
          </a:xfrm>
          <a:prstGeom prst="rect">
            <a:avLst/>
          </a:prstGeom>
        </p:spPr>
      </p:pic>
      <p:sp>
        <p:nvSpPr>
          <p:cNvPr id="36" name="Βέλος προς τα κάτω 5"/>
          <p:cNvSpPr/>
          <p:nvPr/>
        </p:nvSpPr>
        <p:spPr>
          <a:xfrm rot="16200000">
            <a:off x="3583699" y="3809741"/>
            <a:ext cx="297647" cy="406516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64" y="4502192"/>
            <a:ext cx="5029220" cy="12987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928" y="1774211"/>
            <a:ext cx="3398758" cy="3608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85" y="5368935"/>
            <a:ext cx="2590354" cy="3634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85" y="3483366"/>
            <a:ext cx="2156348" cy="38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37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" y="6002030"/>
            <a:ext cx="9144000" cy="853464"/>
            <a:chOff x="0" y="5949031"/>
            <a:chExt cx="9144000" cy="853464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0" y="5949031"/>
              <a:ext cx="914400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6150040" y="6033054"/>
              <a:ext cx="2236081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l-GR" sz="16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Τμήμα Μαθηματικών</a:t>
              </a:r>
            </a:p>
            <a:p>
              <a:pPr lvl="0" algn="ctr">
                <a:defRPr/>
              </a:pPr>
              <a:r>
                <a:rPr lang="el-GR" sz="14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Θεωρητική Πληροφορική</a:t>
              </a:r>
            </a:p>
            <a:p>
              <a:pPr lvl="0" algn="ctr">
                <a:defRPr/>
              </a:pPr>
              <a:r>
                <a:rPr lang="el-GR" sz="14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Και Θεωρία Ελέγχου</a:t>
              </a:r>
              <a:endParaRPr 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4"/>
            <p:cNvSpPr txBox="1">
              <a:spLocks noChangeArrowheads="1"/>
            </p:cNvSpPr>
            <p:nvPr/>
          </p:nvSpPr>
          <p:spPr bwMode="auto">
            <a:xfrm>
              <a:off x="127458" y="6077596"/>
              <a:ext cx="3102632" cy="630643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600" b="1" u="none" strike="noStrike" kern="0" cap="none" spc="0" normalizeH="0" noProof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Αριστοτέλειο Πανεπιστήμιο</a:t>
              </a:r>
              <a:r>
                <a:rPr kumimoji="0" lang="en-US" sz="1600" b="1" u="none" strike="noStrike" kern="0" cap="none" spc="0" normalizeH="0" noProof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 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l-GR" sz="1600" b="1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Θεσσαλονίκης</a:t>
              </a:r>
              <a:endParaRPr kumimoji="0" lang="el-GR" sz="1600" b="1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l-GR" b="1" kern="0" dirty="0" smtClean="0">
                <a:latin typeface="Kerkisb" pitchFamily="50" charset="-95"/>
                <a:ea typeface="+mj-ea"/>
                <a:cs typeface="+mj-cs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-2" y="0"/>
            <a:ext cx="9144000" cy="1116000"/>
            <a:chOff x="-2" y="0"/>
            <a:chExt cx="9144000" cy="1116000"/>
          </a:xfrm>
        </p:grpSpPr>
        <p:sp>
          <p:nvSpPr>
            <p:cNvPr id="3" name="Title 2"/>
            <p:cNvSpPr txBox="1">
              <a:spLocks/>
            </p:cNvSpPr>
            <p:nvPr/>
          </p:nvSpPr>
          <p:spPr>
            <a:xfrm>
              <a:off x="0" y="0"/>
              <a:ext cx="9143998" cy="1116000"/>
            </a:xfrm>
            <a:prstGeom prst="rect">
              <a:avLst/>
            </a:prstGeom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txBody>
            <a:bodyPr anchor="ctr" anchorCtr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l-GR" sz="3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Το πρόβλημα του </a:t>
              </a:r>
              <a:r>
                <a:rPr lang="en-US" sz="3600" kern="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Karmarkar</a:t>
              </a:r>
              <a:r>
                <a:rPr lang="el-GR" sz="3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 υπό περιορισμούς</a:t>
              </a:r>
              <a:endParaRPr kumimoji="0" lang="en-GB" sz="36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-2" y="1112775"/>
              <a:ext cx="9144000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454" y="6062534"/>
            <a:ext cx="757691" cy="7651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4183" y="1603934"/>
                <a:ext cx="8773298" cy="4385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Το κέντρο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του </a:t>
                </a:r>
                <a:r>
                  <a:rPr lang="el-GR" b="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συμπλόκου</a:t>
                </a:r>
                <a:r>
                  <a:rPr 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</m:oMath>
                </a14:m>
                <a:r>
                  <a:rPr 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είναι εφικτό σημείο, δηλαδή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l-GR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42900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Η ελάχιστη τιμή της αντικειμενικής συνάρτησης στο εφικτό σύνολο είναι μηδέν.</a:t>
                </a:r>
              </a:p>
              <a:p>
                <a:pPr marL="342900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l-GR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Ο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l-G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πίνακας </a:t>
                </a:r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έχει βαθμό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200000"/>
                  </a:lnSpc>
                  <a:buAutoNum type="arabicPeriod" startAt="4"/>
                </a:pPr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Μας δίνεται παράμετρος τερματισμού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τέτοια ώστε αν βρούμε εφικτό σημείο που</a:t>
                </a:r>
              </a:p>
              <a:p>
                <a:pPr>
                  <a:lnSpc>
                    <a:spcPct val="200000"/>
                  </a:lnSpc>
                </a:pP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ικανοποιεί 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τότε το πρόβλημα έχει λυθεί.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83" y="1603934"/>
                <a:ext cx="8773298" cy="4385816"/>
              </a:xfrm>
              <a:prstGeom prst="rect">
                <a:avLst/>
              </a:prstGeom>
              <a:blipFill rotWithShape="0">
                <a:blip r:embed="rId3"/>
                <a:stretch>
                  <a:fillRect l="-41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639553" y="1203824"/>
            <a:ext cx="1321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Υποθέσεις</a:t>
            </a:r>
            <a:endParaRPr lang="el-G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027" y="3102693"/>
            <a:ext cx="658247" cy="9094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919" y="4850575"/>
            <a:ext cx="1272158" cy="65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64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" y="6002030"/>
            <a:ext cx="9144000" cy="853464"/>
            <a:chOff x="0" y="5949031"/>
            <a:chExt cx="9144000" cy="853464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0" y="5949031"/>
              <a:ext cx="914400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6150040" y="6033054"/>
              <a:ext cx="2236081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l-GR" sz="16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Τμήμα Μαθηματικών</a:t>
              </a:r>
            </a:p>
            <a:p>
              <a:pPr lvl="0" algn="ctr">
                <a:defRPr/>
              </a:pPr>
              <a:r>
                <a:rPr lang="el-GR" sz="14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Θεωρητική Πληροφορική</a:t>
              </a:r>
            </a:p>
            <a:p>
              <a:pPr lvl="0" algn="ctr">
                <a:defRPr/>
              </a:pPr>
              <a:r>
                <a:rPr lang="el-GR" sz="14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Και Θεωρία Ελέγχου</a:t>
              </a:r>
              <a:endParaRPr 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4"/>
            <p:cNvSpPr txBox="1">
              <a:spLocks noChangeArrowheads="1"/>
            </p:cNvSpPr>
            <p:nvPr/>
          </p:nvSpPr>
          <p:spPr bwMode="auto">
            <a:xfrm>
              <a:off x="127458" y="6077596"/>
              <a:ext cx="3102632" cy="630643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600" b="1" u="none" strike="noStrike" kern="0" cap="none" spc="0" normalizeH="0" noProof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Αριστοτέλειο Πανεπιστήμιο</a:t>
              </a:r>
              <a:r>
                <a:rPr kumimoji="0" lang="en-US" sz="1600" b="1" u="none" strike="noStrike" kern="0" cap="none" spc="0" normalizeH="0" noProof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 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l-GR" sz="1600" b="1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Θεσσαλονίκης</a:t>
              </a:r>
              <a:endParaRPr kumimoji="0" lang="el-GR" sz="1600" b="1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l-GR" b="1" kern="0" dirty="0" smtClean="0">
                <a:latin typeface="Kerkisb" pitchFamily="50" charset="-95"/>
                <a:ea typeface="+mj-ea"/>
                <a:cs typeface="+mj-cs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-2" y="0"/>
            <a:ext cx="9144000" cy="1116000"/>
            <a:chOff x="-2" y="0"/>
            <a:chExt cx="9144000" cy="1116000"/>
          </a:xfrm>
        </p:grpSpPr>
        <p:sp>
          <p:nvSpPr>
            <p:cNvPr id="3" name="Title 2"/>
            <p:cNvSpPr txBox="1">
              <a:spLocks/>
            </p:cNvSpPr>
            <p:nvPr/>
          </p:nvSpPr>
          <p:spPr>
            <a:xfrm>
              <a:off x="0" y="0"/>
              <a:ext cx="9143998" cy="1116000"/>
            </a:xfrm>
            <a:prstGeom prst="rect">
              <a:avLst/>
            </a:prstGeom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txBody>
            <a:bodyPr anchor="ctr" anchorCtr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l-GR" sz="3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Μετασχηματισμός στην κανονική μορφή του </a:t>
              </a:r>
              <a:r>
                <a:rPr lang="en-US" sz="3600" kern="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Karmarkar</a:t>
              </a:r>
              <a:endParaRPr kumimoji="0" lang="en-GB" sz="36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-2" y="1112775"/>
              <a:ext cx="9144000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454" y="6062534"/>
            <a:ext cx="757691" cy="7651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7456" y="1116120"/>
            <a:ext cx="3978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Τυπική μορφή γραμμικού προγράμματος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4912" y="3035747"/>
            <a:ext cx="1065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Ορίζουμε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653" y="2995447"/>
            <a:ext cx="1562318" cy="4096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653" y="3442911"/>
            <a:ext cx="1552792" cy="4477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90" y="1457148"/>
            <a:ext cx="2471075" cy="153680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27456" y="3834546"/>
            <a:ext cx="299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Προβολικός μετασχηματισμός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152" y="3636441"/>
            <a:ext cx="2750614" cy="214631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484774" y="2987015"/>
            <a:ext cx="3601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Ισοδύναμο πρόβλημα στην κανονική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μορφή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του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Karmarkar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073" y="1370084"/>
            <a:ext cx="2856300" cy="1556427"/>
          </a:xfrm>
          <a:prstGeom prst="rect">
            <a:avLst/>
          </a:prstGeom>
        </p:spPr>
      </p:pic>
      <p:sp>
        <p:nvSpPr>
          <p:cNvPr id="24" name="Βέλος προς τα κάτω 5"/>
          <p:cNvSpPr/>
          <p:nvPr/>
        </p:nvSpPr>
        <p:spPr>
          <a:xfrm rot="16200000">
            <a:off x="4423175" y="3836213"/>
            <a:ext cx="297647" cy="406516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7" y="4631378"/>
            <a:ext cx="3680344" cy="9823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80" y="4245671"/>
            <a:ext cx="2546893" cy="30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56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" y="6002030"/>
            <a:ext cx="9144000" cy="853464"/>
            <a:chOff x="0" y="5949031"/>
            <a:chExt cx="9144000" cy="853464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0" y="5949031"/>
              <a:ext cx="914400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6150040" y="6033054"/>
              <a:ext cx="2236081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l-GR" sz="16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Τμήμα Μαθηματικών</a:t>
              </a:r>
            </a:p>
            <a:p>
              <a:pPr lvl="0" algn="ctr">
                <a:defRPr/>
              </a:pPr>
              <a:r>
                <a:rPr lang="el-GR" sz="14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Θεωρητική Πληροφορική</a:t>
              </a:r>
            </a:p>
            <a:p>
              <a:pPr lvl="0" algn="ctr">
                <a:defRPr/>
              </a:pPr>
              <a:r>
                <a:rPr lang="el-GR" sz="14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Και Θεωρία Ελέγχου</a:t>
              </a:r>
              <a:endParaRPr 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4"/>
            <p:cNvSpPr txBox="1">
              <a:spLocks noChangeArrowheads="1"/>
            </p:cNvSpPr>
            <p:nvPr/>
          </p:nvSpPr>
          <p:spPr bwMode="auto">
            <a:xfrm>
              <a:off x="127458" y="6077596"/>
              <a:ext cx="3102632" cy="630643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600" b="1" u="none" strike="noStrike" kern="0" cap="none" spc="0" normalizeH="0" noProof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Αριστοτέλειο Πανεπιστήμιο</a:t>
              </a:r>
              <a:r>
                <a:rPr kumimoji="0" lang="en-US" sz="1600" b="1" u="none" strike="noStrike" kern="0" cap="none" spc="0" normalizeH="0" noProof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 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l-GR" sz="1600" b="1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Θεσσαλονίκης</a:t>
              </a:r>
              <a:endParaRPr kumimoji="0" lang="el-GR" sz="1600" b="1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l-GR" b="1" kern="0" dirty="0" smtClean="0">
                <a:latin typeface="Kerkisb" pitchFamily="50" charset="-95"/>
                <a:ea typeface="+mj-ea"/>
                <a:cs typeface="+mj-cs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-2" y="0"/>
            <a:ext cx="9144000" cy="1116000"/>
            <a:chOff x="-2" y="0"/>
            <a:chExt cx="9144000" cy="1116000"/>
          </a:xfrm>
        </p:grpSpPr>
        <p:sp>
          <p:nvSpPr>
            <p:cNvPr id="3" name="Title 2"/>
            <p:cNvSpPr txBox="1">
              <a:spLocks/>
            </p:cNvSpPr>
            <p:nvPr/>
          </p:nvSpPr>
          <p:spPr>
            <a:xfrm>
              <a:off x="0" y="0"/>
              <a:ext cx="9143998" cy="1116000"/>
            </a:xfrm>
            <a:prstGeom prst="rect">
              <a:avLst/>
            </a:prstGeom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txBody>
            <a:bodyPr anchor="ctr" anchorCtr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l-GR" sz="3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Αλγόριθμος</a:t>
              </a:r>
              <a:endParaRPr kumimoji="0" lang="en-GB" sz="36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-2" y="1112775"/>
              <a:ext cx="9144000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454" y="6062534"/>
            <a:ext cx="757691" cy="76511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7457" y="1135236"/>
            <a:ext cx="1511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Απαιτούμενα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56" y="3319641"/>
            <a:ext cx="8792499" cy="17804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27456" y="1496053"/>
                <a:ext cx="5284588" cy="1350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Προβλήματα της κανονικής μορφής του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Karmarkar</a:t>
                </a:r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Να ικανοποιούνται οι τέσσερις υποθέσεις.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Αρχικό σημείο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Παράμετρος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l-G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56" y="1496053"/>
                <a:ext cx="5284588" cy="1350306"/>
              </a:xfrm>
              <a:prstGeom prst="rect">
                <a:avLst/>
              </a:prstGeom>
              <a:blipFill rotWithShape="0">
                <a:blip r:embed="rId4"/>
                <a:stretch>
                  <a:fillRect l="-807" t="-2252" r="-346" b="-630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27455" y="2810267"/>
                <a:ext cx="7830296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Αν ικανοποιούνται τα παραπάνω δημιουργείται ακολουθία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l-GR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55" y="2810267"/>
                <a:ext cx="7830296" cy="380810"/>
              </a:xfrm>
              <a:prstGeom prst="rect">
                <a:avLst/>
              </a:prstGeom>
              <a:blipFill rotWithShape="0">
                <a:blip r:embed="rId5"/>
                <a:stretch>
                  <a:fillRect l="-701" t="-4839" b="-2580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123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" y="6002030"/>
            <a:ext cx="9144000" cy="853464"/>
            <a:chOff x="0" y="5949031"/>
            <a:chExt cx="9144000" cy="853464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0" y="5949031"/>
              <a:ext cx="914400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6150040" y="6033054"/>
              <a:ext cx="2236081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l-GR" sz="16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Τμήμα Μαθηματικών</a:t>
              </a:r>
            </a:p>
            <a:p>
              <a:pPr lvl="0" algn="ctr">
                <a:defRPr/>
              </a:pPr>
              <a:r>
                <a:rPr lang="el-GR" sz="14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Θεωρητική Πληροφορική</a:t>
              </a:r>
            </a:p>
            <a:p>
              <a:pPr lvl="0" algn="ctr">
                <a:defRPr/>
              </a:pPr>
              <a:r>
                <a:rPr lang="el-GR" sz="14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Και Θεωρία Ελέγχου</a:t>
              </a:r>
              <a:endParaRPr 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4"/>
            <p:cNvSpPr txBox="1">
              <a:spLocks noChangeArrowheads="1"/>
            </p:cNvSpPr>
            <p:nvPr/>
          </p:nvSpPr>
          <p:spPr bwMode="auto">
            <a:xfrm>
              <a:off x="127458" y="6077596"/>
              <a:ext cx="3102632" cy="630643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600" b="1" u="none" strike="noStrike" kern="0" cap="none" spc="0" normalizeH="0" noProof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Αριστοτέλειο Πανεπιστήμιο</a:t>
              </a:r>
              <a:r>
                <a:rPr kumimoji="0" lang="en-US" sz="1600" b="1" u="none" strike="noStrike" kern="0" cap="none" spc="0" normalizeH="0" noProof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 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l-GR" sz="1600" b="1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Θεσσαλονίκης</a:t>
              </a:r>
              <a:endParaRPr kumimoji="0" lang="el-GR" sz="1600" b="1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l-GR" b="1" kern="0" dirty="0" smtClean="0">
                <a:latin typeface="Kerkisb" pitchFamily="50" charset="-95"/>
                <a:ea typeface="+mj-ea"/>
                <a:cs typeface="+mj-cs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-2" y="0"/>
            <a:ext cx="9144000" cy="1116000"/>
            <a:chOff x="-2" y="0"/>
            <a:chExt cx="9144000" cy="1116000"/>
          </a:xfrm>
        </p:grpSpPr>
        <p:sp>
          <p:nvSpPr>
            <p:cNvPr id="3" name="Title 2"/>
            <p:cNvSpPr txBox="1">
              <a:spLocks/>
            </p:cNvSpPr>
            <p:nvPr/>
          </p:nvSpPr>
          <p:spPr>
            <a:xfrm>
              <a:off x="0" y="0"/>
              <a:ext cx="9143998" cy="1116000"/>
            </a:xfrm>
            <a:prstGeom prst="rect">
              <a:avLst/>
            </a:prstGeom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txBody>
            <a:bodyPr anchor="ctr" anchorCtr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l-GR" sz="3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Περιγραφή εύρεσης νέου σημείου</a:t>
              </a:r>
              <a:endParaRPr kumimoji="0" lang="en-GB" sz="36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-2" y="1112775"/>
              <a:ext cx="9144000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454" y="6062534"/>
            <a:ext cx="757691" cy="76511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27456" y="1161012"/>
            <a:ext cx="5061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Διαδικασία για τον υπολογισμό της ανανέωσης </a:t>
            </a:r>
            <a:endParaRPr lang="el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419" y="1171098"/>
            <a:ext cx="2152950" cy="4382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27456" y="1689686"/>
            <a:ext cx="277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  Υπολόγισε τους πίνακες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3" y="2074551"/>
            <a:ext cx="3270920" cy="6577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27456" y="2753609"/>
                <a:ext cx="38678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  Υπολόγισε τον πίνακα προβολής στο </a:t>
                </a:r>
                <a:r>
                  <a:rPr lang="el-GR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μηδενοχώρο</a:t>
                </a:r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του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l-G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56" y="2753609"/>
                <a:ext cx="3867895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1420" t="-5660" b="-1415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00" y="3429758"/>
            <a:ext cx="2635944" cy="421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27456" y="3934320"/>
                <a:ext cx="36619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 Υπολόγισε την </a:t>
                </a:r>
                <a:r>
                  <a:rPr lang="el-GR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κανονικοποιημένη</a:t>
                </a:r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ορθογώνια προβολή του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στο </a:t>
                </a:r>
                <a:r>
                  <a:rPr lang="el-GR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μηδενοχώρο</a:t>
                </a:r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του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l-G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56" y="3934320"/>
                <a:ext cx="3661950" cy="923330"/>
              </a:xfrm>
              <a:prstGeom prst="rect">
                <a:avLst/>
              </a:prstGeom>
              <a:blipFill rotWithShape="0">
                <a:blip r:embed="rId7"/>
                <a:stretch>
                  <a:fillRect l="-1498" t="-3289" r="-666" b="-921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1" y="4893560"/>
            <a:ext cx="1706688" cy="68103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995351" y="1797399"/>
            <a:ext cx="5090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 Υπολόγισε το διάνυσμα διεύθυνσης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563" y="2327954"/>
            <a:ext cx="3400661" cy="5843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995350" y="3095915"/>
                <a:ext cx="5090794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 Υπολόγισε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l-GR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με προκαθορισμένο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𝛼𝜖</m:t>
                    </m:r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(0,1)</m:t>
                    </m:r>
                  </m:oMath>
                </a14:m>
                <a:endParaRPr lang="el-G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350" y="3095915"/>
                <a:ext cx="5090794" cy="380810"/>
              </a:xfrm>
              <a:prstGeom prst="rect">
                <a:avLst/>
              </a:prstGeom>
              <a:blipFill rotWithShape="0">
                <a:blip r:embed="rId10"/>
                <a:stretch>
                  <a:fillRect l="-957" t="-6452" b="-2580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196" y="3537199"/>
            <a:ext cx="2007102" cy="4233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995351" y="4021047"/>
                <a:ext cx="5090794" cy="668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   Υπολόγισε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εφαρμόζοντας τον αντίστροφο μετασχηματισμό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l-G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351" y="4021047"/>
                <a:ext cx="5090794" cy="668196"/>
              </a:xfrm>
              <a:prstGeom prst="rect">
                <a:avLst/>
              </a:prstGeom>
              <a:blipFill rotWithShape="0">
                <a:blip r:embed="rId13"/>
                <a:stretch>
                  <a:fillRect l="-957" t="-3670" r="-1077" b="-137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59" y="4883838"/>
            <a:ext cx="3719776" cy="70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59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" y="6002030"/>
            <a:ext cx="9144000" cy="853464"/>
            <a:chOff x="0" y="5949031"/>
            <a:chExt cx="9144000" cy="853464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0" y="5949031"/>
              <a:ext cx="914400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6150040" y="6033054"/>
              <a:ext cx="2236081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l-GR" sz="16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Τμήμα Μαθηματικών</a:t>
              </a:r>
            </a:p>
            <a:p>
              <a:pPr lvl="0" algn="ctr">
                <a:defRPr/>
              </a:pPr>
              <a:r>
                <a:rPr lang="el-GR" sz="14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Θεωρητική Πληροφορική</a:t>
              </a:r>
            </a:p>
            <a:p>
              <a:pPr lvl="0" algn="ctr">
                <a:defRPr/>
              </a:pPr>
              <a:r>
                <a:rPr lang="el-GR" sz="14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Και Θεωρία Ελέγχου</a:t>
              </a:r>
              <a:endParaRPr 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4"/>
            <p:cNvSpPr txBox="1">
              <a:spLocks noChangeArrowheads="1"/>
            </p:cNvSpPr>
            <p:nvPr/>
          </p:nvSpPr>
          <p:spPr bwMode="auto">
            <a:xfrm>
              <a:off x="127458" y="6077596"/>
              <a:ext cx="3102632" cy="630643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600" b="1" u="none" strike="noStrike" kern="0" cap="none" spc="0" normalizeH="0" noProof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Αριστοτέλειο Πανεπιστήμιο</a:t>
              </a:r>
              <a:r>
                <a:rPr kumimoji="0" lang="en-US" sz="1600" b="1" u="none" strike="noStrike" kern="0" cap="none" spc="0" normalizeH="0" noProof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 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l-GR" sz="1600" b="1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Θεσσαλονίκης</a:t>
              </a:r>
              <a:endParaRPr kumimoji="0" lang="el-GR" sz="1600" b="1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l-GR" b="1" kern="0" dirty="0" smtClean="0">
                <a:latin typeface="Kerkisb" pitchFamily="50" charset="-95"/>
                <a:ea typeface="+mj-ea"/>
                <a:cs typeface="+mj-cs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-2" y="0"/>
            <a:ext cx="9144000" cy="1116000"/>
            <a:chOff x="-2" y="0"/>
            <a:chExt cx="9144000" cy="1116000"/>
          </a:xfrm>
        </p:grpSpPr>
        <p:sp>
          <p:nvSpPr>
            <p:cNvPr id="3" name="Title 2"/>
            <p:cNvSpPr txBox="1">
              <a:spLocks/>
            </p:cNvSpPr>
            <p:nvPr/>
          </p:nvSpPr>
          <p:spPr>
            <a:xfrm>
              <a:off x="0" y="0"/>
              <a:ext cx="9143998" cy="1116000"/>
            </a:xfrm>
            <a:prstGeom prst="rect">
              <a:avLst/>
            </a:prstGeom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txBody>
            <a:bodyPr anchor="ctr" anchorCtr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l-GR" sz="3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Υλοποίηση αλγορίθμου</a:t>
              </a:r>
              <a:endParaRPr kumimoji="0" lang="en-GB" sz="36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-2" y="1112775"/>
              <a:ext cx="9144000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454" y="6062534"/>
            <a:ext cx="757691" cy="76511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839162" y="1196798"/>
            <a:ext cx="1545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Παράδειγμα </a:t>
            </a:r>
            <a:endParaRPr lang="el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56" y="1196798"/>
            <a:ext cx="4230360" cy="45838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956" y="1677706"/>
            <a:ext cx="3433498" cy="1551896"/>
          </a:xfrm>
          <a:prstGeom prst="rect">
            <a:avLst/>
          </a:prstGeom>
        </p:spPr>
      </p:pic>
      <p:sp>
        <p:nvSpPr>
          <p:cNvPr id="17" name="Βέλος προς τα κάτω 5"/>
          <p:cNvSpPr/>
          <p:nvPr/>
        </p:nvSpPr>
        <p:spPr>
          <a:xfrm>
            <a:off x="6462881" y="3435082"/>
            <a:ext cx="297647" cy="406516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702" y="4909560"/>
            <a:ext cx="2132024" cy="3611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36" y="5490943"/>
            <a:ext cx="1838555" cy="2785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4735295" y="3925620"/>
                <a:ext cx="406044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Μετά από </a:t>
                </a:r>
                <a14:m>
                  <m:oMath xmlns:m="http://schemas.openxmlformats.org/officeDocument/2006/math">
                    <m:r>
                      <a:rPr lang="el-G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47</m:t>
                    </m:r>
                  </m:oMath>
                </a14:m>
                <a:r>
                  <a:rPr lang="el-G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επαναλήψεις βρίσκουμε τη βέλτιστη λύση </a:t>
                </a:r>
                <a:endParaRPr lang="el-G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295" y="3925620"/>
                <a:ext cx="4060440" cy="707886"/>
              </a:xfrm>
              <a:prstGeom prst="rect">
                <a:avLst/>
              </a:prstGeom>
              <a:blipFill rotWithShape="0">
                <a:blip r:embed="rId7"/>
                <a:stretch>
                  <a:fillRect l="-1652" t="-5172" r="-3003" b="-1465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11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" y="6002030"/>
            <a:ext cx="9144000" cy="853464"/>
            <a:chOff x="0" y="5949031"/>
            <a:chExt cx="9144000" cy="853464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0" y="5949031"/>
              <a:ext cx="914400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6150040" y="6033054"/>
              <a:ext cx="2236081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l-GR" sz="16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Τμήμα Μαθηματικών</a:t>
              </a:r>
            </a:p>
            <a:p>
              <a:pPr lvl="0" algn="ctr">
                <a:defRPr/>
              </a:pPr>
              <a:r>
                <a:rPr lang="el-GR" sz="14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Θεωρητική Πληροφορική</a:t>
              </a:r>
            </a:p>
            <a:p>
              <a:pPr lvl="0" algn="ctr">
                <a:defRPr/>
              </a:pPr>
              <a:r>
                <a:rPr lang="el-GR" sz="14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Και Θεωρία Ελέγχου</a:t>
              </a:r>
              <a:endParaRPr 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4"/>
            <p:cNvSpPr txBox="1">
              <a:spLocks noChangeArrowheads="1"/>
            </p:cNvSpPr>
            <p:nvPr/>
          </p:nvSpPr>
          <p:spPr bwMode="auto">
            <a:xfrm>
              <a:off x="127458" y="6077596"/>
              <a:ext cx="3102632" cy="630643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600" b="1" u="none" strike="noStrike" kern="0" cap="none" spc="0" normalizeH="0" noProof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Αριστοτέλειο Πανεπιστήμιο</a:t>
              </a:r>
              <a:r>
                <a:rPr kumimoji="0" lang="en-US" sz="1600" b="1" u="none" strike="noStrike" kern="0" cap="none" spc="0" normalizeH="0" noProof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 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l-GR" sz="1600" b="1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Θεσσαλονίκης</a:t>
              </a:r>
              <a:endParaRPr kumimoji="0" lang="el-GR" sz="1600" b="1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l-GR" b="1" kern="0" dirty="0" smtClean="0">
                <a:latin typeface="Kerkisb" pitchFamily="50" charset="-95"/>
                <a:ea typeface="+mj-ea"/>
                <a:cs typeface="+mj-cs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-2" y="0"/>
            <a:ext cx="9144000" cy="1116000"/>
            <a:chOff x="-2" y="0"/>
            <a:chExt cx="9144000" cy="1116000"/>
          </a:xfrm>
        </p:grpSpPr>
        <p:sp>
          <p:nvSpPr>
            <p:cNvPr id="3" name="Title 2"/>
            <p:cNvSpPr txBox="1">
              <a:spLocks/>
            </p:cNvSpPr>
            <p:nvPr/>
          </p:nvSpPr>
          <p:spPr>
            <a:xfrm>
              <a:off x="0" y="0"/>
              <a:ext cx="9143998" cy="1116000"/>
            </a:xfrm>
            <a:prstGeom prst="rect">
              <a:avLst/>
            </a:prstGeom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txBody>
            <a:bodyPr anchor="ctr" anchorCtr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l-GR" sz="3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Βιβλιογραφία</a:t>
              </a:r>
              <a:endParaRPr kumimoji="0" lang="en-GB" sz="36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-2" y="1112775"/>
              <a:ext cx="9144000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454" y="6062534"/>
            <a:ext cx="757691" cy="76511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5720" y="1393108"/>
            <a:ext cx="8530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 K. P. Chong and S. H. Zak.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optimization, 2</a:t>
            </a:r>
            <a:r>
              <a:rPr lang="en-US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Wiley India Pvt.                                Limited, 2010.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7456" y="1390063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l-GR" dirty="0"/>
          </a:p>
        </p:txBody>
      </p:sp>
      <p:sp>
        <p:nvSpPr>
          <p:cNvPr id="17" name="TextBox 16"/>
          <p:cNvSpPr txBox="1"/>
          <p:nvPr/>
        </p:nvSpPr>
        <p:spPr>
          <a:xfrm>
            <a:off x="555674" y="2225551"/>
            <a:ext cx="8530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Karmarkar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 polynomial-time algorithm for linear programming.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In: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Combinatorica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4.4 (1948), pp. 373-395.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7410" y="2222506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endParaRPr lang="el-GR" dirty="0"/>
          </a:p>
        </p:txBody>
      </p:sp>
      <p:sp>
        <p:nvSpPr>
          <p:cNvPr id="19" name="TextBox 18"/>
          <p:cNvSpPr txBox="1"/>
          <p:nvPr/>
        </p:nvSpPr>
        <p:spPr>
          <a:xfrm>
            <a:off x="555674" y="3000446"/>
            <a:ext cx="8530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Nesterov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Nemirovskii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Interior-point Polynomial Algorithms in Convex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Studies in Applied Mathematics. Society for Industrial and Applied Mathematics, 1994.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7410" y="2997401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endParaRPr lang="el-GR" dirty="0"/>
          </a:p>
        </p:txBody>
      </p:sp>
      <p:sp>
        <p:nvSpPr>
          <p:cNvPr id="21" name="TextBox 20"/>
          <p:cNvSpPr txBox="1"/>
          <p:nvPr/>
        </p:nvSpPr>
        <p:spPr>
          <a:xfrm>
            <a:off x="555674" y="4076176"/>
            <a:ext cx="8530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Π. Σαραβάκος. </a:t>
            </a:r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Αλγόριθμοι Εσωτερικού Σημείου: Θεωρία και Εφαρμογές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Μεταπτυχιακή διατριβή, Δημοκρίτειο Πανεπιστήμιο Θράκης, 2011.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7410" y="4073131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61003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10765</TotalTime>
  <Words>336</Words>
  <Application>Microsoft Office PowerPoint</Application>
  <PresentationFormat>On-screen Show (4:3)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Kerkis</vt:lpstr>
      <vt:lpstr>Kerkisb</vt:lpstr>
      <vt:lpstr>Times New Roman</vt:lpstr>
      <vt:lpstr>Θέμα του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nv_thesis_presentation</dc:title>
  <dc:creator>Nikos_Vasilas</dc:creator>
  <cp:lastModifiedBy>Nikos Vasilas</cp:lastModifiedBy>
  <cp:revision>792</cp:revision>
  <cp:lastPrinted>2013-06-03T18:10:00Z</cp:lastPrinted>
  <dcterms:created xsi:type="dcterms:W3CDTF">2013-05-25T12:35:58Z</dcterms:created>
  <dcterms:modified xsi:type="dcterms:W3CDTF">2017-02-18T19:28:54Z</dcterms:modified>
</cp:coreProperties>
</file>