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6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Nunito-italic.fntdata"/><Relationship Id="rId16" Type="http://schemas.openxmlformats.org/officeDocument/2006/relationships/slide" Target="slides/slide12.xml"/><Relationship Id="rId38" Type="http://schemas.openxmlformats.org/officeDocument/2006/relationships/font" Target="fonts/Nuni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csFDLUYnq4w" TargetMode="External"/><Relationship Id="rId4" Type="http://schemas.openxmlformats.org/officeDocument/2006/relationships/hyperlink" Target="https://www.accenture.com/t20161013T060358Z__w__/us-en/_acnmedia/PDF-34/Accenture-Oracle-Cloud-Performance-Test-October2016.pdf" TargetMode="External"/><Relationship Id="rId11" Type="http://schemas.openxmlformats.org/officeDocument/2006/relationships/hyperlink" Target="https://scottlinux.com/2012/09/12/iostat-and-vmstat-awesome-system-statistics-for-linux/" TargetMode="External"/><Relationship Id="rId10" Type="http://schemas.openxmlformats.org/officeDocument/2006/relationships/hyperlink" Target="http://www.drdobbs.com/tools-of-the-trade-iostat-vmstat-and/199102130" TargetMode="External"/><Relationship Id="rId9" Type="http://schemas.openxmlformats.org/officeDocument/2006/relationships/hyperlink" Target="http://scikit-learn.org/stable/modules/svm.html" TargetMode="External"/><Relationship Id="rId5" Type="http://schemas.openxmlformats.org/officeDocument/2006/relationships/hyperlink" Target="https://docs.aws.amazon.com/machine-learning/latest/dg/tutorial.html" TargetMode="External"/><Relationship Id="rId6" Type="http://schemas.openxmlformats.org/officeDocument/2006/relationships/hyperlink" Target="http://searchbusinessanalytics.techtarget.com/feature/Machine-learning-platforms-comparison-Amazon-Azure-Google-IBM" TargetMode="External"/><Relationship Id="rId7" Type="http://schemas.openxmlformats.org/officeDocument/2006/relationships/hyperlink" Target="https://www.altexsoft.com/blog/datascience/comparing-machine-learning-as-a-service-amazon-microsoft-azure-google-cloud-ai/" TargetMode="External"/><Relationship Id="rId8" Type="http://schemas.openxmlformats.org/officeDocument/2006/relationships/hyperlink" Target="https://docs.microsoft.com/en-us/azure/machine-learning/studio/create-experimen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ml/datasets/HIGGS" TargetMode="External"/><Relationship Id="rId4" Type="http://schemas.openxmlformats.org/officeDocument/2006/relationships/hyperlink" Target="https://archive.ics.uci.edu/ml/datasets/iri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899450"/>
            <a:ext cx="6231900" cy="18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Benchmark  key metrics of different cloud offering for ML Based Application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2873025"/>
            <a:ext cx="4255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Group  	Cloud9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	Ramnath Krishnamurthy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	Agamani Parida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      	Smriti Gupta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             	Nithin Vasudevan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Monitoring Commands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1359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CPU Utilization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vmstat -t 1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mpstat -P ALL 1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cpudist 1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runqlat 1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IO Utilization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iostat -xz 1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biolatency -m 1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Memory Utilization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vmstat 1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cachestat 1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Vmstat Data</a:t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0" y="1933325"/>
            <a:ext cx="7183598" cy="11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CPU Utilization for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00" y="1678325"/>
            <a:ext cx="4236000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idx="1" type="body"/>
          </p:nvPr>
        </p:nvSpPr>
        <p:spPr>
          <a:xfrm>
            <a:off x="1077075" y="16783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CPU Utilization is relatively less in AWS compared to other two cloud providers.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Based on the total response times, we are able to see the drop in CPU.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Run Queue Latency for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31650" y="1597875"/>
            <a:ext cx="39405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time from a task being enqueued on a run queue to its context switch and execution.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Shape 35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650" y="1597875"/>
            <a:ext cx="3606500" cy="2822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303800" y="598575"/>
            <a:ext cx="72987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CPU Distribution for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050" y="1872925"/>
            <a:ext cx="4195574" cy="22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>
            <p:ph idx="1" type="body"/>
          </p:nvPr>
        </p:nvSpPr>
        <p:spPr>
          <a:xfrm>
            <a:off x="784050" y="1872925"/>
            <a:ext cx="3599400" cy="22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measures the time a task spends on or off the CPU.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303800" y="598575"/>
            <a:ext cx="74304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I/O Utilization for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163050" y="1830575"/>
            <a:ext cx="34527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Reads in kBs/sec.</a:t>
            </a:r>
            <a:endParaRPr sz="1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Since AWS is reading faster, it starts the data processing soon.</a:t>
            </a:r>
            <a:endParaRPr sz="1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7" name="Shape 36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25" y="1830600"/>
            <a:ext cx="3540575" cy="27009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Biolatency for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00" y="2004179"/>
            <a:ext cx="4026700" cy="2424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>
            <p:ph idx="1" type="body"/>
          </p:nvPr>
        </p:nvSpPr>
        <p:spPr>
          <a:xfrm>
            <a:off x="9990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Why is the disk read slower 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598575"/>
            <a:ext cx="7258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Memory Utilization for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23" y="1778748"/>
            <a:ext cx="4028250" cy="24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303800" y="598575"/>
            <a:ext cx="75393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CPU Utilization for SVM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75" y="1643400"/>
            <a:ext cx="3956775" cy="25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303800" y="598575"/>
            <a:ext cx="74292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CPU Distribution for SVM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63" y="1808500"/>
            <a:ext cx="4328477" cy="22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459950"/>
            <a:ext cx="70305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Environmental Setup for the Homegrown application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Experiments conducted in terms of performance evaluation on different cloud providers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the services provided by the cloud providers (Storage and Machine Learning Services)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Inference from the conducted experiments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 of the experiment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I/O Utilization for SVM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Shape 39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400" y="1881300"/>
            <a:ext cx="3764525" cy="265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Biolatency for SVM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00" y="1597875"/>
            <a:ext cx="4389350" cy="26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1303800" y="598575"/>
            <a:ext cx="74799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Memory Utilization for SVM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00" y="1682425"/>
            <a:ext cx="4277976" cy="26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Comparison Metrics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1038400" y="4263250"/>
            <a:ext cx="64635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All the values are calculated based on 90th percentile.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50" y="1597875"/>
            <a:ext cx="7023824" cy="23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Cost Comparison between Clouds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0" y="1920225"/>
            <a:ext cx="7948798" cy="18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 txBox="1"/>
          <p:nvPr/>
        </p:nvSpPr>
        <p:spPr>
          <a:xfrm>
            <a:off x="3571325" y="3881875"/>
            <a:ext cx="1572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Green </a:t>
            </a:r>
            <a:r>
              <a:rPr lang="en"/>
              <a:t>- Lowest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Blue</a:t>
            </a:r>
            <a:r>
              <a:rPr lang="en"/>
              <a:t> - Medium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- Highest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MLaaS on AWS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25" y="1297825"/>
            <a:ext cx="3677977" cy="3614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1" name="Shape 431"/>
          <p:cNvSpPr txBox="1"/>
          <p:nvPr/>
        </p:nvSpPr>
        <p:spPr>
          <a:xfrm>
            <a:off x="1387025" y="1367750"/>
            <a:ext cx="3400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</a:t>
            </a:r>
            <a:r>
              <a:rPr lang="en"/>
              <a:t>Services used: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Amazon Machine Learning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Amazon S3 (Storage as a Service)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MLaaS on MS Azure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950" y="1456175"/>
            <a:ext cx="4142298" cy="351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8" name="Shape 438"/>
          <p:cNvSpPr txBox="1"/>
          <p:nvPr/>
        </p:nvSpPr>
        <p:spPr>
          <a:xfrm>
            <a:off x="1165475" y="1512225"/>
            <a:ext cx="32844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 used: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Microsoft Azure Machine Learning Studio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Comparison Between Accuracy for MLaaS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625" y="1964925"/>
            <a:ext cx="4623376" cy="158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5" name="Shape 4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50" y="1964925"/>
            <a:ext cx="3218824" cy="2706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Shape 446"/>
          <p:cNvSpPr txBox="1"/>
          <p:nvPr/>
        </p:nvSpPr>
        <p:spPr>
          <a:xfrm>
            <a:off x="759150" y="1400175"/>
            <a:ext cx="2465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AWS Accuracy: 83.5%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4320000" y="1400175"/>
            <a:ext cx="2465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Azure Accuracy: 72.2%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1303800" y="1387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Storage as Service for MS Azure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Unable to upload HIGGS dataset to MS storage bucket due to the size of dataset i.e 7.8 GB.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Work around is to create a local copy of the dataset on Azure Machine Learning Studio.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Google Cloud Platform for MLaaS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Built-in machine learning algorithms are available only for language translation and analysis of image, text, speech and video.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To use other algorithms we have to port in our trained models into the studio which will not fetch us a different accuracy.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Memory Reference error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303800" y="1679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For the developed application, AWS is found to be better in terms of overall execution time by ~25%.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Also it was found that the AWS instances were better in terms of CPU and IO latency.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In terms of cost and performance, based on the analysis we did on the chosen application we would recommend to use AWS.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For MLaaS, azure was a preferable choice in terms of use but AWS was better choice in terms of accuracy.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75900" y="1558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detailed runtime performance of the instances for self-developed applications are unknown.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awareness of which cloud platform to use in terms of accuracy and ease of use for classification and regression problems is limited.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303800" y="1361300"/>
            <a:ext cx="70305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https://www.youtube.com/watch?v=csFDLUYnq4w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https://www.accenture.com/t20161013T060358Z__w__/us-en/_acnmedia/PDF-34/Accenture-Oracle-Cloud-Performance-Test-October2016.pdf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https://docs.aws.amazon.com/machine-learning/latest/dg/tutorial.html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http://searchbusinessanalytics.techtarget.com/feature/Machine-learning-platforms-comparison-Amazon-Azure-Google-IBM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https://www.altexsoft.com/blog/datascience/comparing-machine-learning-as-a-service-amazon-microsoft-azure-google-cloud-ai/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https://docs.microsoft.com/en-us/azure/machine-learning/studio/create-experiment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http://scikit-learn.org/stable/modules/svm.html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http://www.drdobbs.com/tools-of-the-trade-iostat-vmstat-and/199102130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https://scottlinux.com/2012/09/12/iostat-and-vmstat-awesome-system-statistics-for-linux/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566175" y="845375"/>
            <a:ext cx="630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500" y="847625"/>
            <a:ext cx="5759955" cy="316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Purpose and Goals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43825"/>
            <a:ext cx="70305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Build application model to execute two machine learning algorithms on three cloud providers.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Chosen Algorithms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Support Vector Machine (SVM).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Artificial Neural Network (ANN).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Cloud Providers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AWS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GCP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MS Azure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Benchmark the key metrics (CPU, Memory, I/O, Cost) on different cloud providers for the developed application.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Study the features provided by MLaaS by different cloud providers.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What’s Our Approach 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527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We implemented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Homegrown Classification and Regression Algorithms on different cloud offering instances and benchmarked them on key metrics.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Used the same dataset to understand the performance in terms of accuracy on different cloud offerings.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To do a fair comparison on the homegrown part , we standardized all the input parameters across the platforms used.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258875" y="1300950"/>
            <a:ext cx="70305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HIGGS Dataset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It has 28 features and one target column.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Output is 1 for signal and 0 for background.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Size of dataset is 7.8 GB.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Used for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Homegrown Classification (ANN) algorithm and MLaaS.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https://archive.ics.uci.edu/ml/datasets/HIGGS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Iris Dataset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It has 3 features and one target column.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Outputs are setosa, versicolor and verginica.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Size of dataset is 15 MB.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Used for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Homegrown Support Vector Machine algorithm (Tuned to work for both classification and regression problem)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https://archive.ics.uci.edu/ml/datasets/iris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650700"/>
            <a:ext cx="7030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Setup 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632475"/>
            <a:ext cx="70305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Instance c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onfiguration across all the clouds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2 vCPU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8 GB RAM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30 GB Disk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Ubuntu 16.04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Required Packages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Python 2.7 or above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Keras using Tensorflow backend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SciPy, Pandas, numPy, SkLearn libraries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Home Grown Algorithms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49225" y="1421725"/>
            <a:ext cx="358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Artificial Neural Network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Supervised learning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Used for both Classification and Regression problem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Supervised learning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Used for both Regression and Classification problem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75" y="1421725"/>
            <a:ext cx="3238394" cy="3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idx="2" type="body"/>
          </p:nvPr>
        </p:nvSpPr>
        <p:spPr>
          <a:xfrm>
            <a:off x="4734300" y="1421725"/>
            <a:ext cx="4008600" cy="31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1819150" y="2304300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