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6" r:id="rId2"/>
    <p:sldId id="283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343" r:id="rId12"/>
    <p:sldId id="347" r:id="rId13"/>
    <p:sldId id="300" r:id="rId14"/>
    <p:sldId id="348" r:id="rId15"/>
    <p:sldId id="301" r:id="rId16"/>
    <p:sldId id="303" r:id="rId17"/>
    <p:sldId id="304" r:id="rId18"/>
    <p:sldId id="305" r:id="rId19"/>
    <p:sldId id="349" r:id="rId20"/>
    <p:sldId id="302" r:id="rId21"/>
    <p:sldId id="294" r:id="rId22"/>
    <p:sldId id="357" r:id="rId23"/>
    <p:sldId id="360" r:id="rId24"/>
    <p:sldId id="358" r:id="rId25"/>
    <p:sldId id="293" r:id="rId26"/>
    <p:sldId id="337" r:id="rId27"/>
    <p:sldId id="356" r:id="rId28"/>
    <p:sldId id="296" r:id="rId29"/>
    <p:sldId id="297" r:id="rId30"/>
    <p:sldId id="359" r:id="rId3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orient="horz" pos="1135">
          <p15:clr>
            <a:srgbClr val="A4A3A4"/>
          </p15:clr>
        </p15:guide>
        <p15:guide id="4" pos="2880">
          <p15:clr>
            <a:srgbClr val="A4A3A4"/>
          </p15:clr>
        </p15:guide>
        <p15:guide id="5" pos="3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1CC"/>
    <a:srgbClr val="FF6600"/>
    <a:srgbClr val="FF9900"/>
    <a:srgbClr val="0096D6"/>
    <a:srgbClr val="0397D6"/>
    <a:srgbClr val="000000"/>
    <a:srgbClr val="63B519"/>
    <a:srgbClr val="3F26A8"/>
    <a:srgbClr val="676767"/>
    <a:srgbClr val="95B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77487" autoAdjust="0"/>
  </p:normalViewPr>
  <p:slideViewPr>
    <p:cSldViewPr snapToGrid="0">
      <p:cViewPr varScale="1">
        <p:scale>
          <a:sx n="64" d="100"/>
          <a:sy n="64" d="100"/>
        </p:scale>
        <p:origin x="1112" y="32"/>
      </p:cViewPr>
      <p:guideLst>
        <p:guide orient="horz" pos="1800"/>
        <p:guide orient="horz" pos="666"/>
        <p:guide orient="horz" pos="1135"/>
        <p:guide pos="2880"/>
        <p:guide pos="3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112"/>
    </p:cViewPr>
  </p:sorterViewPr>
  <p:notesViewPr>
    <p:cSldViewPr snapToGrid="0"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20164-6D97-4B4B-8EE3-CEB52A6420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1699-3B32-48E7-BFDA-083C36F5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2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14F8-54D2-4286-9F5B-16E33C40D37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89C0-4AE9-413F-B3DD-BF6BAA60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6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practice: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lazy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@</a:t>
            </a:r>
            <a:r>
              <a:rPr lang="en-US" baseline="0" dirty="0" err="1" smtClean="0"/>
              <a:t>MapsId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practices: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unidirectional one-to-many associations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the mapping of huge to-many associations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helper methods to update bidirectional associations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practices: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FetchType.LAZY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ManyToOne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relationship is not bi-directional relationship, add mapping on Many side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471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23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824083"/>
            <a:ext cx="3897671" cy="462570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316840"/>
            <a:ext cx="4474840" cy="3817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08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49638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44" name="Content Placeholder 11"/>
          <p:cNvSpPr>
            <a:spLocks noGrp="1"/>
          </p:cNvSpPr>
          <p:nvPr>
            <p:ph sz="quarter" idx="14"/>
          </p:nvPr>
        </p:nvSpPr>
        <p:spPr>
          <a:xfrm>
            <a:off x="4649638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36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1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6217072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28186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333772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34883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8109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2293" y="830564"/>
            <a:ext cx="9144000" cy="4619625"/>
          </a:xfrm>
          <a:prstGeom prst="rect">
            <a:avLst/>
          </a:prstGeom>
        </p:spPr>
        <p:txBody>
          <a:bodyPr tIns="91440" bIns="91440"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3365" y="2243442"/>
            <a:ext cx="6015525" cy="600164"/>
          </a:xfrm>
          <a:prstGeom prst="rect">
            <a:avLst/>
          </a:prstGeom>
          <a:solidFill>
            <a:srgbClr val="4091CC">
              <a:alpha val="80000"/>
            </a:srgbClr>
          </a:solidFill>
        </p:spPr>
        <p:txBody>
          <a:bodyPr tIns="91440" bIns="91440" anchor="ctr">
            <a:spAutoFit/>
          </a:bodyPr>
          <a:lstStyle>
            <a:lvl1pPr marL="0" indent="0" algn="r">
              <a:buNone/>
              <a:defRPr sz="2700" b="1" baseline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TITLE HERE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14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954175" y="5449789"/>
            <a:ext cx="1447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www.axon.vn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33" y="5541339"/>
            <a:ext cx="118872" cy="1188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5942035" y="5448036"/>
            <a:ext cx="1905597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fb.com/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AxonActiveVietNam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93" y="5541339"/>
            <a:ext cx="118872" cy="118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12" y="249347"/>
            <a:ext cx="1625226" cy="2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60" r:id="rId3"/>
    <p:sldLayoutId id="2147483666" r:id="rId4"/>
    <p:sldLayoutId id="2147483667" r:id="rId5"/>
    <p:sldLayoutId id="214748367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761597"/>
          </a:xfrm>
        </p:spPr>
        <p:txBody>
          <a:bodyPr>
            <a:normAutofit/>
          </a:bodyPr>
          <a:lstStyle/>
          <a:p>
            <a:r>
              <a:rPr lang="en-US" dirty="0"/>
              <a:t>Standard API for object-relational mapping (ORM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Query </a:t>
            </a:r>
            <a:r>
              <a:rPr lang="en-US" dirty="0"/>
              <a:t>objects stored in the underlying </a:t>
            </a:r>
            <a:r>
              <a:rPr lang="en-US" dirty="0" smtClean="0"/>
              <a:t>database using Java Persistence </a:t>
            </a:r>
            <a:r>
              <a:rPr lang="en-US" dirty="0"/>
              <a:t>Query Language (JPQL)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Java application programming interface </a:t>
            </a:r>
            <a:r>
              <a:rPr lang="en-US" dirty="0" smtClean="0"/>
              <a:t>specification. Famous implementations: </a:t>
            </a:r>
            <a:r>
              <a:rPr lang="en-US" b="1" i="1" dirty="0" smtClean="0"/>
              <a:t>Hibernate</a:t>
            </a:r>
            <a:r>
              <a:rPr lang="en-US" i="1" dirty="0" smtClean="0"/>
              <a:t>, </a:t>
            </a:r>
            <a:r>
              <a:rPr lang="en-US" i="1" dirty="0" err="1" smtClean="0"/>
              <a:t>EclipseLink</a:t>
            </a:r>
            <a:r>
              <a:rPr lang="en-US" i="1" dirty="0" smtClean="0"/>
              <a:t>, </a:t>
            </a:r>
            <a:r>
              <a:rPr lang="en-US" i="1" dirty="0" err="1" smtClean="0"/>
              <a:t>Toplink</a:t>
            </a:r>
            <a:r>
              <a:rPr lang="en-US" i="1" dirty="0" smtClean="0"/>
              <a:t>, </a:t>
            </a:r>
            <a:r>
              <a:rPr lang="en-US" i="1" dirty="0" err="1" smtClean="0"/>
              <a:t>OpenJPA</a:t>
            </a:r>
            <a:endParaRPr lang="en-US" i="1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Persistence </a:t>
            </a:r>
            <a:r>
              <a:rPr lang="en-US" dirty="0" smtClean="0"/>
              <a:t>API (JPA):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282" y="1633538"/>
            <a:ext cx="5719435" cy="347186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33363"/>
            <a:ext cx="5486401" cy="3471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@Basic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Column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@Transient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smtClean="0">
                <a:solidFill>
                  <a:schemeClr val="tx1"/>
                </a:solidFill>
              </a:rPr>
              <a:t>Enumerated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ElementCollection</a:t>
            </a:r>
            <a:r>
              <a:rPr lang="en-US" sz="2400" dirty="0" smtClean="0">
                <a:solidFill>
                  <a:schemeClr val="tx1"/>
                </a:solidFill>
              </a:rPr>
              <a:t> (advance)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….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Entity-related annotations for a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relationships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Relationships in Objects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7200" y="2497980"/>
            <a:ext cx="3853799" cy="71476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Relationships in </a:t>
            </a:r>
            <a:r>
              <a:rPr lang="en-US" dirty="0" err="1" smtClean="0"/>
              <a:t>db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78476" y="2277219"/>
            <a:ext cx="3760839" cy="115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4" y="3531602"/>
            <a:ext cx="3842685" cy="692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4542503"/>
            <a:ext cx="3894455" cy="7114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476" y="3956245"/>
            <a:ext cx="3960706" cy="8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Entity relationships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Unidirectional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Bidirectional relationship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649788" y="2665389"/>
            <a:ext cx="4037012" cy="212571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57200" y="2651075"/>
            <a:ext cx="4037013" cy="21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Entity relationships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relationships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393" y="1633538"/>
            <a:ext cx="4311213" cy="347186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example of @</a:t>
            </a:r>
            <a:r>
              <a:rPr lang="en-US" dirty="0" err="1" smtClean="0"/>
              <a:t>oneToOne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62043" y="2714694"/>
            <a:ext cx="3597333" cy="6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example of @</a:t>
            </a:r>
            <a:r>
              <a:rPr lang="en-US" dirty="0" err="1" smtClean="0"/>
              <a:t>OneToMany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</a:t>
            </a:r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10"/>
          <a:stretch/>
        </p:blipFill>
        <p:spPr>
          <a:xfrm>
            <a:off x="773084" y="1630423"/>
            <a:ext cx="8146472" cy="3190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0160" y="3682538"/>
            <a:ext cx="7024255" cy="839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example of @</a:t>
            </a:r>
            <a:r>
              <a:rPr lang="en-US" dirty="0" err="1" smtClean="0"/>
              <a:t>ManyToOne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</a:t>
            </a:r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0" y="1654665"/>
            <a:ext cx="6962775" cy="3552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06435" y="4635780"/>
            <a:ext cx="3780212" cy="6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21067"/>
            <a:ext cx="8144540" cy="2493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87" y="817046"/>
            <a:ext cx="4392687" cy="29241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39" y="1064029"/>
            <a:ext cx="3607725" cy="575518"/>
          </a:xfrm>
        </p:spPr>
        <p:txBody>
          <a:bodyPr/>
          <a:lstStyle/>
          <a:p>
            <a:r>
              <a:rPr lang="en-US" dirty="0" smtClean="0"/>
              <a:t>Bi-directional relationship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446" y="4561315"/>
            <a:ext cx="7470870" cy="6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26044" y="3059455"/>
            <a:ext cx="3067396" cy="6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59732" y="3724474"/>
            <a:ext cx="134742" cy="106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2202656"/>
            <a:ext cx="6267450" cy="233362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Default strategy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</a:t>
            </a:r>
            <a:r>
              <a:rPr lang="en-US" dirty="0" smtClean="0"/>
              <a:t>of the </a:t>
            </a:r>
            <a:r>
              <a:rPr lang="en-US" dirty="0"/>
              <a:t>data that our applications manipulate </a:t>
            </a:r>
            <a:r>
              <a:rPr lang="en-US" dirty="0" smtClean="0"/>
              <a:t>has </a:t>
            </a:r>
            <a:r>
              <a:rPr lang="en-US" dirty="0"/>
              <a:t>to be stored in databases, retrieved, and </a:t>
            </a:r>
            <a:r>
              <a:rPr lang="en-US" dirty="0" smtClean="0"/>
              <a:t>analyzed.</a:t>
            </a:r>
          </a:p>
          <a:p>
            <a:r>
              <a:rPr lang="en-US" dirty="0"/>
              <a:t>Relational databases store data in tables </a:t>
            </a:r>
            <a:r>
              <a:rPr lang="en-US" dirty="0" smtClean="0"/>
              <a:t>made of </a:t>
            </a:r>
            <a:r>
              <a:rPr lang="en-US" dirty="0"/>
              <a:t>rows and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We write SQL statements INSERT, SELECT, UPDATE, DELETE to manipulate data from / to database. As a consequence, code is complicated and difficult to maintain.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Back To Past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JPA 2.2</a:t>
            </a:r>
          </a:p>
        </p:txBody>
      </p:sp>
    </p:spTree>
    <p:extLst>
      <p:ext uri="{BB962C8B-B14F-4D97-AF65-F5344CB8AC3E}">
        <p14:creationId xmlns:p14="http://schemas.microsoft.com/office/powerpoint/2010/main" val="13123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An example of @</a:t>
            </a:r>
            <a:r>
              <a:rPr lang="en-US" dirty="0" err="1" smtClean="0"/>
              <a:t>ManyToMany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4" y="3178779"/>
            <a:ext cx="5079077" cy="22751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86" y="1435447"/>
            <a:ext cx="4928754" cy="23728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2743200"/>
            <a:ext cx="4572000" cy="89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2014" y="4657871"/>
            <a:ext cx="4131426" cy="6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Manager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37" y="1988344"/>
            <a:ext cx="7705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exercises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156" y="843293"/>
            <a:ext cx="7370983" cy="46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ORM </a:t>
            </a:r>
            <a:r>
              <a:rPr lang="en-US" dirty="0" smtClean="0"/>
              <a:t>exercises (cont.)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7201" y="970722"/>
            <a:ext cx="81112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34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exercises (cont.)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9" y="625826"/>
            <a:ext cx="5982323" cy="47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entities</a:t>
            </a:r>
          </a:p>
          <a:p>
            <a:r>
              <a:rPr lang="en-US" dirty="0"/>
              <a:t>Container-managed entity manager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Application-managed entity manager</a:t>
            </a:r>
          </a:p>
          <a:p>
            <a:r>
              <a:rPr lang="en-US" dirty="0"/>
              <a:t>Some APIs: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persist, find, merge, remove,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</a:t>
            </a: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manager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561356"/>
            <a:ext cx="5581650" cy="119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027953"/>
            <a:ext cx="628650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4132600"/>
            <a:ext cx="5295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manager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763" y="916263"/>
            <a:ext cx="6310089" cy="43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SQL in terms of syntax</a:t>
            </a:r>
          </a:p>
          <a:p>
            <a:r>
              <a:rPr lang="en-US" dirty="0"/>
              <a:t>Works with Java classes and instances</a:t>
            </a:r>
          </a:p>
          <a:p>
            <a:r>
              <a:rPr lang="en-US" dirty="0"/>
              <a:t>Returned entities are in managed status</a:t>
            </a:r>
          </a:p>
          <a:p>
            <a:r>
              <a:rPr lang="en-US" dirty="0"/>
              <a:t>@</a:t>
            </a:r>
            <a:r>
              <a:rPr lang="en-US" dirty="0" err="1"/>
              <a:t>NameQuery</a:t>
            </a:r>
            <a:r>
              <a:rPr lang="en-US" dirty="0"/>
              <a:t> can be defined in Entity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/>
              <a:t>To query: use </a:t>
            </a:r>
            <a:r>
              <a:rPr lang="en-US" dirty="0" err="1"/>
              <a:t>EntityManager.createQuery</a:t>
            </a:r>
            <a:r>
              <a:rPr lang="en-US" dirty="0"/>
              <a:t> or </a:t>
            </a:r>
            <a:r>
              <a:rPr lang="en-US" dirty="0" err="1" smtClean="0"/>
              <a:t>EntityManager.createNamedQuery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JPQL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5838"/>
            <a:ext cx="7769099" cy="33375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" y="4464155"/>
            <a:ext cx="7060161" cy="12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1" y="2439698"/>
            <a:ext cx="50673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316840"/>
            <a:ext cx="7991061" cy="38178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 name (20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https://docs.spring.io/spring-data/jpa/docs/1.5.0.RELEASE/reference/html/jpa.repositories.html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@Query (15)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NamedQuery</a:t>
            </a:r>
            <a:r>
              <a:rPr lang="en-US" dirty="0" smtClean="0"/>
              <a:t> (15)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HangKhong</a:t>
            </a:r>
            <a:r>
              <a:rPr lang="en-US" dirty="0" smtClean="0"/>
              <a:t> + Company ERD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 Query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</a:t>
            </a:r>
            <a:r>
              <a:rPr lang="en-US" dirty="0" smtClean="0"/>
              <a:t>data is stored in objects that are </a:t>
            </a:r>
            <a:r>
              <a:rPr lang="en-US" dirty="0"/>
              <a:t>instances of </a:t>
            </a:r>
            <a:r>
              <a:rPr lang="en-US" dirty="0" smtClean="0"/>
              <a:t>classes</a:t>
            </a:r>
          </a:p>
          <a:p>
            <a:r>
              <a:rPr lang="en-US" dirty="0"/>
              <a:t>Objects inherit from </a:t>
            </a:r>
            <a:r>
              <a:rPr lang="en-US" dirty="0" smtClean="0"/>
              <a:t>others or have collections </a:t>
            </a:r>
            <a:r>
              <a:rPr lang="en-US" dirty="0"/>
              <a:t>of other </a:t>
            </a:r>
            <a:r>
              <a:rPr lang="en-US" dirty="0" smtClean="0"/>
              <a:t>objects.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6" y="3221095"/>
            <a:ext cx="5143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25" y="3683555"/>
            <a:ext cx="51435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046" y="1477560"/>
            <a:ext cx="5067300" cy="1666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bring the world of database and objects together?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20" name="Curved Up Arrow 19"/>
          <p:cNvSpPr/>
          <p:nvPr/>
        </p:nvSpPr>
        <p:spPr>
          <a:xfrm>
            <a:off x="3303270" y="3552465"/>
            <a:ext cx="2606040" cy="9258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flipH="1">
            <a:off x="3188970" y="2258759"/>
            <a:ext cx="2560320" cy="822096"/>
          </a:xfrm>
          <a:prstGeom prst="curvedDownArrow">
            <a:avLst>
              <a:gd name="adj1" fmla="val 25000"/>
              <a:gd name="adj2" fmla="val 50000"/>
              <a:gd name="adj3" fmla="val 27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7490" y="3144435"/>
            <a:ext cx="380619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 – relational mapping (ORM)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259806"/>
            <a:ext cx="4524375" cy="22193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3058"/>
            <a:ext cx="4625163" cy="4365523"/>
          </a:xfrm>
        </p:spPr>
        <p:txBody>
          <a:bodyPr>
            <a:noAutofit/>
          </a:bodyPr>
          <a:lstStyle/>
          <a:p>
            <a:r>
              <a:rPr lang="en-US" sz="2000" dirty="0" smtClean="0"/>
              <a:t>Entity</a:t>
            </a:r>
          </a:p>
          <a:p>
            <a:r>
              <a:rPr lang="en-US" sz="2000" dirty="0"/>
              <a:t>Embeddable class </a:t>
            </a:r>
          </a:p>
          <a:p>
            <a:r>
              <a:rPr lang="en-US" sz="2000" dirty="0" smtClean="0"/>
              <a:t>Object-Relational Mapping </a:t>
            </a:r>
          </a:p>
          <a:p>
            <a:r>
              <a:rPr lang="en-US" sz="2000" dirty="0" smtClean="0"/>
              <a:t>Inheritance mapping</a:t>
            </a:r>
          </a:p>
          <a:p>
            <a:r>
              <a:rPr lang="en-US" sz="2000" dirty="0"/>
              <a:t>Entity </a:t>
            </a:r>
            <a:r>
              <a:rPr lang="en-US" sz="2000" dirty="0" smtClean="0"/>
              <a:t>Manager</a:t>
            </a:r>
          </a:p>
          <a:p>
            <a:r>
              <a:rPr lang="en-US" sz="2000" dirty="0"/>
              <a:t>Querying </a:t>
            </a:r>
            <a:r>
              <a:rPr lang="en-US" sz="2000" dirty="0" smtClean="0"/>
              <a:t>Entities</a:t>
            </a:r>
          </a:p>
          <a:p>
            <a:r>
              <a:rPr lang="en-US" sz="2000" dirty="0"/>
              <a:t>Persistence </a:t>
            </a:r>
            <a:r>
              <a:rPr lang="en-US" sz="2000" dirty="0" smtClean="0"/>
              <a:t>Unit </a:t>
            </a: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</a:t>
            </a:r>
            <a:r>
              <a:rPr lang="en-US" dirty="0"/>
              <a:t>are addressed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67693" y="993057"/>
            <a:ext cx="4401879" cy="43655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Entity Life Cycle and Callbacks</a:t>
            </a:r>
          </a:p>
          <a:p>
            <a:r>
              <a:rPr lang="en-US" sz="1900" dirty="0" smtClean="0"/>
              <a:t>Controlling Concurrent Access to Entity Data with Locking</a:t>
            </a:r>
          </a:p>
          <a:p>
            <a:r>
              <a:rPr lang="en-US" sz="1900" dirty="0" smtClean="0"/>
              <a:t>Troubleshooting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076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5800" y="1148279"/>
            <a:ext cx="4474840" cy="3817868"/>
          </a:xfrm>
        </p:spPr>
        <p:txBody>
          <a:bodyPr/>
          <a:lstStyle/>
          <a:p>
            <a:r>
              <a:rPr lang="en-US" dirty="0" smtClean="0"/>
              <a:t>When an object mapped to </a:t>
            </a:r>
            <a:r>
              <a:rPr lang="en-US" dirty="0"/>
              <a:t>a relational </a:t>
            </a:r>
            <a:r>
              <a:rPr lang="en-US" dirty="0" smtClean="0"/>
              <a:t>database (</a:t>
            </a:r>
            <a:r>
              <a:rPr lang="en-US" dirty="0"/>
              <a:t>persisting </a:t>
            </a:r>
            <a:r>
              <a:rPr lang="en-US" dirty="0" smtClean="0"/>
              <a:t>object </a:t>
            </a:r>
            <a:r>
              <a:rPr lang="en-US" dirty="0"/>
              <a:t>or querying </a:t>
            </a:r>
            <a:r>
              <a:rPr lang="en-US" dirty="0" smtClean="0"/>
              <a:t>object). It’s called “entity”</a:t>
            </a:r>
          </a:p>
          <a:p>
            <a:r>
              <a:rPr lang="en-US" dirty="0"/>
              <a:t>Entities are objects that live </a:t>
            </a:r>
            <a:r>
              <a:rPr lang="en-US" dirty="0" smtClean="0"/>
              <a:t>shortly in </a:t>
            </a:r>
            <a:r>
              <a:rPr lang="en-US" dirty="0"/>
              <a:t>memory and persistently in a database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70187"/>
            <a:ext cx="3890670" cy="2093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077" y="4532759"/>
            <a:ext cx="1466850" cy="86677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695903" y="3515202"/>
            <a:ext cx="390698" cy="714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Characteristics: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 table in database</a:t>
            </a:r>
          </a:p>
          <a:p>
            <a:r>
              <a:rPr lang="en-US" dirty="0" smtClean="0"/>
              <a:t>Each instance is respective to a row in the table</a:t>
            </a:r>
          </a:p>
          <a:p>
            <a:r>
              <a:rPr lang="en-US" dirty="0" smtClean="0"/>
              <a:t>It’s annotated as @Entity</a:t>
            </a:r>
          </a:p>
          <a:p>
            <a:r>
              <a:rPr lang="en-US" dirty="0" smtClean="0"/>
              <a:t>Has a public or protected </a:t>
            </a:r>
            <a:r>
              <a:rPr lang="en-US" b="1" dirty="0" smtClean="0"/>
              <a:t>no-</a:t>
            </a:r>
            <a:r>
              <a:rPr lang="en-US" b="1" dirty="0" err="1" smtClean="0"/>
              <a:t>arg</a:t>
            </a:r>
            <a:r>
              <a:rPr lang="en-US" b="1" dirty="0" smtClean="0"/>
              <a:t> constructor</a:t>
            </a:r>
          </a:p>
          <a:p>
            <a:r>
              <a:rPr lang="en-US" dirty="0" smtClean="0"/>
              <a:t>Field mapping: @Basic (optional, lazy), @Column (column </a:t>
            </a:r>
            <a:r>
              <a:rPr lang="en-US" smtClean="0"/>
              <a:t>definition)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0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on Active Vietnam">
  <a:themeElements>
    <a:clrScheme name="CI color">
      <a:dk1>
        <a:srgbClr val="000000"/>
      </a:dk1>
      <a:lt1>
        <a:srgbClr val="FFFFFF"/>
      </a:lt1>
      <a:dk2>
        <a:srgbClr val="232323"/>
      </a:dk2>
      <a:lt2>
        <a:srgbClr val="FFFAE7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Arial_C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14942</TotalTime>
  <Words>538</Words>
  <Application>Microsoft Office PowerPoint</Application>
  <PresentationFormat>On-screen Show (16:10)</PresentationFormat>
  <Paragraphs>123</Paragraphs>
  <Slides>30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Georgia</vt:lpstr>
      <vt:lpstr>Myriad Pro</vt:lpstr>
      <vt:lpstr>Times New Roman</vt:lpstr>
      <vt:lpstr>Axon Active Vietnam</vt:lpstr>
      <vt:lpstr>JPA 2.2</vt:lpstr>
      <vt:lpstr>JPA 2.2</vt:lpstr>
      <vt:lpstr>JPA</vt:lpstr>
      <vt:lpstr>JPA</vt:lpstr>
      <vt:lpstr>PowerPoint Presentation</vt:lpstr>
      <vt:lpstr>JPA</vt:lpstr>
      <vt:lpstr>Topics are addressed</vt:lpstr>
      <vt:lpstr>Entity</vt:lpstr>
      <vt:lpstr>Entity</vt:lpstr>
      <vt:lpstr>Entity</vt:lpstr>
      <vt:lpstr>Entity-related annotations for a column</vt:lpstr>
      <vt:lpstr>Mapping relationships 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Fetching relationships</vt:lpstr>
      <vt:lpstr>Mapping relationships</vt:lpstr>
      <vt:lpstr>Entity Manager</vt:lpstr>
      <vt:lpstr>ORM exercises</vt:lpstr>
      <vt:lpstr>ORM exercises (cont.)</vt:lpstr>
      <vt:lpstr>ORM exercises (cont.)</vt:lpstr>
      <vt:lpstr>Entity Manager</vt:lpstr>
      <vt:lpstr>Entity manager</vt:lpstr>
      <vt:lpstr>Entity manager</vt:lpstr>
      <vt:lpstr>Query Entities</vt:lpstr>
      <vt:lpstr>@NamedQuery</vt:lpstr>
      <vt:lpstr>JPA Query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Nguyen Dinh</dc:creator>
  <cp:lastModifiedBy>Huy Nguyen Quoc</cp:lastModifiedBy>
  <cp:revision>247</cp:revision>
  <dcterms:created xsi:type="dcterms:W3CDTF">2013-07-16T03:33:26Z</dcterms:created>
  <dcterms:modified xsi:type="dcterms:W3CDTF">2022-05-19T11:24:31Z</dcterms:modified>
</cp:coreProperties>
</file>