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8" r:id="rId3"/>
    <p:sldId id="370" r:id="rId4"/>
    <p:sldId id="369" r:id="rId5"/>
    <p:sldId id="371" r:id="rId6"/>
    <p:sldId id="372" r:id="rId7"/>
    <p:sldId id="373" r:id="rId8"/>
    <p:sldId id="374" r:id="rId9"/>
    <p:sldId id="375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91CC"/>
    <a:srgbClr val="FF6600"/>
    <a:srgbClr val="FF9900"/>
    <a:srgbClr val="0096D6"/>
    <a:srgbClr val="0397D6"/>
    <a:srgbClr val="63B519"/>
    <a:srgbClr val="3F26A8"/>
    <a:srgbClr val="676767"/>
    <a:srgbClr val="95B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8" autoAdjust="0"/>
    <p:restoredTop sz="77487" autoAdjust="0"/>
  </p:normalViewPr>
  <p:slideViewPr>
    <p:cSldViewPr snapToGrid="0">
      <p:cViewPr varScale="1">
        <p:scale>
          <a:sx n="64" d="100"/>
          <a:sy n="64" d="100"/>
        </p:scale>
        <p:origin x="1112" y="32"/>
      </p:cViewPr>
      <p:guideLst>
        <p:guide orient="horz" pos="1800"/>
        <p:guide orient="horz" pos="666"/>
        <p:guide orient="horz" pos="1135"/>
        <p:guide pos="2880"/>
        <p:guide pos="3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112"/>
    </p:cViewPr>
  </p:sorterViewPr>
  <p:notesViewPr>
    <p:cSldViewPr snapToGrid="0"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20164-6D97-4B4B-8EE3-CEB52A6420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11699-3B32-48E7-BFDA-083C36F5F2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14F8-54D2-4286-9F5B-16E33C40D37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A89C0-4AE9-413F-B3DD-BF6BAA60D6E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3363"/>
            <a:ext cx="8229600" cy="3471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ts val="33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1pPr>
            <a:lvl2pPr marL="742950" indent="-285750">
              <a:lnSpc>
                <a:spcPts val="33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2pPr>
            <a:lvl3pPr marL="1143000" indent="-228600">
              <a:lnSpc>
                <a:spcPts val="33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3pPr>
            <a:lvl4pPr marL="1600200" indent="-228600">
              <a:lnSpc>
                <a:spcPts val="33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2057400" indent="-228600">
              <a:lnSpc>
                <a:spcPts val="33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marL="0" indent="0">
              <a:buNone/>
              <a:defRPr sz="220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i="1">
                <a:latin typeface="Georgia" panose="02040502050405020303" pitchFamily="18" charset="0"/>
              </a:defRPr>
            </a:lvl2pPr>
            <a:lvl3pPr marL="914400" indent="0">
              <a:buNone/>
              <a:defRPr sz="2000" i="1">
                <a:latin typeface="Georgia" panose="02040502050405020303" pitchFamily="18" charset="0"/>
              </a:defRPr>
            </a:lvl3pPr>
            <a:lvl4pPr marL="1371600" indent="0">
              <a:buNone/>
              <a:defRPr sz="2000" i="1">
                <a:latin typeface="Georgia" panose="02040502050405020303" pitchFamily="18" charset="0"/>
              </a:defRPr>
            </a:lvl4pPr>
            <a:lvl5pPr marL="1828800" indent="0">
              <a:buNone/>
              <a:defRPr sz="2000" i="1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824083"/>
            <a:ext cx="3897671" cy="462570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316840"/>
            <a:ext cx="4474840" cy="3817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ts val="32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1pPr>
            <a:lvl2pPr marL="742950" indent="-285750">
              <a:lnSpc>
                <a:spcPts val="32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2pPr>
            <a:lvl3pPr marL="1143000" indent="-228600">
              <a:lnSpc>
                <a:spcPts val="32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3pPr>
            <a:lvl4pPr marL="1600200" indent="-228600">
              <a:lnSpc>
                <a:spcPts val="32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2057400" indent="-228600">
              <a:lnSpc>
                <a:spcPts val="32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3E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20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i="1">
                <a:latin typeface="Georgia" panose="02040502050405020303" pitchFamily="18" charset="0"/>
              </a:defRPr>
            </a:lvl2pPr>
            <a:lvl3pPr marL="914400" indent="0">
              <a:buNone/>
              <a:defRPr sz="2000" i="1">
                <a:latin typeface="Georgia" panose="02040502050405020303" pitchFamily="18" charset="0"/>
              </a:defRPr>
            </a:lvl3pPr>
            <a:lvl4pPr marL="1371600" indent="0">
              <a:buNone/>
              <a:defRPr sz="2000" i="1">
                <a:latin typeface="Georgia" panose="02040502050405020303" pitchFamily="18" charset="0"/>
              </a:defRPr>
            </a:lvl4pPr>
            <a:lvl5pPr marL="1828800" indent="0">
              <a:buNone/>
              <a:defRPr sz="2000" i="1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743075"/>
            <a:ext cx="4037162" cy="352425"/>
          </a:xfrm>
          <a:prstGeom prst="rect">
            <a:avLst/>
          </a:prstGeom>
          <a:solidFill>
            <a:srgbClr val="4091CC"/>
          </a:solidFill>
          <a:effectLst/>
        </p:spPr>
        <p:txBody>
          <a:bodyPr lIns="91440" tIns="91440" rIns="182880" bIns="91440" anchor="ctr" anchorCtr="0"/>
          <a:lstStyle>
            <a:lvl1pPr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Add your tittle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2202056"/>
            <a:ext cx="4037162" cy="3051875"/>
          </a:xfrm>
          <a:prstGeom prst="rect">
            <a:avLst/>
          </a:prstGeom>
        </p:spPr>
        <p:txBody>
          <a:bodyPr lIns="91440" tIns="91440" rIns="182880" bIns="182880"/>
          <a:lstStyle>
            <a:lvl1pPr>
              <a:defRPr sz="2200">
                <a:solidFill>
                  <a:schemeClr val="tx1"/>
                </a:solidFill>
                <a:latin typeface="+mj-lt"/>
              </a:defRPr>
            </a:lvl1pPr>
            <a:lvl2pPr>
              <a:defRPr sz="2200">
                <a:solidFill>
                  <a:schemeClr val="tx1"/>
                </a:solidFill>
                <a:latin typeface="+mj-lt"/>
              </a:defRPr>
            </a:lvl2pPr>
            <a:lvl3pPr>
              <a:defRPr sz="2200">
                <a:solidFill>
                  <a:schemeClr val="tx1"/>
                </a:solidFill>
                <a:latin typeface="+mj-lt"/>
              </a:defRPr>
            </a:lvl3pPr>
            <a:lvl4pPr>
              <a:defRPr sz="2200">
                <a:solidFill>
                  <a:schemeClr val="tx1"/>
                </a:solidFill>
                <a:latin typeface="+mj-lt"/>
              </a:defRPr>
            </a:lvl4pPr>
            <a:lvl5pPr>
              <a:defRPr sz="2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49638" y="1743075"/>
            <a:ext cx="4037162" cy="352425"/>
          </a:xfrm>
          <a:prstGeom prst="rect">
            <a:avLst/>
          </a:prstGeom>
          <a:solidFill>
            <a:srgbClr val="4091CC"/>
          </a:solidFill>
          <a:effectLst/>
        </p:spPr>
        <p:txBody>
          <a:bodyPr lIns="91440" tIns="91440" rIns="182880" bIns="91440" anchor="ctr" anchorCtr="0"/>
          <a:lstStyle>
            <a:lvl1pPr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Add your tittle</a:t>
            </a:r>
            <a:endParaRPr lang="en-US" dirty="0"/>
          </a:p>
        </p:txBody>
      </p:sp>
      <p:sp>
        <p:nvSpPr>
          <p:cNvPr id="44" name="Content Placeholder 11"/>
          <p:cNvSpPr>
            <a:spLocks noGrp="1"/>
          </p:cNvSpPr>
          <p:nvPr>
            <p:ph sz="quarter" idx="14"/>
          </p:nvPr>
        </p:nvSpPr>
        <p:spPr>
          <a:xfrm>
            <a:off x="4649638" y="2202056"/>
            <a:ext cx="4037162" cy="3051875"/>
          </a:xfrm>
          <a:prstGeom prst="rect">
            <a:avLst/>
          </a:prstGeom>
        </p:spPr>
        <p:txBody>
          <a:bodyPr lIns="91440" tIns="91440" rIns="182880" bIns="182880"/>
          <a:lstStyle>
            <a:lvl1pPr>
              <a:defRPr sz="2200">
                <a:solidFill>
                  <a:schemeClr val="tx1"/>
                </a:solidFill>
                <a:latin typeface="+mj-lt"/>
              </a:defRPr>
            </a:lvl1pPr>
            <a:lvl2pPr>
              <a:defRPr sz="2200">
                <a:solidFill>
                  <a:schemeClr val="tx1"/>
                </a:solidFill>
                <a:latin typeface="+mj-lt"/>
              </a:defRPr>
            </a:lvl2pPr>
            <a:lvl3pPr>
              <a:defRPr sz="2200">
                <a:solidFill>
                  <a:schemeClr val="tx1"/>
                </a:solidFill>
                <a:latin typeface="+mj-lt"/>
              </a:defRPr>
            </a:lvl3pPr>
            <a:lvl4pPr>
              <a:defRPr sz="2200">
                <a:solidFill>
                  <a:schemeClr val="tx1"/>
                </a:solidFill>
                <a:latin typeface="+mj-lt"/>
              </a:defRPr>
            </a:lvl4pPr>
            <a:lvl5pPr>
              <a:defRPr sz="2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4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 smtClean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6217072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6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3337720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48834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-2293" y="830564"/>
            <a:ext cx="9144000" cy="4619625"/>
          </a:xfrm>
          <a:prstGeom prst="rect">
            <a:avLst/>
          </a:prstGeom>
        </p:spPr>
        <p:txBody>
          <a:bodyPr tIns="91440" bIns="91440"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3365" y="2243442"/>
            <a:ext cx="6015525" cy="600164"/>
          </a:xfrm>
          <a:prstGeom prst="rect">
            <a:avLst/>
          </a:prstGeom>
          <a:solidFill>
            <a:srgbClr val="4091CC">
              <a:alpha val="80000"/>
            </a:srgbClr>
          </a:solidFill>
        </p:spPr>
        <p:txBody>
          <a:bodyPr tIns="91440" bIns="91440" anchor="ctr">
            <a:spAutoFit/>
          </a:bodyPr>
          <a:lstStyle>
            <a:lvl1pPr marL="0" indent="0" algn="r">
              <a:buNone/>
              <a:defRPr sz="2700" b="1" baseline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TITLE HERE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3E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7954175" y="5449789"/>
            <a:ext cx="14478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www.axon.vn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33" y="5541339"/>
            <a:ext cx="118872" cy="118872"/>
          </a:xfrm>
          <a:prstGeom prst="rect">
            <a:avLst/>
          </a:prstGeom>
        </p:spPr>
      </p:pic>
      <p:sp>
        <p:nvSpPr>
          <p:cNvPr id="10" name="Date Placeholder 3"/>
          <p:cNvSpPr txBox="1"/>
          <p:nvPr userDrawn="1"/>
        </p:nvSpPr>
        <p:spPr>
          <a:xfrm>
            <a:off x="5942035" y="5448036"/>
            <a:ext cx="1905597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fb.com/</a:t>
            </a:r>
            <a:r>
              <a:rPr lang="en-US" sz="1100" dirty="0" err="1" smtClean="0">
                <a:solidFill>
                  <a:schemeClr val="bg1"/>
                </a:solidFill>
                <a:latin typeface="+mj-lt"/>
              </a:rPr>
              <a:t>AxonActiveVietNam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93" y="5541339"/>
            <a:ext cx="118872" cy="118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212" y="249347"/>
            <a:ext cx="1625226" cy="29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635" y="986155"/>
            <a:ext cx="9145270" cy="2451735"/>
          </a:xfrm>
        </p:spPr>
        <p:txBody>
          <a:bodyPr/>
          <a:p>
            <a:pPr algn="ctr"/>
            <a:r>
              <a:rPr lang="en-US" sz="4800" b="1"/>
              <a:t>Basketball Team Management</a:t>
            </a:r>
            <a:endParaRPr lang="en-US" sz="4800" b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sz="2800"/>
              <a:t>Personal project</a:t>
            </a:r>
            <a:endParaRPr lang="en-US" sz="2800"/>
          </a:p>
        </p:txBody>
      </p:sp>
      <p:grpSp>
        <p:nvGrpSpPr>
          <p:cNvPr id="639" name="Google Shape;281;p12"/>
          <p:cNvGrpSpPr/>
          <p:nvPr/>
        </p:nvGrpSpPr>
        <p:grpSpPr>
          <a:xfrm>
            <a:off x="76200" y="4436745"/>
            <a:ext cx="1009015" cy="984885"/>
            <a:chOff x="2100600" y="3477600"/>
            <a:chExt cx="1439640" cy="1439640"/>
          </a:xfrm>
        </p:grpSpPr>
        <p:sp>
          <p:nvSpPr>
            <p:cNvPr id="640" name="Google Shape;282;p12"/>
            <p:cNvSpPr/>
            <p:nvPr/>
          </p:nvSpPr>
          <p:spPr>
            <a:xfrm>
              <a:off x="2100600" y="3477600"/>
              <a:ext cx="1439640" cy="1439640"/>
            </a:xfrm>
            <a:prstGeom prst="ellipse">
              <a:avLst/>
            </a:prstGeom>
            <a:solidFill>
              <a:srgbClr val="EF3E36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1" name="Google Shape;283;p12"/>
            <p:cNvSpPr/>
            <p:nvPr/>
          </p:nvSpPr>
          <p:spPr>
            <a:xfrm>
              <a:off x="2307960" y="3719520"/>
              <a:ext cx="235080" cy="1028880"/>
            </a:xfrm>
            <a:custGeom>
              <a:avLst/>
              <a:gdLst/>
              <a:ahLst/>
              <a:cxnLst/>
              <a:rect l="l" t="t" r="r" b="b"/>
              <a:pathLst>
                <a:path w="290106" h="1268360">
                  <a:moveTo>
                    <a:pt x="0" y="0"/>
                  </a:moveTo>
                  <a:cubicBezTo>
                    <a:pt x="144206" y="144379"/>
                    <a:pt x="293330" y="454695"/>
                    <a:pt x="290053" y="649701"/>
                  </a:cubicBezTo>
                  <a:cubicBezTo>
                    <a:pt x="286776" y="844707"/>
                    <a:pt x="203200" y="1123981"/>
                    <a:pt x="58994" y="1268360"/>
                  </a:cubicBezTo>
                </a:path>
              </a:pathLst>
            </a:custGeom>
            <a:noFill/>
            <a:ln w="69850">
              <a:solidFill>
                <a:srgbClr val="CB322B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2" name="Google Shape;284;p12"/>
            <p:cNvSpPr/>
            <p:nvPr/>
          </p:nvSpPr>
          <p:spPr>
            <a:xfrm flipH="1">
              <a:off x="3076560" y="3692520"/>
              <a:ext cx="235080" cy="1028880"/>
            </a:xfrm>
            <a:custGeom>
              <a:avLst/>
              <a:gdLst/>
              <a:ahLst/>
              <a:cxnLst/>
              <a:rect l="l" t="t" r="r" b="b"/>
              <a:pathLst>
                <a:path w="290106" h="1268360">
                  <a:moveTo>
                    <a:pt x="0" y="0"/>
                  </a:moveTo>
                  <a:cubicBezTo>
                    <a:pt x="144206" y="144379"/>
                    <a:pt x="293330" y="454695"/>
                    <a:pt x="290053" y="649701"/>
                  </a:cubicBezTo>
                  <a:cubicBezTo>
                    <a:pt x="286776" y="844707"/>
                    <a:pt x="203200" y="1123981"/>
                    <a:pt x="58994" y="1268360"/>
                  </a:cubicBezTo>
                </a:path>
              </a:pathLst>
            </a:custGeom>
            <a:noFill/>
            <a:ln w="69850">
              <a:solidFill>
                <a:srgbClr val="CB322B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3" name="Google Shape;285;p12"/>
            <p:cNvSpPr/>
            <p:nvPr/>
          </p:nvSpPr>
          <p:spPr>
            <a:xfrm>
              <a:off x="2728440" y="3494520"/>
              <a:ext cx="124920" cy="1414800"/>
            </a:xfrm>
            <a:custGeom>
              <a:avLst/>
              <a:gdLst/>
              <a:ahLst/>
              <a:cxnLst/>
              <a:rect l="l" t="t" r="r" b="b"/>
              <a:pathLst>
                <a:path w="98025" h="1389500">
                  <a:moveTo>
                    <a:pt x="0" y="0"/>
                  </a:moveTo>
                  <a:cubicBezTo>
                    <a:pt x="133731" y="416389"/>
                    <a:pt x="92920" y="539139"/>
                    <a:pt x="89643" y="734145"/>
                  </a:cubicBezTo>
                  <a:cubicBezTo>
                    <a:pt x="86366" y="965848"/>
                    <a:pt x="89443" y="1017229"/>
                    <a:pt x="22700" y="1389500"/>
                  </a:cubicBezTo>
                </a:path>
              </a:pathLst>
            </a:custGeom>
            <a:noFill/>
            <a:ln w="69850">
              <a:solidFill>
                <a:srgbClr val="CB322B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4" name="Google Shape;286;p12"/>
            <p:cNvSpPr/>
            <p:nvPr/>
          </p:nvSpPr>
          <p:spPr>
            <a:xfrm rot="5400000">
              <a:off x="2667240" y="3502080"/>
              <a:ext cx="294840" cy="1357200"/>
            </a:xfrm>
            <a:custGeom>
              <a:avLst/>
              <a:gdLst/>
              <a:ahLst/>
              <a:cxnLst/>
              <a:rect l="l" t="t" r="r" b="b"/>
              <a:pathLst>
                <a:path w="290106" h="1268360">
                  <a:moveTo>
                    <a:pt x="0" y="0"/>
                  </a:moveTo>
                  <a:cubicBezTo>
                    <a:pt x="144206" y="144379"/>
                    <a:pt x="293330" y="454695"/>
                    <a:pt x="290053" y="649701"/>
                  </a:cubicBezTo>
                  <a:cubicBezTo>
                    <a:pt x="286776" y="844707"/>
                    <a:pt x="203200" y="1123981"/>
                    <a:pt x="58994" y="1268360"/>
                  </a:cubicBezTo>
                </a:path>
              </a:pathLst>
            </a:custGeom>
            <a:noFill/>
            <a:ln w="69850">
              <a:solidFill>
                <a:srgbClr val="CB322B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7" name="Content Placeholder 6" descr="lebron-james-dunk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8510" y="3528060"/>
            <a:ext cx="3285490" cy="18935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0965" y="3942715"/>
            <a:ext cx="535178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Presented by </a:t>
            </a:r>
            <a:endParaRPr lang="en-US" sz="2400"/>
          </a:p>
          <a:p>
            <a:endParaRPr lang="en-US"/>
          </a:p>
          <a:p>
            <a:r>
              <a:rPr lang="en-US"/>
              <a:t>	    </a:t>
            </a:r>
            <a:r>
              <a:rPr lang="en-US" sz="2800"/>
              <a:t>Anh Tú --- Non-IT class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Entity Relationship Diagram</a:t>
            </a:r>
            <a:endParaRPr lang="en-US" sz="2800"/>
          </a:p>
        </p:txBody>
      </p:sp>
      <p:pic>
        <p:nvPicPr>
          <p:cNvPr id="5" name="Content Placeholder 4" descr="Basketball Team Management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" y="0"/>
            <a:ext cx="914527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3"/>
      <p:bldP spid="4" grpId="4"/>
      <p:bldP spid="4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Owner/Management team :</a:t>
            </a:r>
            <a:endParaRPr lang="en-US"/>
          </a:p>
          <a:p>
            <a:pPr marL="457200" lvl="1" indent="0">
              <a:buNone/>
            </a:pPr>
            <a:r>
              <a:rPr lang="en-US"/>
              <a:t>Help them control all the information about the teams they own (like view, update, delete or add new information)</a:t>
            </a:r>
            <a:endParaRPr lang="en-US"/>
          </a:p>
          <a:p>
            <a:pPr marL="0" indent="0">
              <a:buNone/>
            </a:pPr>
            <a:r>
              <a:rPr lang="en-US"/>
              <a:t>2. Investors:</a:t>
            </a:r>
            <a:endParaRPr lang="en-US"/>
          </a:p>
          <a:p>
            <a:pPr marL="457200" lvl="1" indent="0">
              <a:buNone/>
            </a:pPr>
            <a:r>
              <a:rPr lang="en-US"/>
              <a:t>View all the information necessary to help them understand better about their investment (like team, player information)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sz="2400"/>
              <a:t>There are two kind of people who are using this application</a:t>
            </a:r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The purpose of this application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04875"/>
            <a:ext cx="9144000" cy="4269105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en-US"/>
              <a:t>Basic find all, create, update, delete function for all 16 entities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Find agent, coach, player, staff, owner by first name, last name or ID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Find players currently in a team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/>
              <a:t>Find team by name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Find player contract by player ID, team name or year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Find team achievement by team name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Find player contracts that are created or expired in a specific year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/>
              <a:t>Find stats of a specific player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Find status report of a specific player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Update, create new player contract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Calculate total salary the owner must pay for a team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.....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Features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Sign in to your account and get authorization</a:t>
            </a:r>
            <a:endParaRPr lang="en-US"/>
          </a:p>
          <a:p>
            <a:r>
              <a:rPr lang="en-US"/>
              <a:t>Check all the teams you own</a:t>
            </a:r>
            <a:endParaRPr lang="en-US"/>
          </a:p>
          <a:p>
            <a:r>
              <a:rPr lang="en-US"/>
              <a:t>View all the players currently on the team</a:t>
            </a:r>
            <a:endParaRPr lang="en-US"/>
          </a:p>
          <a:p>
            <a:r>
              <a:rPr lang="en-US"/>
              <a:t>Check their contracts status</a:t>
            </a:r>
            <a:endParaRPr lang="en-US"/>
          </a:p>
          <a:p>
            <a:r>
              <a:rPr lang="en-US"/>
              <a:t>Player with contract that about to expire</a:t>
            </a:r>
            <a:endParaRPr lang="en-US"/>
          </a:p>
          <a:p>
            <a:pPr lvl="1">
              <a:buFont typeface="Wingdings" panose="05000000000000000000" charset="0"/>
              <a:buChar char="§"/>
            </a:pPr>
            <a:r>
              <a:rPr lang="en-US"/>
              <a:t>Let the contract expire</a:t>
            </a:r>
            <a:endParaRPr lang="en-US"/>
          </a:p>
          <a:p>
            <a:pPr lvl="1">
              <a:buFont typeface="Wingdings" panose="05000000000000000000" charset="0"/>
              <a:buChar char="§"/>
            </a:pPr>
            <a:r>
              <a:rPr lang="en-US"/>
              <a:t>Update the contract with that player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algn="just"/>
            <a:r>
              <a:rPr lang="en-US" sz="2400"/>
              <a:t>Imagine that you are an owner using this application and now is the end of the season</a:t>
            </a:r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Demonstration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9310"/>
            <a:ext cx="8229600" cy="4275455"/>
          </a:xfrm>
        </p:spPr>
        <p:txBody>
          <a:bodyPr/>
          <a:p>
            <a:r>
              <a:rPr lang="en-US"/>
              <a:t>What is this player expected salary ?</a:t>
            </a:r>
            <a:endParaRPr lang="en-US"/>
          </a:p>
          <a:p>
            <a:r>
              <a:rPr lang="en-US"/>
              <a:t>Update the contract with this player</a:t>
            </a:r>
            <a:endParaRPr lang="en-US"/>
          </a:p>
          <a:p>
            <a:pPr lvl="1">
              <a:buFont typeface="Wingdings" panose="05000000000000000000" charset="0"/>
              <a:buChar char="§"/>
            </a:pPr>
            <a:r>
              <a:rPr lang="en-US"/>
              <a:t>Try to negotiate with this player to lower the salary</a:t>
            </a:r>
            <a:endParaRPr lang="en-US"/>
          </a:p>
          <a:p>
            <a:pPr lvl="1">
              <a:buFont typeface="Wingdings" panose="05000000000000000000" charset="0"/>
              <a:buChar char="§"/>
            </a:pPr>
            <a:r>
              <a:rPr lang="en-US"/>
              <a:t>Terminate other player contract to make space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Demonstration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635" y="2707005"/>
            <a:ext cx="9144635" cy="1003300"/>
          </a:xfrm>
        </p:spPr>
        <p:txBody>
          <a:bodyPr/>
          <a:p>
            <a:pPr marL="0" indent="0" algn="ctr">
              <a:buNone/>
            </a:pPr>
            <a:r>
              <a:rPr lang="en-US" sz="6000"/>
              <a:t>QUESTION ???</a:t>
            </a:r>
            <a:endParaRPr lang="en-US" sz="6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End of the presentation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529205"/>
            <a:ext cx="9144000" cy="837565"/>
          </a:xfrm>
        </p:spPr>
        <p:txBody>
          <a:bodyPr>
            <a:normAutofit fontScale="85000"/>
          </a:bodyPr>
          <a:p>
            <a:pPr marL="0" indent="0" algn="ctr">
              <a:buNone/>
            </a:pPr>
            <a:r>
              <a:rPr lang="en-US" sz="5400"/>
              <a:t>THANK YOU FOR LISTENING !!!!</a:t>
            </a:r>
            <a:endParaRPr lang="en-US" sz="5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GOODBYE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Axon Active Vietnam">
  <a:themeElements>
    <a:clrScheme name="CI color">
      <a:dk1>
        <a:srgbClr val="000000"/>
      </a:dk1>
      <a:lt1>
        <a:srgbClr val="FFFFFF"/>
      </a:lt1>
      <a:dk2>
        <a:srgbClr val="232323"/>
      </a:dk2>
      <a:lt2>
        <a:srgbClr val="FFFAE7"/>
      </a:lt2>
      <a:accent1>
        <a:srgbClr val="B8CCE4"/>
      </a:accent1>
      <a:accent2>
        <a:srgbClr val="D99694"/>
      </a:accent2>
      <a:accent3>
        <a:srgbClr val="C3D69B"/>
      </a:accent3>
      <a:accent4>
        <a:srgbClr val="B2A1C7"/>
      </a:accent4>
      <a:accent5>
        <a:srgbClr val="31859B"/>
      </a:accent5>
      <a:accent6>
        <a:srgbClr val="A5A5A5"/>
      </a:accent6>
      <a:hlink>
        <a:srgbClr val="FFC000"/>
      </a:hlink>
      <a:folHlink>
        <a:srgbClr val="C00000"/>
      </a:folHlink>
    </a:clrScheme>
    <a:fontScheme name="Arial_C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Presentation</Application>
  <PresentationFormat>On-screen Show (16:10)</PresentationFormat>
  <Paragraphs>61</Paragraphs>
  <Slides>8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Myriad Pro</vt:lpstr>
      <vt:lpstr>Liberation Mono</vt:lpstr>
      <vt:lpstr>Georgia</vt:lpstr>
      <vt:lpstr>Times New Roman</vt:lpstr>
      <vt:lpstr>Wingdings</vt:lpstr>
      <vt:lpstr>Microsoft YaHei</vt:lpstr>
      <vt:lpstr>Arial Unicode MS</vt:lpstr>
      <vt:lpstr>Calibri</vt:lpstr>
      <vt:lpstr>Axon Active Vietnam</vt:lpstr>
      <vt:lpstr>Personal project</vt:lpstr>
      <vt:lpstr>Entity Relationship Diagram</vt:lpstr>
      <vt:lpstr>The purpose of this application</vt:lpstr>
      <vt:lpstr>Features</vt:lpstr>
      <vt:lpstr>Demonstration</vt:lpstr>
      <vt:lpstr>Demonstration</vt:lpstr>
      <vt:lpstr>End of the presentation</vt:lpstr>
      <vt:lpstr>GOODBYE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Nguyen Dinh</dc:creator>
  <cp:lastModifiedBy>nvatu</cp:lastModifiedBy>
  <cp:revision>257</cp:revision>
  <dcterms:created xsi:type="dcterms:W3CDTF">2013-07-16T03:33:00Z</dcterms:created>
  <dcterms:modified xsi:type="dcterms:W3CDTF">2022-06-22T05:23:02Z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11D90DF8B62E4D94B4ED489DFBDE016E</vt:lpwstr>
  </property>
  <property fmtid="{D5CDD505-2E9C-101B-9397-08002B2CF9AE}" pid="3" name="KSOProductBuildVer">
    <vt:lpwstr>1033-11.2.0.11156</vt:lpwstr>
  </property>
</Properties>
</file>