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2" r:id="rId11"/>
    <p:sldId id="271" r:id="rId12"/>
    <p:sldId id="273" r:id="rId13"/>
    <p:sldId id="274" r:id="rId14"/>
    <p:sldId id="275" r:id="rId15"/>
    <p:sldId id="276" r:id="rId16"/>
    <p:sldId id="269" r:id="rId17"/>
    <p:sldId id="268" r:id="rId18"/>
    <p:sldId id="265"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3js.org/" TargetMode="External"/><Relationship Id="rId2" Type="http://schemas.openxmlformats.org/officeDocument/2006/relationships/hyperlink" Target="https://www.ncdc.noaa.gov/stormevents/" TargetMode="External"/><Relationship Id="rId1" Type="http://schemas.openxmlformats.org/officeDocument/2006/relationships/slideLayout" Target="../slideLayouts/slideLayout2.xml"/><Relationship Id="rId5" Type="http://schemas.openxmlformats.org/officeDocument/2006/relationships/hyperlink" Target="https://public.tableau.com/s/" TargetMode="External"/><Relationship Id="rId4" Type="http://schemas.openxmlformats.org/officeDocument/2006/relationships/hyperlink" Target="http://www.highchart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E819-8AE4-4C5F-BB8F-383510501168}"/>
              </a:ext>
            </a:extLst>
          </p:cNvPr>
          <p:cNvSpPr>
            <a:spLocks noGrp="1"/>
          </p:cNvSpPr>
          <p:nvPr>
            <p:ph type="ctrTitle"/>
          </p:nvPr>
        </p:nvSpPr>
        <p:spPr>
          <a:xfrm>
            <a:off x="2571565" y="1304096"/>
            <a:ext cx="8714911" cy="1458157"/>
          </a:xfrm>
        </p:spPr>
        <p:txBody>
          <a:bodyPr>
            <a:normAutofit/>
          </a:bodyPr>
          <a:lstStyle/>
          <a:p>
            <a:r>
              <a:rPr lang="en-IN" dirty="0"/>
              <a:t>VISUALIZING The Storm Data</a:t>
            </a:r>
          </a:p>
        </p:txBody>
      </p:sp>
      <p:sp>
        <p:nvSpPr>
          <p:cNvPr id="3" name="Subtitle 2">
            <a:extLst>
              <a:ext uri="{FF2B5EF4-FFF2-40B4-BE49-F238E27FC236}">
                <a16:creationId xmlns:a16="http://schemas.microsoft.com/office/drawing/2014/main" id="{F4E41F0F-57EB-48FE-9183-D2ECBC5691AE}"/>
              </a:ext>
            </a:extLst>
          </p:cNvPr>
          <p:cNvSpPr>
            <a:spLocks noGrp="1"/>
          </p:cNvSpPr>
          <p:nvPr>
            <p:ph type="subTitle" idx="1"/>
          </p:nvPr>
        </p:nvSpPr>
        <p:spPr>
          <a:xfrm>
            <a:off x="2645546" y="3429000"/>
            <a:ext cx="8566951" cy="1458157"/>
          </a:xfrm>
        </p:spPr>
        <p:txBody>
          <a:bodyPr>
            <a:normAutofit/>
          </a:bodyPr>
          <a:lstStyle/>
          <a:p>
            <a:r>
              <a:rPr lang="en-IN" sz="4800" dirty="0">
                <a:solidFill>
                  <a:schemeClr val="tx1"/>
                </a:solidFill>
                <a:latin typeface="+mj-lt"/>
                <a:ea typeface="+mj-ea"/>
                <a:cs typeface="+mj-cs"/>
              </a:rPr>
              <a:t>	</a:t>
            </a:r>
          </a:p>
        </p:txBody>
      </p:sp>
      <p:pic>
        <p:nvPicPr>
          <p:cNvPr id="5" name="Picture 4">
            <a:extLst>
              <a:ext uri="{FF2B5EF4-FFF2-40B4-BE49-F238E27FC236}">
                <a16:creationId xmlns:a16="http://schemas.microsoft.com/office/drawing/2014/main" id="{D049ECAA-6455-43B5-A349-2E3D8A10285F}"/>
              </a:ext>
            </a:extLst>
          </p:cNvPr>
          <p:cNvPicPr>
            <a:picLocks noChangeAspect="1"/>
          </p:cNvPicPr>
          <p:nvPr/>
        </p:nvPicPr>
        <p:blipFill>
          <a:blip r:embed="rId2"/>
          <a:stretch>
            <a:fillRect/>
          </a:stretch>
        </p:blipFill>
        <p:spPr>
          <a:xfrm>
            <a:off x="4256840" y="2729884"/>
            <a:ext cx="4244708" cy="1655762"/>
          </a:xfrm>
          <a:prstGeom prst="rect">
            <a:avLst/>
          </a:prstGeom>
        </p:spPr>
      </p:pic>
      <p:sp>
        <p:nvSpPr>
          <p:cNvPr id="6" name="TextBox 5">
            <a:extLst>
              <a:ext uri="{FF2B5EF4-FFF2-40B4-BE49-F238E27FC236}">
                <a16:creationId xmlns:a16="http://schemas.microsoft.com/office/drawing/2014/main" id="{D3EB6241-B0AB-41DE-A4F3-3EE37E6EF980}"/>
              </a:ext>
            </a:extLst>
          </p:cNvPr>
          <p:cNvSpPr txBox="1"/>
          <p:nvPr/>
        </p:nvSpPr>
        <p:spPr>
          <a:xfrm>
            <a:off x="8060924" y="4887157"/>
            <a:ext cx="3950563" cy="1015663"/>
          </a:xfrm>
          <a:prstGeom prst="rect">
            <a:avLst/>
          </a:prstGeom>
          <a:noFill/>
        </p:spPr>
        <p:txBody>
          <a:bodyPr wrap="square" rtlCol="0">
            <a:spAutoFit/>
          </a:bodyPr>
          <a:lstStyle/>
          <a:p>
            <a:r>
              <a:rPr lang="en-IN" sz="2000" dirty="0"/>
              <a:t>Nivedita Vattipalli (UH ID: 1619486)</a:t>
            </a:r>
          </a:p>
          <a:p>
            <a:r>
              <a:rPr lang="en-IN" sz="2000" dirty="0"/>
              <a:t>Ravali Basna (UH ID: 1596519)</a:t>
            </a:r>
          </a:p>
          <a:p>
            <a:r>
              <a:rPr lang="en-IN" sz="2000" dirty="0"/>
              <a:t>Rohitha Muppidi (UH ID: 1626066)</a:t>
            </a:r>
          </a:p>
        </p:txBody>
      </p:sp>
    </p:spTree>
    <p:extLst>
      <p:ext uri="{BB962C8B-B14F-4D97-AF65-F5344CB8AC3E}">
        <p14:creationId xmlns:p14="http://schemas.microsoft.com/office/powerpoint/2010/main" val="215146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9EE3-DB64-47E4-9CE1-995B2F5B434E}"/>
              </a:ext>
            </a:extLst>
          </p:cNvPr>
          <p:cNvSpPr>
            <a:spLocks noGrp="1"/>
          </p:cNvSpPr>
          <p:nvPr>
            <p:ph type="title"/>
          </p:nvPr>
        </p:nvSpPr>
        <p:spPr>
          <a:xfrm>
            <a:off x="1141412" y="0"/>
            <a:ext cx="9905998" cy="1478570"/>
          </a:xfrm>
        </p:spPr>
        <p:txBody>
          <a:bodyPr/>
          <a:lstStyle/>
          <a:p>
            <a:r>
              <a:rPr lang="en-IN" dirty="0"/>
              <a:t>Graphs generated</a:t>
            </a:r>
          </a:p>
        </p:txBody>
      </p:sp>
      <p:sp>
        <p:nvSpPr>
          <p:cNvPr id="3" name="Content Placeholder 2">
            <a:extLst>
              <a:ext uri="{FF2B5EF4-FFF2-40B4-BE49-F238E27FC236}">
                <a16:creationId xmlns:a16="http://schemas.microsoft.com/office/drawing/2014/main" id="{CE889AFD-F0FF-48A1-8CC3-BAFE49D94EB2}"/>
              </a:ext>
            </a:extLst>
          </p:cNvPr>
          <p:cNvSpPr>
            <a:spLocks noGrp="1"/>
          </p:cNvSpPr>
          <p:nvPr>
            <p:ph idx="1"/>
          </p:nvPr>
        </p:nvSpPr>
        <p:spPr>
          <a:xfrm>
            <a:off x="1141411" y="1264065"/>
            <a:ext cx="9905999" cy="3541714"/>
          </a:xfrm>
        </p:spPr>
        <p:txBody>
          <a:bodyPr>
            <a:normAutofit fontScale="70000" lnSpcReduction="20000"/>
          </a:bodyPr>
          <a:lstStyle/>
          <a:p>
            <a:pPr marL="0" indent="0">
              <a:buNone/>
            </a:pPr>
            <a:r>
              <a:rPr lang="en-IN" sz="2800" b="1" dirty="0"/>
              <a:t>Bar Chart and Pie Chart</a:t>
            </a:r>
          </a:p>
          <a:p>
            <a:pPr marL="0" indent="0">
              <a:buNone/>
            </a:pPr>
            <a:r>
              <a:rPr lang="en-IN" sz="2800" b="1" i="1" dirty="0"/>
              <a:t>Use case: </a:t>
            </a:r>
            <a:r>
              <a:rPr lang="en-IN" i="1" dirty="0"/>
              <a:t>The assessment of damage level based on the deaths and damage levels helps the Government and the public to take necessary precautions to protect and save themselves from the upcoming storms. </a:t>
            </a:r>
          </a:p>
          <a:p>
            <a:r>
              <a:rPr lang="en-IN" dirty="0"/>
              <a:t>Here we have visualized the total number of deaths caused from 2011 to 2017 for different levels of tornado severity and the total number of deaths happened in each year for different tornado intensities.</a:t>
            </a:r>
          </a:p>
          <a:p>
            <a:r>
              <a:rPr lang="en-IN" b="1" dirty="0"/>
              <a:t>BAR CHART </a:t>
            </a:r>
            <a:r>
              <a:rPr lang="en-IN" dirty="0"/>
              <a:t>shows the total number of deaths caused from 2011 to 2017 for different levels of tornado severity.</a:t>
            </a:r>
          </a:p>
          <a:p>
            <a:r>
              <a:rPr lang="en-IN" b="1" dirty="0"/>
              <a:t>PIE CHART </a:t>
            </a:r>
            <a:r>
              <a:rPr lang="en-IN" dirty="0"/>
              <a:t>shows the total number of deaths happened in each year for different tornado intensities.</a:t>
            </a:r>
          </a:p>
        </p:txBody>
      </p:sp>
    </p:spTree>
    <p:extLst>
      <p:ext uri="{BB962C8B-B14F-4D97-AF65-F5344CB8AC3E}">
        <p14:creationId xmlns:p14="http://schemas.microsoft.com/office/powerpoint/2010/main" val="357509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6263-8A69-4BF9-97C1-6CE78C9DAF26}"/>
              </a:ext>
            </a:extLst>
          </p:cNvPr>
          <p:cNvSpPr>
            <a:spLocks noGrp="1"/>
          </p:cNvSpPr>
          <p:nvPr>
            <p:ph type="title"/>
          </p:nvPr>
        </p:nvSpPr>
        <p:spPr/>
        <p:txBody>
          <a:bodyPr/>
          <a:lstStyle/>
          <a:p>
            <a:r>
              <a:rPr lang="en-IN" dirty="0"/>
              <a:t>GENERATED BAR CHART and PIE CHART</a:t>
            </a:r>
          </a:p>
        </p:txBody>
      </p:sp>
      <p:pic>
        <p:nvPicPr>
          <p:cNvPr id="5" name="Content Placeholder 4">
            <a:extLst>
              <a:ext uri="{FF2B5EF4-FFF2-40B4-BE49-F238E27FC236}">
                <a16:creationId xmlns:a16="http://schemas.microsoft.com/office/drawing/2014/main" id="{85C36843-5B64-4A16-AAF0-BD370BA6A07A}"/>
              </a:ext>
            </a:extLst>
          </p:cNvPr>
          <p:cNvPicPr>
            <a:picLocks noGrp="1" noChangeAspect="1"/>
          </p:cNvPicPr>
          <p:nvPr>
            <p:ph idx="1"/>
          </p:nvPr>
        </p:nvPicPr>
        <p:blipFill>
          <a:blip r:embed="rId2"/>
          <a:stretch>
            <a:fillRect/>
          </a:stretch>
        </p:blipFill>
        <p:spPr>
          <a:xfrm>
            <a:off x="1385253" y="2237173"/>
            <a:ext cx="9418320" cy="3330031"/>
          </a:xfrm>
        </p:spPr>
      </p:pic>
    </p:spTree>
    <p:extLst>
      <p:ext uri="{BB962C8B-B14F-4D97-AF65-F5344CB8AC3E}">
        <p14:creationId xmlns:p14="http://schemas.microsoft.com/office/powerpoint/2010/main" val="6783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9EE3-DB64-47E4-9CE1-995B2F5B434E}"/>
              </a:ext>
            </a:extLst>
          </p:cNvPr>
          <p:cNvSpPr>
            <a:spLocks noGrp="1"/>
          </p:cNvSpPr>
          <p:nvPr>
            <p:ph type="title"/>
          </p:nvPr>
        </p:nvSpPr>
        <p:spPr>
          <a:xfrm>
            <a:off x="1141412" y="0"/>
            <a:ext cx="9905998" cy="1478570"/>
          </a:xfrm>
        </p:spPr>
        <p:txBody>
          <a:bodyPr/>
          <a:lstStyle/>
          <a:p>
            <a:r>
              <a:rPr lang="en-IN" dirty="0"/>
              <a:t>Graphs generated</a:t>
            </a:r>
          </a:p>
        </p:txBody>
      </p:sp>
      <p:sp>
        <p:nvSpPr>
          <p:cNvPr id="3" name="Content Placeholder 2">
            <a:extLst>
              <a:ext uri="{FF2B5EF4-FFF2-40B4-BE49-F238E27FC236}">
                <a16:creationId xmlns:a16="http://schemas.microsoft.com/office/drawing/2014/main" id="{CE889AFD-F0FF-48A1-8CC3-BAFE49D94EB2}"/>
              </a:ext>
            </a:extLst>
          </p:cNvPr>
          <p:cNvSpPr>
            <a:spLocks noGrp="1"/>
          </p:cNvSpPr>
          <p:nvPr>
            <p:ph idx="1"/>
          </p:nvPr>
        </p:nvSpPr>
        <p:spPr>
          <a:xfrm>
            <a:off x="1141411" y="1264065"/>
            <a:ext cx="9905999" cy="3541714"/>
          </a:xfrm>
        </p:spPr>
        <p:txBody>
          <a:bodyPr>
            <a:normAutofit/>
          </a:bodyPr>
          <a:lstStyle/>
          <a:p>
            <a:pPr marL="0" indent="0">
              <a:buNone/>
            </a:pPr>
            <a:r>
              <a:rPr lang="en-IN" sz="2800" b="1" dirty="0"/>
              <a:t>Interactive Bar Chart</a:t>
            </a:r>
          </a:p>
          <a:p>
            <a:pPr marL="0" indent="0">
              <a:buNone/>
            </a:pPr>
            <a:r>
              <a:rPr lang="en-IN" sz="2800" b="1" i="1" dirty="0"/>
              <a:t>Use case: </a:t>
            </a:r>
            <a:r>
              <a:rPr lang="en-IN" sz="1800" i="1" dirty="0"/>
              <a:t>To help the weather service forecast officer in identifying states which are to be taken appropriate precautionary measures based on the number of damages caused by the storm.</a:t>
            </a:r>
          </a:p>
          <a:p>
            <a:r>
              <a:rPr lang="en-IN" sz="1800" dirty="0"/>
              <a:t>Here we have visualized the damages to the property incurred in dollars by the weather event in each state for different event types from 2011 to 2017</a:t>
            </a:r>
          </a:p>
          <a:p>
            <a:r>
              <a:rPr lang="en-IN" sz="1800" dirty="0"/>
              <a:t>The Values in X-axis represents different states in US and the Values in Y axis represents the damages incurred in dollars for different event types.</a:t>
            </a:r>
          </a:p>
        </p:txBody>
      </p:sp>
    </p:spTree>
    <p:extLst>
      <p:ext uri="{BB962C8B-B14F-4D97-AF65-F5344CB8AC3E}">
        <p14:creationId xmlns:p14="http://schemas.microsoft.com/office/powerpoint/2010/main" val="162649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6263-8A69-4BF9-97C1-6CE78C9DAF26}"/>
              </a:ext>
            </a:extLst>
          </p:cNvPr>
          <p:cNvSpPr>
            <a:spLocks noGrp="1"/>
          </p:cNvSpPr>
          <p:nvPr>
            <p:ph type="title"/>
          </p:nvPr>
        </p:nvSpPr>
        <p:spPr/>
        <p:txBody>
          <a:bodyPr/>
          <a:lstStyle/>
          <a:p>
            <a:r>
              <a:rPr lang="en-IN" dirty="0"/>
              <a:t>GENERATED INTERACTIVE BAR CHART</a:t>
            </a:r>
          </a:p>
        </p:txBody>
      </p:sp>
      <p:pic>
        <p:nvPicPr>
          <p:cNvPr id="7" name="Content Placeholder 6">
            <a:extLst>
              <a:ext uri="{FF2B5EF4-FFF2-40B4-BE49-F238E27FC236}">
                <a16:creationId xmlns:a16="http://schemas.microsoft.com/office/drawing/2014/main" id="{C213CC6C-414F-433E-BB82-2AEF1970DFE9}"/>
              </a:ext>
            </a:extLst>
          </p:cNvPr>
          <p:cNvPicPr>
            <a:picLocks noGrp="1" noChangeAspect="1"/>
          </p:cNvPicPr>
          <p:nvPr>
            <p:ph idx="1"/>
          </p:nvPr>
        </p:nvPicPr>
        <p:blipFill>
          <a:blip r:embed="rId2"/>
          <a:stretch>
            <a:fillRect/>
          </a:stretch>
        </p:blipFill>
        <p:spPr>
          <a:xfrm>
            <a:off x="1251751" y="1769898"/>
            <a:ext cx="8744505" cy="4568758"/>
          </a:xfrm>
        </p:spPr>
      </p:pic>
    </p:spTree>
    <p:extLst>
      <p:ext uri="{BB962C8B-B14F-4D97-AF65-F5344CB8AC3E}">
        <p14:creationId xmlns:p14="http://schemas.microsoft.com/office/powerpoint/2010/main" val="3800016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9EE3-DB64-47E4-9CE1-995B2F5B434E}"/>
              </a:ext>
            </a:extLst>
          </p:cNvPr>
          <p:cNvSpPr>
            <a:spLocks noGrp="1"/>
          </p:cNvSpPr>
          <p:nvPr>
            <p:ph type="title"/>
          </p:nvPr>
        </p:nvSpPr>
        <p:spPr>
          <a:xfrm>
            <a:off x="1141412" y="0"/>
            <a:ext cx="9905998" cy="1478570"/>
          </a:xfrm>
        </p:spPr>
        <p:txBody>
          <a:bodyPr/>
          <a:lstStyle/>
          <a:p>
            <a:r>
              <a:rPr lang="en-IN" dirty="0"/>
              <a:t>Graphs generated</a:t>
            </a:r>
          </a:p>
        </p:txBody>
      </p:sp>
      <p:sp>
        <p:nvSpPr>
          <p:cNvPr id="3" name="Content Placeholder 2">
            <a:extLst>
              <a:ext uri="{FF2B5EF4-FFF2-40B4-BE49-F238E27FC236}">
                <a16:creationId xmlns:a16="http://schemas.microsoft.com/office/drawing/2014/main" id="{CE889AFD-F0FF-48A1-8CC3-BAFE49D94EB2}"/>
              </a:ext>
            </a:extLst>
          </p:cNvPr>
          <p:cNvSpPr>
            <a:spLocks noGrp="1"/>
          </p:cNvSpPr>
          <p:nvPr>
            <p:ph idx="1"/>
          </p:nvPr>
        </p:nvSpPr>
        <p:spPr>
          <a:xfrm>
            <a:off x="1141411" y="1264065"/>
            <a:ext cx="9905999" cy="3541714"/>
          </a:xfrm>
        </p:spPr>
        <p:txBody>
          <a:bodyPr>
            <a:normAutofit/>
          </a:bodyPr>
          <a:lstStyle/>
          <a:p>
            <a:pPr marL="0" indent="0">
              <a:buNone/>
            </a:pPr>
            <a:r>
              <a:rPr lang="en-IN" sz="2800" b="1" dirty="0"/>
              <a:t>Interactive Bar Chart and heat map</a:t>
            </a:r>
          </a:p>
          <a:p>
            <a:pPr marL="0" indent="0">
              <a:buNone/>
            </a:pPr>
            <a:r>
              <a:rPr lang="en-IN" sz="2800" b="1" i="1" dirty="0"/>
              <a:t>Use case: </a:t>
            </a:r>
            <a:r>
              <a:rPr lang="en-IN" sz="1800" i="1" dirty="0"/>
              <a:t>To help the weather service forecast officer in identifying states which are to be taken appropriate precautionary measures based on the reason for occurrence of storm.</a:t>
            </a:r>
          </a:p>
          <a:p>
            <a:r>
              <a:rPr lang="en-IN" sz="1800" dirty="0"/>
              <a:t>These interactive charts help in finding out the total number of storms in a particular state, different storms that occurred and the major reason for the occurrence of storms in that state.</a:t>
            </a:r>
          </a:p>
        </p:txBody>
      </p:sp>
    </p:spTree>
    <p:extLst>
      <p:ext uri="{BB962C8B-B14F-4D97-AF65-F5344CB8AC3E}">
        <p14:creationId xmlns:p14="http://schemas.microsoft.com/office/powerpoint/2010/main" val="3427424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6263-8A69-4BF9-97C1-6CE78C9DAF26}"/>
              </a:ext>
            </a:extLst>
          </p:cNvPr>
          <p:cNvSpPr>
            <a:spLocks noGrp="1"/>
          </p:cNvSpPr>
          <p:nvPr>
            <p:ph type="title"/>
          </p:nvPr>
        </p:nvSpPr>
        <p:spPr/>
        <p:txBody>
          <a:bodyPr/>
          <a:lstStyle/>
          <a:p>
            <a:r>
              <a:rPr lang="en-IN" dirty="0"/>
              <a:t>GENERATED INTERACTIVE CHART</a:t>
            </a:r>
          </a:p>
        </p:txBody>
      </p:sp>
      <p:pic>
        <p:nvPicPr>
          <p:cNvPr id="6" name="Content Placeholder 5">
            <a:extLst>
              <a:ext uri="{FF2B5EF4-FFF2-40B4-BE49-F238E27FC236}">
                <a16:creationId xmlns:a16="http://schemas.microsoft.com/office/drawing/2014/main" id="{C9FC3A66-360F-484B-9C8B-056B4638EB00}"/>
              </a:ext>
            </a:extLst>
          </p:cNvPr>
          <p:cNvPicPr>
            <a:picLocks noGrp="1" noChangeAspect="1"/>
          </p:cNvPicPr>
          <p:nvPr>
            <p:ph idx="1"/>
          </p:nvPr>
        </p:nvPicPr>
        <p:blipFill>
          <a:blip r:embed="rId2"/>
          <a:stretch>
            <a:fillRect/>
          </a:stretch>
        </p:blipFill>
        <p:spPr>
          <a:xfrm>
            <a:off x="985421" y="1606858"/>
            <a:ext cx="10061989" cy="4731798"/>
          </a:xfrm>
        </p:spPr>
      </p:pic>
    </p:spTree>
    <p:extLst>
      <p:ext uri="{BB962C8B-B14F-4D97-AF65-F5344CB8AC3E}">
        <p14:creationId xmlns:p14="http://schemas.microsoft.com/office/powerpoint/2010/main" val="311677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2697-8802-422F-BEF8-B0C640DEB628}"/>
              </a:ext>
            </a:extLst>
          </p:cNvPr>
          <p:cNvSpPr>
            <a:spLocks noGrp="1"/>
          </p:cNvSpPr>
          <p:nvPr>
            <p:ph type="title"/>
          </p:nvPr>
        </p:nvSpPr>
        <p:spPr>
          <a:xfrm>
            <a:off x="1143001" y="618518"/>
            <a:ext cx="9905998" cy="1478570"/>
          </a:xfrm>
        </p:spPr>
        <p:txBody>
          <a:bodyPr/>
          <a:lstStyle/>
          <a:p>
            <a:r>
              <a:rPr lang="en-IN" dirty="0"/>
              <a:t>Graphs generated</a:t>
            </a:r>
          </a:p>
        </p:txBody>
      </p:sp>
      <p:sp>
        <p:nvSpPr>
          <p:cNvPr id="3" name="Content Placeholder 2">
            <a:extLst>
              <a:ext uri="{FF2B5EF4-FFF2-40B4-BE49-F238E27FC236}">
                <a16:creationId xmlns:a16="http://schemas.microsoft.com/office/drawing/2014/main" id="{1C7C6E8F-7501-435C-A4AA-96775A321214}"/>
              </a:ext>
            </a:extLst>
          </p:cNvPr>
          <p:cNvSpPr>
            <a:spLocks noGrp="1"/>
          </p:cNvSpPr>
          <p:nvPr>
            <p:ph idx="1"/>
          </p:nvPr>
        </p:nvSpPr>
        <p:spPr>
          <a:xfrm>
            <a:off x="1292333" y="1725705"/>
            <a:ext cx="9905999" cy="3541714"/>
          </a:xfrm>
        </p:spPr>
        <p:txBody>
          <a:bodyPr>
            <a:normAutofit/>
          </a:bodyPr>
          <a:lstStyle/>
          <a:p>
            <a:pPr marL="0" indent="0">
              <a:buNone/>
            </a:pPr>
            <a:r>
              <a:rPr lang="en-IN" sz="2800" b="1" dirty="0"/>
              <a:t>Bar Chart</a:t>
            </a:r>
          </a:p>
          <a:p>
            <a:r>
              <a:rPr lang="en-IN" dirty="0"/>
              <a:t>Created a bar chart with States, Event Type and Year data which shows the different storms that occurred in each state of US from year 2011 to 2017.</a:t>
            </a:r>
          </a:p>
          <a:p>
            <a:r>
              <a:rPr lang="en-IN" dirty="0"/>
              <a:t>This graph lets the user select the data corresponding to each year to visualize the data in specific and know the places which are affected by a particular type of storm more often.</a:t>
            </a:r>
          </a:p>
        </p:txBody>
      </p:sp>
    </p:spTree>
    <p:extLst>
      <p:ext uri="{BB962C8B-B14F-4D97-AF65-F5344CB8AC3E}">
        <p14:creationId xmlns:p14="http://schemas.microsoft.com/office/powerpoint/2010/main" val="915142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7A61-ACBD-4F89-BAF1-AB676DA192B5}"/>
              </a:ext>
            </a:extLst>
          </p:cNvPr>
          <p:cNvSpPr>
            <a:spLocks noGrp="1"/>
          </p:cNvSpPr>
          <p:nvPr>
            <p:ph type="title"/>
          </p:nvPr>
        </p:nvSpPr>
        <p:spPr>
          <a:xfrm>
            <a:off x="1141412" y="-301841"/>
            <a:ext cx="9905998" cy="1478570"/>
          </a:xfrm>
        </p:spPr>
        <p:txBody>
          <a:bodyPr/>
          <a:lstStyle/>
          <a:p>
            <a:r>
              <a:rPr lang="en-IN" dirty="0"/>
              <a:t>Generated graph using tableau</a:t>
            </a:r>
          </a:p>
        </p:txBody>
      </p:sp>
      <p:pic>
        <p:nvPicPr>
          <p:cNvPr id="7" name="Content Placeholder 6">
            <a:extLst>
              <a:ext uri="{FF2B5EF4-FFF2-40B4-BE49-F238E27FC236}">
                <a16:creationId xmlns:a16="http://schemas.microsoft.com/office/drawing/2014/main" id="{333679B9-6C85-47F0-9DFD-C736D1D5CA93}"/>
              </a:ext>
            </a:extLst>
          </p:cNvPr>
          <p:cNvPicPr>
            <a:picLocks noGrp="1" noChangeAspect="1"/>
          </p:cNvPicPr>
          <p:nvPr>
            <p:ph idx="1"/>
          </p:nvPr>
        </p:nvPicPr>
        <p:blipFill>
          <a:blip r:embed="rId2"/>
          <a:stretch>
            <a:fillRect/>
          </a:stretch>
        </p:blipFill>
        <p:spPr>
          <a:xfrm>
            <a:off x="1141412" y="923278"/>
            <a:ext cx="9195395" cy="5264458"/>
          </a:xfrm>
        </p:spPr>
      </p:pic>
    </p:spTree>
    <p:extLst>
      <p:ext uri="{BB962C8B-B14F-4D97-AF65-F5344CB8AC3E}">
        <p14:creationId xmlns:p14="http://schemas.microsoft.com/office/powerpoint/2010/main" val="337541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C5F0-3496-4170-9DE0-2994AD56CD02}"/>
              </a:ext>
            </a:extLst>
          </p:cNvPr>
          <p:cNvSpPr>
            <a:spLocks noGrp="1"/>
          </p:cNvSpPr>
          <p:nvPr>
            <p:ph type="title"/>
          </p:nvPr>
        </p:nvSpPr>
        <p:spPr>
          <a:xfrm>
            <a:off x="1141413" y="68102"/>
            <a:ext cx="9905998" cy="1478570"/>
          </a:xfrm>
        </p:spPr>
        <p:txBody>
          <a:bodyPr/>
          <a:lstStyle/>
          <a:p>
            <a:r>
              <a:rPr lang="en-IN" dirty="0"/>
              <a:t>Work</a:t>
            </a:r>
          </a:p>
        </p:txBody>
      </p:sp>
      <p:sp>
        <p:nvSpPr>
          <p:cNvPr id="3" name="Content Placeholder 2">
            <a:extLst>
              <a:ext uri="{FF2B5EF4-FFF2-40B4-BE49-F238E27FC236}">
                <a16:creationId xmlns:a16="http://schemas.microsoft.com/office/drawing/2014/main" id="{E27BD59E-F0A8-4A85-B563-2D0F6859E49A}"/>
              </a:ext>
            </a:extLst>
          </p:cNvPr>
          <p:cNvSpPr>
            <a:spLocks noGrp="1"/>
          </p:cNvSpPr>
          <p:nvPr>
            <p:ph idx="1"/>
          </p:nvPr>
        </p:nvSpPr>
        <p:spPr>
          <a:xfrm>
            <a:off x="834502" y="1193044"/>
            <a:ext cx="10697592" cy="5172245"/>
          </a:xfrm>
        </p:spPr>
        <p:txBody>
          <a:bodyPr>
            <a:normAutofit/>
          </a:bodyPr>
          <a:lstStyle/>
          <a:p>
            <a:r>
              <a:rPr lang="en-IN" sz="1800" b="1" dirty="0"/>
              <a:t>Nivedita: </a:t>
            </a:r>
            <a:r>
              <a:rPr lang="en-IN" sz="1800" dirty="0"/>
              <a:t>Data Cleansing, Data Pre-processing, Data Analysis and Attributes                    	     	     	    Identification, Donut pie chart generation for the F-Scale damage level of top 5 states 	  	     	    using java script code implementation, Bar Chart and Pie 	Chart generation using D3.Js to know all the 	    States where there are deaths directly or indirectly related to weather event so that necessary 	  	    precautionary measures can be taken, created a chart in Tableau which tells the most common reason 	    for the occurrence of storms in a particular state, created web pages and integrated all the 		    visualization techniques that are implemented.</a:t>
            </a:r>
          </a:p>
          <a:p>
            <a:r>
              <a:rPr lang="en-IN" sz="1800" b="1" dirty="0"/>
              <a:t>Ravali: </a:t>
            </a:r>
            <a:r>
              <a:rPr lang="en-IN" sz="1800" dirty="0"/>
              <a:t>Data collection, Data Cleansing and grouping, Heat map generation for the intensity of storms using 	 D3.Js, Created interactive bar chart which represents all the states in US and the damages incurred in 	 dollars for different event types which helps the weather service forecast officer to identify states which 	 are to be taken appropriate precautionary measures, created a bar chart which tells different event 	 types and its count in a particular state for a specific year and its representation in US states map.</a:t>
            </a:r>
          </a:p>
          <a:p>
            <a:r>
              <a:rPr lang="en-IN" sz="1800" b="1" dirty="0"/>
              <a:t>Rohitha: </a:t>
            </a:r>
            <a:r>
              <a:rPr lang="en-IN" sz="1800" dirty="0"/>
              <a:t>Data Cleanisng, Data Pre-processing, Correlation of States with event types and occurrence of storms 	   using Tableau to know the places which are effected by a particular type of storm more often. </a:t>
            </a:r>
          </a:p>
        </p:txBody>
      </p:sp>
    </p:spTree>
    <p:extLst>
      <p:ext uri="{BB962C8B-B14F-4D97-AF65-F5344CB8AC3E}">
        <p14:creationId xmlns:p14="http://schemas.microsoft.com/office/powerpoint/2010/main" val="1582654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451-BDD1-4193-834F-FDFB268F56B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7C537E1-331A-4BBA-A216-95B556BF2DA8}"/>
              </a:ext>
            </a:extLst>
          </p:cNvPr>
          <p:cNvSpPr>
            <a:spLocks noGrp="1"/>
          </p:cNvSpPr>
          <p:nvPr>
            <p:ph idx="1"/>
          </p:nvPr>
        </p:nvSpPr>
        <p:spPr>
          <a:xfrm>
            <a:off x="1239066" y="1658142"/>
            <a:ext cx="10026697" cy="4858067"/>
          </a:xfrm>
        </p:spPr>
        <p:txBody>
          <a:bodyPr>
            <a:normAutofit/>
          </a:bodyPr>
          <a:lstStyle/>
          <a:p>
            <a:pPr lvl="0"/>
            <a:r>
              <a:rPr lang="en-US" dirty="0"/>
              <a:t>National Centers for Environmental Information [US] - </a:t>
            </a:r>
            <a:r>
              <a:rPr lang="en-US" dirty="0">
                <a:hlinkClick r:id="rId2"/>
              </a:rPr>
              <a:t>https://www.ncdc.noaa.gov/stormevents/</a:t>
            </a:r>
            <a:endParaRPr lang="en-US" dirty="0"/>
          </a:p>
          <a:p>
            <a:pPr lvl="0"/>
            <a:r>
              <a:rPr lang="en-US" dirty="0">
                <a:hlinkClick r:id="rId3"/>
              </a:rPr>
              <a:t>https://d3js.org/</a:t>
            </a:r>
            <a:endParaRPr lang="en-US" dirty="0"/>
          </a:p>
          <a:p>
            <a:pPr lvl="0"/>
            <a:r>
              <a:rPr lang="en-US" dirty="0">
                <a:hlinkClick r:id="rId4"/>
              </a:rPr>
              <a:t>http://www.highcharts.com/</a:t>
            </a:r>
            <a:endParaRPr lang="en-US" dirty="0"/>
          </a:p>
          <a:p>
            <a:r>
              <a:rPr lang="en-US" dirty="0">
                <a:hlinkClick r:id="rId5"/>
              </a:rPr>
              <a:t>https://public.tableau.com/s/</a:t>
            </a:r>
            <a:endParaRPr lang="en-US" dirty="0"/>
          </a:p>
          <a:p>
            <a:pPr lvl="0"/>
            <a:endParaRPr lang="en-US" dirty="0"/>
          </a:p>
        </p:txBody>
      </p:sp>
    </p:spTree>
    <p:extLst>
      <p:ext uri="{BB962C8B-B14F-4D97-AF65-F5344CB8AC3E}">
        <p14:creationId xmlns:p14="http://schemas.microsoft.com/office/powerpoint/2010/main" val="42509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49A4-59A1-455B-9191-43811691E1F6}"/>
              </a:ext>
            </a:extLst>
          </p:cNvPr>
          <p:cNvSpPr>
            <a:spLocks noGrp="1"/>
          </p:cNvSpPr>
          <p:nvPr>
            <p:ph type="title"/>
          </p:nvPr>
        </p:nvSpPr>
        <p:spPr/>
        <p:txBody>
          <a:bodyPr/>
          <a:lstStyle/>
          <a:p>
            <a:r>
              <a:rPr lang="en-IN" dirty="0"/>
              <a:t>Topics</a:t>
            </a:r>
          </a:p>
        </p:txBody>
      </p:sp>
      <p:sp>
        <p:nvSpPr>
          <p:cNvPr id="3" name="Content Placeholder 2">
            <a:extLst>
              <a:ext uri="{FF2B5EF4-FFF2-40B4-BE49-F238E27FC236}">
                <a16:creationId xmlns:a16="http://schemas.microsoft.com/office/drawing/2014/main" id="{EAB6BB87-2ACC-4BAD-BF51-F3AA5B6F66BC}"/>
              </a:ext>
            </a:extLst>
          </p:cNvPr>
          <p:cNvSpPr>
            <a:spLocks noGrp="1"/>
          </p:cNvSpPr>
          <p:nvPr>
            <p:ph idx="1"/>
          </p:nvPr>
        </p:nvSpPr>
        <p:spPr/>
        <p:txBody>
          <a:bodyPr/>
          <a:lstStyle/>
          <a:p>
            <a:r>
              <a:rPr lang="en-IN" dirty="0"/>
              <a:t>Problem Definition</a:t>
            </a:r>
          </a:p>
          <a:p>
            <a:r>
              <a:rPr lang="en-IN" dirty="0"/>
              <a:t>Implementation</a:t>
            </a:r>
          </a:p>
          <a:p>
            <a:r>
              <a:rPr lang="en-IN" dirty="0"/>
              <a:t>Results(Expected)</a:t>
            </a:r>
          </a:p>
          <a:p>
            <a:r>
              <a:rPr lang="en-IN" dirty="0"/>
              <a:t>Conclusion and Future work</a:t>
            </a:r>
          </a:p>
          <a:p>
            <a:endParaRPr lang="en-IN" dirty="0"/>
          </a:p>
        </p:txBody>
      </p:sp>
    </p:spTree>
    <p:extLst>
      <p:ext uri="{BB962C8B-B14F-4D97-AF65-F5344CB8AC3E}">
        <p14:creationId xmlns:p14="http://schemas.microsoft.com/office/powerpoint/2010/main" val="392531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2429-F74A-4223-9464-8873E2FDF9CC}"/>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BE134709-BCBA-4CEF-BDDD-27109869113F}"/>
              </a:ext>
            </a:extLst>
          </p:cNvPr>
          <p:cNvSpPr>
            <a:spLocks noGrp="1"/>
          </p:cNvSpPr>
          <p:nvPr>
            <p:ph idx="1"/>
          </p:nvPr>
        </p:nvSpPr>
        <p:spPr>
          <a:xfrm>
            <a:off x="1079268" y="1921013"/>
            <a:ext cx="9905999" cy="3541714"/>
          </a:xfrm>
        </p:spPr>
        <p:txBody>
          <a:bodyPr>
            <a:normAutofit fontScale="92500" lnSpcReduction="20000"/>
          </a:bodyPr>
          <a:lstStyle/>
          <a:p>
            <a:r>
              <a:rPr lang="en-IN" dirty="0"/>
              <a:t>Everyone deals with storms at some point or another. So, some expanded knowledge about them is always a benefit.</a:t>
            </a:r>
          </a:p>
          <a:p>
            <a:r>
              <a:rPr lang="en-IN" dirty="0"/>
              <a:t>Although storms cannot be prevented, being storm ready can help communities minimize their loses.</a:t>
            </a:r>
          </a:p>
          <a:p>
            <a:r>
              <a:rPr lang="en-IN" dirty="0"/>
              <a:t>Our project fetches the exploratory data from Storm Events Database published by National Weather Service(NWS) and analyses the damage occurred and precautions to be taken based on the intensity and frequency of storms.</a:t>
            </a:r>
          </a:p>
          <a:p>
            <a:r>
              <a:rPr lang="en-IN" dirty="0"/>
              <a:t>We are showing the obtained results in the form of various graphs and techniques like donut pie chart, heat map, bar graph etc.,</a:t>
            </a:r>
          </a:p>
          <a:p>
            <a:endParaRPr lang="en-IN" dirty="0"/>
          </a:p>
        </p:txBody>
      </p:sp>
    </p:spTree>
    <p:extLst>
      <p:ext uri="{BB962C8B-B14F-4D97-AF65-F5344CB8AC3E}">
        <p14:creationId xmlns:p14="http://schemas.microsoft.com/office/powerpoint/2010/main" val="114655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F616-86F8-4AF8-8220-D4A9CD4B983E}"/>
              </a:ext>
            </a:extLst>
          </p:cNvPr>
          <p:cNvSpPr>
            <a:spLocks noGrp="1"/>
          </p:cNvSpPr>
          <p:nvPr>
            <p:ph type="title"/>
          </p:nvPr>
        </p:nvSpPr>
        <p:spPr>
          <a:xfrm>
            <a:off x="1052636" y="281167"/>
            <a:ext cx="9905998" cy="952830"/>
          </a:xfrm>
        </p:spPr>
        <p:txBody>
          <a:bodyPr/>
          <a:lstStyle/>
          <a:p>
            <a:r>
              <a:rPr lang="en-IN" dirty="0"/>
              <a:t>Implementation</a:t>
            </a:r>
          </a:p>
        </p:txBody>
      </p:sp>
      <p:sp>
        <p:nvSpPr>
          <p:cNvPr id="3" name="Content Placeholder 2">
            <a:extLst>
              <a:ext uri="{FF2B5EF4-FFF2-40B4-BE49-F238E27FC236}">
                <a16:creationId xmlns:a16="http://schemas.microsoft.com/office/drawing/2014/main" id="{B4634849-9F76-4FD7-9BBE-83B8F5B70389}"/>
              </a:ext>
            </a:extLst>
          </p:cNvPr>
          <p:cNvSpPr>
            <a:spLocks noGrp="1"/>
          </p:cNvSpPr>
          <p:nvPr>
            <p:ph idx="1"/>
          </p:nvPr>
        </p:nvSpPr>
        <p:spPr>
          <a:xfrm>
            <a:off x="1052635" y="1122022"/>
            <a:ext cx="9905999" cy="5553985"/>
          </a:xfrm>
        </p:spPr>
        <p:txBody>
          <a:bodyPr>
            <a:normAutofit lnSpcReduction="10000"/>
          </a:bodyPr>
          <a:lstStyle/>
          <a:p>
            <a:pPr marL="0" indent="0">
              <a:buNone/>
            </a:pPr>
            <a:r>
              <a:rPr lang="en-IN" sz="2800" dirty="0"/>
              <a:t>Dataset Attributes</a:t>
            </a:r>
          </a:p>
          <a:p>
            <a:r>
              <a:rPr lang="en-IN" dirty="0"/>
              <a:t>State</a:t>
            </a:r>
          </a:p>
          <a:p>
            <a:r>
              <a:rPr lang="en-IN" dirty="0"/>
              <a:t>Year</a:t>
            </a:r>
          </a:p>
          <a:p>
            <a:r>
              <a:rPr lang="en-IN" dirty="0"/>
              <a:t>Event Type</a:t>
            </a:r>
          </a:p>
          <a:p>
            <a:r>
              <a:rPr lang="en-IN" dirty="0"/>
              <a:t>Injuries Direct and Indirect</a:t>
            </a:r>
          </a:p>
          <a:p>
            <a:r>
              <a:rPr lang="en-IN" dirty="0"/>
              <a:t>Deaths Direct and Indirect</a:t>
            </a:r>
          </a:p>
          <a:p>
            <a:r>
              <a:rPr lang="en-IN" dirty="0"/>
              <a:t>Damage to Property and Crops</a:t>
            </a:r>
          </a:p>
          <a:p>
            <a:r>
              <a:rPr lang="en-IN" dirty="0"/>
              <a:t>Flood Cause</a:t>
            </a:r>
          </a:p>
          <a:p>
            <a:r>
              <a:rPr lang="en-IN" dirty="0"/>
              <a:t>Tornado F-Scale</a:t>
            </a:r>
          </a:p>
          <a:p>
            <a:r>
              <a:rPr lang="en-IN" dirty="0"/>
              <a:t>Fatality Type</a:t>
            </a:r>
          </a:p>
        </p:txBody>
      </p:sp>
    </p:spTree>
    <p:extLst>
      <p:ext uri="{BB962C8B-B14F-4D97-AF65-F5344CB8AC3E}">
        <p14:creationId xmlns:p14="http://schemas.microsoft.com/office/powerpoint/2010/main" val="30026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9D21-E0D0-4FE2-8462-80EF5F922478}"/>
              </a:ext>
            </a:extLst>
          </p:cNvPr>
          <p:cNvSpPr>
            <a:spLocks noGrp="1"/>
          </p:cNvSpPr>
          <p:nvPr>
            <p:ph type="title"/>
          </p:nvPr>
        </p:nvSpPr>
        <p:spPr>
          <a:xfrm>
            <a:off x="1043759" y="112491"/>
            <a:ext cx="9905998" cy="1478570"/>
          </a:xfrm>
        </p:spPr>
        <p:txBody>
          <a:bodyPr/>
          <a:lstStyle/>
          <a:p>
            <a:r>
              <a:rPr lang="en-IN" dirty="0"/>
              <a:t>Implementation</a:t>
            </a:r>
          </a:p>
        </p:txBody>
      </p:sp>
      <p:sp>
        <p:nvSpPr>
          <p:cNvPr id="3" name="Content Placeholder 2">
            <a:extLst>
              <a:ext uri="{FF2B5EF4-FFF2-40B4-BE49-F238E27FC236}">
                <a16:creationId xmlns:a16="http://schemas.microsoft.com/office/drawing/2014/main" id="{867A8E60-EEBB-42E8-B531-696EED6137F8}"/>
              </a:ext>
            </a:extLst>
          </p:cNvPr>
          <p:cNvSpPr>
            <a:spLocks noGrp="1"/>
          </p:cNvSpPr>
          <p:nvPr>
            <p:ph idx="1"/>
          </p:nvPr>
        </p:nvSpPr>
        <p:spPr>
          <a:xfrm>
            <a:off x="1141412" y="1225118"/>
            <a:ext cx="9905999" cy="4566083"/>
          </a:xfrm>
        </p:spPr>
        <p:txBody>
          <a:bodyPr>
            <a:normAutofit/>
          </a:bodyPr>
          <a:lstStyle/>
          <a:p>
            <a:pPr marL="0" indent="0">
              <a:buNone/>
            </a:pPr>
            <a:r>
              <a:rPr lang="en-IN" sz="2800" dirty="0"/>
              <a:t>Data pre-processing</a:t>
            </a:r>
          </a:p>
          <a:p>
            <a:r>
              <a:rPr lang="en-IN" dirty="0"/>
              <a:t>We have written SQL queries in Microsoft Excel to group the data based on the tornado intensity and storm type.</a:t>
            </a:r>
          </a:p>
          <a:p>
            <a:r>
              <a:rPr lang="en-IN" dirty="0"/>
              <a:t>Modified the data related to Damages by replacing K with 1000 and M with 1,000,000 which represents the amount of damage.</a:t>
            </a:r>
          </a:p>
          <a:p>
            <a:r>
              <a:rPr lang="en-IN" dirty="0"/>
              <a:t>There are few states with TOR_F_SCALE value as EFU which is invalid. So, depending upon the damages and other factors, updated the intensity value accordingly.</a:t>
            </a:r>
          </a:p>
        </p:txBody>
      </p:sp>
    </p:spTree>
    <p:extLst>
      <p:ext uri="{BB962C8B-B14F-4D97-AF65-F5344CB8AC3E}">
        <p14:creationId xmlns:p14="http://schemas.microsoft.com/office/powerpoint/2010/main" val="148194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D038-3842-4476-9F02-A0E6D75F8D52}"/>
              </a:ext>
            </a:extLst>
          </p:cNvPr>
          <p:cNvSpPr>
            <a:spLocks noGrp="1"/>
          </p:cNvSpPr>
          <p:nvPr>
            <p:ph type="title"/>
          </p:nvPr>
        </p:nvSpPr>
        <p:spPr>
          <a:xfrm>
            <a:off x="1070392" y="0"/>
            <a:ext cx="9905998" cy="1478570"/>
          </a:xfrm>
        </p:spPr>
        <p:txBody>
          <a:bodyPr/>
          <a:lstStyle/>
          <a:p>
            <a:r>
              <a:rPr lang="en-IN" dirty="0"/>
              <a:t>Graphs generated</a:t>
            </a:r>
          </a:p>
        </p:txBody>
      </p:sp>
      <p:sp>
        <p:nvSpPr>
          <p:cNvPr id="3" name="Content Placeholder 2">
            <a:extLst>
              <a:ext uri="{FF2B5EF4-FFF2-40B4-BE49-F238E27FC236}">
                <a16:creationId xmlns:a16="http://schemas.microsoft.com/office/drawing/2014/main" id="{59EB885D-D9F7-4003-807C-644BBEE97E4B}"/>
              </a:ext>
            </a:extLst>
          </p:cNvPr>
          <p:cNvSpPr>
            <a:spLocks noGrp="1"/>
          </p:cNvSpPr>
          <p:nvPr>
            <p:ph idx="1"/>
          </p:nvPr>
        </p:nvSpPr>
        <p:spPr>
          <a:xfrm>
            <a:off x="1143000" y="1051002"/>
            <a:ext cx="9905999" cy="3541714"/>
          </a:xfrm>
        </p:spPr>
        <p:txBody>
          <a:bodyPr>
            <a:normAutofit/>
          </a:bodyPr>
          <a:lstStyle/>
          <a:p>
            <a:pPr marL="0" indent="0">
              <a:buNone/>
            </a:pPr>
            <a:r>
              <a:rPr lang="en-IN" sz="2800" b="1" dirty="0"/>
              <a:t>Heat Map</a:t>
            </a:r>
          </a:p>
          <a:p>
            <a:pPr marL="0" indent="0">
              <a:buNone/>
            </a:pPr>
            <a:r>
              <a:rPr lang="en-IN" dirty="0"/>
              <a:t>Here we have visualized the number of storms versus each state to understand which state is hit by more number of storms.</a:t>
            </a:r>
          </a:p>
          <a:p>
            <a:pPr marL="0" indent="0">
              <a:buNone/>
            </a:pPr>
            <a:r>
              <a:rPr lang="en-IN" dirty="0"/>
              <a:t>We used heat map such that the state which is hit by more number of storm is represented by a colour having higher intensity.</a:t>
            </a:r>
          </a:p>
        </p:txBody>
      </p:sp>
    </p:spTree>
    <p:extLst>
      <p:ext uri="{BB962C8B-B14F-4D97-AF65-F5344CB8AC3E}">
        <p14:creationId xmlns:p14="http://schemas.microsoft.com/office/powerpoint/2010/main" val="335348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DA76-3FD3-4CCF-B455-9D6772AEA85A}"/>
              </a:ext>
            </a:extLst>
          </p:cNvPr>
          <p:cNvSpPr>
            <a:spLocks noGrp="1"/>
          </p:cNvSpPr>
          <p:nvPr>
            <p:ph type="title"/>
          </p:nvPr>
        </p:nvSpPr>
        <p:spPr>
          <a:xfrm>
            <a:off x="395077" y="130246"/>
            <a:ext cx="10652334" cy="668744"/>
          </a:xfrm>
        </p:spPr>
        <p:txBody>
          <a:bodyPr/>
          <a:lstStyle/>
          <a:p>
            <a:r>
              <a:rPr lang="en-IN" dirty="0"/>
              <a:t>Generated heat map</a:t>
            </a:r>
          </a:p>
        </p:txBody>
      </p:sp>
      <p:pic>
        <p:nvPicPr>
          <p:cNvPr id="5" name="Content Placeholder 4">
            <a:extLst>
              <a:ext uri="{FF2B5EF4-FFF2-40B4-BE49-F238E27FC236}">
                <a16:creationId xmlns:a16="http://schemas.microsoft.com/office/drawing/2014/main" id="{6989D2A0-47F9-4134-814D-466708572C74}"/>
              </a:ext>
            </a:extLst>
          </p:cNvPr>
          <p:cNvPicPr>
            <a:picLocks noGrp="1" noChangeAspect="1"/>
          </p:cNvPicPr>
          <p:nvPr>
            <p:ph idx="1"/>
          </p:nvPr>
        </p:nvPicPr>
        <p:blipFill>
          <a:blip r:embed="rId2"/>
          <a:stretch>
            <a:fillRect/>
          </a:stretch>
        </p:blipFill>
        <p:spPr>
          <a:xfrm>
            <a:off x="497170" y="798990"/>
            <a:ext cx="5768840" cy="3467400"/>
          </a:xfrm>
        </p:spPr>
      </p:pic>
      <p:pic>
        <p:nvPicPr>
          <p:cNvPr id="7" name="Picture 6">
            <a:extLst>
              <a:ext uri="{FF2B5EF4-FFF2-40B4-BE49-F238E27FC236}">
                <a16:creationId xmlns:a16="http://schemas.microsoft.com/office/drawing/2014/main" id="{5ED474E3-84A2-466B-852D-96C98073ECC0}"/>
              </a:ext>
            </a:extLst>
          </p:cNvPr>
          <p:cNvPicPr>
            <a:picLocks noChangeAspect="1"/>
          </p:cNvPicPr>
          <p:nvPr/>
        </p:nvPicPr>
        <p:blipFill>
          <a:blip r:embed="rId3"/>
          <a:stretch>
            <a:fillRect/>
          </a:stretch>
        </p:blipFill>
        <p:spPr>
          <a:xfrm>
            <a:off x="6368103" y="798990"/>
            <a:ext cx="5563082" cy="5966977"/>
          </a:xfrm>
          <a:prstGeom prst="rect">
            <a:avLst/>
          </a:prstGeom>
        </p:spPr>
      </p:pic>
    </p:spTree>
    <p:extLst>
      <p:ext uri="{BB962C8B-B14F-4D97-AF65-F5344CB8AC3E}">
        <p14:creationId xmlns:p14="http://schemas.microsoft.com/office/powerpoint/2010/main" val="370584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9EE3-DB64-47E4-9CE1-995B2F5B434E}"/>
              </a:ext>
            </a:extLst>
          </p:cNvPr>
          <p:cNvSpPr>
            <a:spLocks noGrp="1"/>
          </p:cNvSpPr>
          <p:nvPr>
            <p:ph type="title"/>
          </p:nvPr>
        </p:nvSpPr>
        <p:spPr>
          <a:xfrm>
            <a:off x="1141412" y="0"/>
            <a:ext cx="9905998" cy="1478570"/>
          </a:xfrm>
        </p:spPr>
        <p:txBody>
          <a:bodyPr/>
          <a:lstStyle/>
          <a:p>
            <a:r>
              <a:rPr lang="en-IN" dirty="0"/>
              <a:t>Graphs generated</a:t>
            </a:r>
          </a:p>
        </p:txBody>
      </p:sp>
      <p:sp>
        <p:nvSpPr>
          <p:cNvPr id="3" name="Content Placeholder 2">
            <a:extLst>
              <a:ext uri="{FF2B5EF4-FFF2-40B4-BE49-F238E27FC236}">
                <a16:creationId xmlns:a16="http://schemas.microsoft.com/office/drawing/2014/main" id="{CE889AFD-F0FF-48A1-8CC3-BAFE49D94EB2}"/>
              </a:ext>
            </a:extLst>
          </p:cNvPr>
          <p:cNvSpPr>
            <a:spLocks noGrp="1"/>
          </p:cNvSpPr>
          <p:nvPr>
            <p:ph idx="1"/>
          </p:nvPr>
        </p:nvSpPr>
        <p:spPr>
          <a:xfrm>
            <a:off x="1141411" y="1264065"/>
            <a:ext cx="9905999" cy="3541714"/>
          </a:xfrm>
        </p:spPr>
        <p:txBody>
          <a:bodyPr>
            <a:normAutofit fontScale="85000" lnSpcReduction="10000"/>
          </a:bodyPr>
          <a:lstStyle/>
          <a:p>
            <a:pPr marL="0" indent="0">
              <a:buNone/>
            </a:pPr>
            <a:r>
              <a:rPr lang="en-IN" sz="2800" b="1" dirty="0"/>
              <a:t>Donut Pie Chart</a:t>
            </a:r>
          </a:p>
          <a:p>
            <a:pPr marL="0" indent="0">
              <a:buNone/>
            </a:pPr>
            <a:r>
              <a:rPr lang="en-IN" sz="2800" b="1" i="1" dirty="0"/>
              <a:t>Use case: </a:t>
            </a:r>
            <a:r>
              <a:rPr lang="en-IN" i="1" dirty="0"/>
              <a:t>As a National Weather Service forecast officer, one would like to know the areas which are severely affected by the EF4 and EF5 tornadoes such that more precautionary measures can be taken in those areas to avoid damages to people and property.</a:t>
            </a:r>
            <a:endParaRPr lang="en-IN" b="1" i="1" dirty="0"/>
          </a:p>
          <a:p>
            <a:r>
              <a:rPr lang="en-IN" dirty="0"/>
              <a:t>Here we have visualized the states which are mostly affected by tornadoes based on the F-Scale Intensity.</a:t>
            </a:r>
          </a:p>
          <a:p>
            <a:r>
              <a:rPr lang="en-IN" dirty="0"/>
              <a:t>Our graph shows the top 5 states for each F-Scale intensity for the storm data collected from 2011 to 2017.</a:t>
            </a:r>
          </a:p>
        </p:txBody>
      </p:sp>
    </p:spTree>
    <p:extLst>
      <p:ext uri="{BB962C8B-B14F-4D97-AF65-F5344CB8AC3E}">
        <p14:creationId xmlns:p14="http://schemas.microsoft.com/office/powerpoint/2010/main" val="277649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E3B6-CB1D-4711-849C-1616D4DE0237}"/>
              </a:ext>
            </a:extLst>
          </p:cNvPr>
          <p:cNvSpPr>
            <a:spLocks noGrp="1"/>
          </p:cNvSpPr>
          <p:nvPr>
            <p:ph type="title"/>
          </p:nvPr>
        </p:nvSpPr>
        <p:spPr>
          <a:xfrm>
            <a:off x="1061514" y="112490"/>
            <a:ext cx="9905998" cy="837421"/>
          </a:xfrm>
        </p:spPr>
        <p:txBody>
          <a:bodyPr/>
          <a:lstStyle/>
          <a:p>
            <a:r>
              <a:rPr lang="en-IN" dirty="0"/>
              <a:t>Generated donut pie chart</a:t>
            </a:r>
          </a:p>
        </p:txBody>
      </p:sp>
      <p:pic>
        <p:nvPicPr>
          <p:cNvPr id="5" name="Content Placeholder 4">
            <a:extLst>
              <a:ext uri="{FF2B5EF4-FFF2-40B4-BE49-F238E27FC236}">
                <a16:creationId xmlns:a16="http://schemas.microsoft.com/office/drawing/2014/main" id="{A3713B42-3F2F-42E9-A328-63DD4DD24D7A}"/>
              </a:ext>
            </a:extLst>
          </p:cNvPr>
          <p:cNvPicPr>
            <a:picLocks noGrp="1" noChangeAspect="1"/>
          </p:cNvPicPr>
          <p:nvPr>
            <p:ph idx="1"/>
          </p:nvPr>
        </p:nvPicPr>
        <p:blipFill>
          <a:blip r:embed="rId2"/>
          <a:stretch>
            <a:fillRect/>
          </a:stretch>
        </p:blipFill>
        <p:spPr>
          <a:xfrm>
            <a:off x="1322774" y="1494013"/>
            <a:ext cx="6800294" cy="4755314"/>
          </a:xfrm>
        </p:spPr>
      </p:pic>
      <p:sp>
        <p:nvSpPr>
          <p:cNvPr id="3" name="TextBox 2">
            <a:extLst>
              <a:ext uri="{FF2B5EF4-FFF2-40B4-BE49-F238E27FC236}">
                <a16:creationId xmlns:a16="http://schemas.microsoft.com/office/drawing/2014/main" id="{10876CE6-E734-407C-B984-227F5F5CD47F}"/>
              </a:ext>
            </a:extLst>
          </p:cNvPr>
          <p:cNvSpPr txBox="1"/>
          <p:nvPr/>
        </p:nvSpPr>
        <p:spPr>
          <a:xfrm>
            <a:off x="1260630" y="1029810"/>
            <a:ext cx="7270812" cy="369332"/>
          </a:xfrm>
          <a:prstGeom prst="rect">
            <a:avLst/>
          </a:prstGeom>
          <a:noFill/>
        </p:spPr>
        <p:txBody>
          <a:bodyPr wrap="square" rtlCol="0">
            <a:spAutoFit/>
          </a:bodyPr>
          <a:lstStyle/>
          <a:p>
            <a:r>
              <a:rPr lang="en-IN" dirty="0"/>
              <a:t>Similar chart is generated for the storm data from years 2012 to 2017</a:t>
            </a:r>
          </a:p>
        </p:txBody>
      </p:sp>
    </p:spTree>
    <p:extLst>
      <p:ext uri="{BB962C8B-B14F-4D97-AF65-F5344CB8AC3E}">
        <p14:creationId xmlns:p14="http://schemas.microsoft.com/office/powerpoint/2010/main" val="2057093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7590</TotalTime>
  <Words>831</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Tw Cen MT</vt:lpstr>
      <vt:lpstr>Circuit</vt:lpstr>
      <vt:lpstr>VISUALIZING The Storm Data</vt:lpstr>
      <vt:lpstr>Topics</vt:lpstr>
      <vt:lpstr>Problem Definition</vt:lpstr>
      <vt:lpstr>Implementation</vt:lpstr>
      <vt:lpstr>Implementation</vt:lpstr>
      <vt:lpstr>Graphs generated</vt:lpstr>
      <vt:lpstr>Generated heat map</vt:lpstr>
      <vt:lpstr>Graphs generated</vt:lpstr>
      <vt:lpstr>Generated donut pie chart</vt:lpstr>
      <vt:lpstr>Graphs generated</vt:lpstr>
      <vt:lpstr>GENERATED BAR CHART and PIE CHART</vt:lpstr>
      <vt:lpstr>Graphs generated</vt:lpstr>
      <vt:lpstr>GENERATED INTERACTIVE BAR CHART</vt:lpstr>
      <vt:lpstr>Graphs generated</vt:lpstr>
      <vt:lpstr>GENERATED INTERACTIVE CHART</vt:lpstr>
      <vt:lpstr>Graphs generated</vt:lpstr>
      <vt:lpstr>Generated graph using tableau</vt:lpstr>
      <vt:lpstr>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Storm Data</dc:title>
  <dc:creator>Nivedita Vattipalli</dc:creator>
  <cp:lastModifiedBy>Nivedita Vattipalli</cp:lastModifiedBy>
  <cp:revision>46</cp:revision>
  <dcterms:created xsi:type="dcterms:W3CDTF">2017-11-28T06:03:44Z</dcterms:created>
  <dcterms:modified xsi:type="dcterms:W3CDTF">2017-12-07T02:51:39Z</dcterms:modified>
</cp:coreProperties>
</file>