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390" r:id="rId4"/>
    <p:sldId id="407" r:id="rId5"/>
    <p:sldId id="408" r:id="rId6"/>
    <p:sldId id="257" r:id="rId7"/>
    <p:sldId id="258" r:id="rId8"/>
    <p:sldId id="261" r:id="rId9"/>
    <p:sldId id="259" r:id="rId10"/>
    <p:sldId id="409" r:id="rId11"/>
    <p:sldId id="41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an Tien Cong" userId="add35771-5da6-4f22-9fed-b8d8ff8b7c0f" providerId="ADAL" clId="{FCE6D7EA-3A54-4412-A1A5-CD48FBE439C6}"/>
    <pc:docChg chg="custSel modSld">
      <pc:chgData name="Tran Tien Cong" userId="add35771-5da6-4f22-9fed-b8d8ff8b7c0f" providerId="ADAL" clId="{FCE6D7EA-3A54-4412-A1A5-CD48FBE439C6}" dt="2025-02-06T14:59:21.062" v="392"/>
      <pc:docMkLst>
        <pc:docMk/>
      </pc:docMkLst>
      <pc:sldChg chg="modSp mod">
        <pc:chgData name="Tran Tien Cong" userId="add35771-5da6-4f22-9fed-b8d8ff8b7c0f" providerId="ADAL" clId="{FCE6D7EA-3A54-4412-A1A5-CD48FBE439C6}" dt="2025-02-04T13:50:49.741" v="180" actId="2711"/>
        <pc:sldMkLst>
          <pc:docMk/>
          <pc:sldMk cId="0" sldId="257"/>
        </pc:sldMkLst>
        <pc:spChg chg="mod">
          <ac:chgData name="Tran Tien Cong" userId="add35771-5da6-4f22-9fed-b8d8ff8b7c0f" providerId="ADAL" clId="{FCE6D7EA-3A54-4412-A1A5-CD48FBE439C6}" dt="2025-02-04T13:49:58.238" v="154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Tran Tien Cong" userId="add35771-5da6-4f22-9fed-b8d8ff8b7c0f" providerId="ADAL" clId="{FCE6D7EA-3A54-4412-A1A5-CD48FBE439C6}" dt="2025-02-04T13:50:49.741" v="180" actId="2711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Tran Tien Cong" userId="add35771-5da6-4f22-9fed-b8d8ff8b7c0f" providerId="ADAL" clId="{FCE6D7EA-3A54-4412-A1A5-CD48FBE439C6}" dt="2025-02-04T13:51:04.812" v="230" actId="20577"/>
        <pc:sldMkLst>
          <pc:docMk/>
          <pc:sldMk cId="0" sldId="258"/>
        </pc:sldMkLst>
        <pc:spChg chg="mod">
          <ac:chgData name="Tran Tien Cong" userId="add35771-5da6-4f22-9fed-b8d8ff8b7c0f" providerId="ADAL" clId="{FCE6D7EA-3A54-4412-A1A5-CD48FBE439C6}" dt="2025-02-04T13:51:04.812" v="230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 mod">
        <pc:chgData name="Tran Tien Cong" userId="add35771-5da6-4f22-9fed-b8d8ff8b7c0f" providerId="ADAL" clId="{FCE6D7EA-3A54-4412-A1A5-CD48FBE439C6}" dt="2025-02-04T13:52:27.078" v="391" actId="20577"/>
        <pc:sldMkLst>
          <pc:docMk/>
          <pc:sldMk cId="0" sldId="259"/>
        </pc:sldMkLst>
        <pc:spChg chg="mod">
          <ac:chgData name="Tran Tien Cong" userId="add35771-5da6-4f22-9fed-b8d8ff8b7c0f" providerId="ADAL" clId="{FCE6D7EA-3A54-4412-A1A5-CD48FBE439C6}" dt="2025-02-04T13:51:12.650" v="253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Tran Tien Cong" userId="add35771-5da6-4f22-9fed-b8d8ff8b7c0f" providerId="ADAL" clId="{FCE6D7EA-3A54-4412-A1A5-CD48FBE439C6}" dt="2025-02-04T13:52:27.078" v="391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Tran Tien Cong" userId="add35771-5da6-4f22-9fed-b8d8ff8b7c0f" providerId="ADAL" clId="{FCE6D7EA-3A54-4412-A1A5-CD48FBE439C6}" dt="2025-02-06T14:59:21.062" v="392"/>
        <pc:sldMkLst>
          <pc:docMk/>
          <pc:sldMk cId="3675362393" sldId="261"/>
        </pc:sldMkLst>
        <pc:spChg chg="mod">
          <ac:chgData name="Tran Tien Cong" userId="add35771-5da6-4f22-9fed-b8d8ff8b7c0f" providerId="ADAL" clId="{FCE6D7EA-3A54-4412-A1A5-CD48FBE439C6}" dt="2025-02-06T14:59:21.062" v="392"/>
          <ac:spMkLst>
            <pc:docMk/>
            <pc:sldMk cId="3675362393" sldId="261"/>
            <ac:spMk id="3" creationId="{00000000-0000-0000-0000-000000000000}"/>
          </ac:spMkLst>
        </pc:spChg>
      </pc:sldChg>
      <pc:sldChg chg="modSp mod">
        <pc:chgData name="Tran Tien Cong" userId="add35771-5da6-4f22-9fed-b8d8ff8b7c0f" providerId="ADAL" clId="{FCE6D7EA-3A54-4412-A1A5-CD48FBE439C6}" dt="2025-02-04T13:46:06.531" v="84" actId="20577"/>
        <pc:sldMkLst>
          <pc:docMk/>
          <pc:sldMk cId="0" sldId="292"/>
        </pc:sldMkLst>
        <pc:spChg chg="mod">
          <ac:chgData name="Tran Tien Cong" userId="add35771-5da6-4f22-9fed-b8d8ff8b7c0f" providerId="ADAL" clId="{FCE6D7EA-3A54-4412-A1A5-CD48FBE439C6}" dt="2025-02-04T13:46:06.531" v="84" actId="20577"/>
          <ac:spMkLst>
            <pc:docMk/>
            <pc:sldMk cId="0" sldId="292"/>
            <ac:spMk id="15369" creationId="{7EF79965-A96A-4FA3-88DB-070CE86969D9}"/>
          </ac:spMkLst>
        </pc:spChg>
        <pc:spChg chg="mod">
          <ac:chgData name="Tran Tien Cong" userId="add35771-5da6-4f22-9fed-b8d8ff8b7c0f" providerId="ADAL" clId="{FCE6D7EA-3A54-4412-A1A5-CD48FBE439C6}" dt="2025-02-04T13:45:22.022" v="44" actId="20577"/>
          <ac:spMkLst>
            <pc:docMk/>
            <pc:sldMk cId="0" sldId="292"/>
            <ac:spMk id="15370" creationId="{59687D50-3A01-4927-A467-09D2D64C4156}"/>
          </ac:spMkLst>
        </pc:spChg>
      </pc:sldChg>
      <pc:sldChg chg="modSp mod modAnim">
        <pc:chgData name="Tran Tien Cong" userId="add35771-5da6-4f22-9fed-b8d8ff8b7c0f" providerId="ADAL" clId="{FCE6D7EA-3A54-4412-A1A5-CD48FBE439C6}" dt="2025-02-04T13:46:35.494" v="131" actId="27636"/>
        <pc:sldMkLst>
          <pc:docMk/>
          <pc:sldMk cId="4218784826" sldId="390"/>
        </pc:sldMkLst>
        <pc:spChg chg="mod">
          <ac:chgData name="Tran Tien Cong" userId="add35771-5da6-4f22-9fed-b8d8ff8b7c0f" providerId="ADAL" clId="{FCE6D7EA-3A54-4412-A1A5-CD48FBE439C6}" dt="2025-02-04T13:46:14.516" v="122" actId="20577"/>
          <ac:spMkLst>
            <pc:docMk/>
            <pc:sldMk cId="4218784826" sldId="390"/>
            <ac:spMk id="20481" creationId="{00000000-0000-0000-0000-000000000000}"/>
          </ac:spMkLst>
        </pc:spChg>
        <pc:spChg chg="mod">
          <ac:chgData name="Tran Tien Cong" userId="add35771-5da6-4f22-9fed-b8d8ff8b7c0f" providerId="ADAL" clId="{FCE6D7EA-3A54-4412-A1A5-CD48FBE439C6}" dt="2025-02-04T13:46:35.494" v="131" actId="27636"/>
          <ac:spMkLst>
            <pc:docMk/>
            <pc:sldMk cId="4218784826" sldId="390"/>
            <ac:spMk id="137218" creationId="{00000000-0000-0000-0000-000000000000}"/>
          </ac:spMkLst>
        </pc:spChg>
      </pc:sldChg>
      <pc:sldChg chg="modSp mod">
        <pc:chgData name="Tran Tien Cong" userId="add35771-5da6-4f22-9fed-b8d8ff8b7c0f" providerId="ADAL" clId="{FCE6D7EA-3A54-4412-A1A5-CD48FBE439C6}" dt="2025-02-04T13:52:08.017" v="322" actId="20577"/>
        <pc:sldMkLst>
          <pc:docMk/>
          <pc:sldMk cId="4263778667" sldId="409"/>
        </pc:sldMkLst>
        <pc:spChg chg="mod">
          <ac:chgData name="Tran Tien Cong" userId="add35771-5da6-4f22-9fed-b8d8ff8b7c0f" providerId="ADAL" clId="{FCE6D7EA-3A54-4412-A1A5-CD48FBE439C6}" dt="2025-02-04T13:52:08.017" v="322" actId="20577"/>
          <ac:spMkLst>
            <pc:docMk/>
            <pc:sldMk cId="4263778667" sldId="409"/>
            <ac:spMk id="2" creationId="{97FC519C-88A8-9294-EEEC-9055A7587026}"/>
          </ac:spMkLst>
        </pc:spChg>
        <pc:spChg chg="mod">
          <ac:chgData name="Tran Tien Cong" userId="add35771-5da6-4f22-9fed-b8d8ff8b7c0f" providerId="ADAL" clId="{FCE6D7EA-3A54-4412-A1A5-CD48FBE439C6}" dt="2025-02-04T13:51:51.524" v="282" actId="2711"/>
          <ac:spMkLst>
            <pc:docMk/>
            <pc:sldMk cId="4263778667" sldId="409"/>
            <ac:spMk id="3" creationId="{EC65708D-9A43-F8FA-E911-BC278A59F4A8}"/>
          </ac:spMkLst>
        </pc:spChg>
      </pc:sldChg>
      <pc:sldChg chg="modSp mod">
        <pc:chgData name="Tran Tien Cong" userId="add35771-5da6-4f22-9fed-b8d8ff8b7c0f" providerId="ADAL" clId="{FCE6D7EA-3A54-4412-A1A5-CD48FBE439C6}" dt="2025-02-04T13:52:02.837" v="295" actId="20577"/>
        <pc:sldMkLst>
          <pc:docMk/>
          <pc:sldMk cId="3770964184" sldId="410"/>
        </pc:sldMkLst>
        <pc:spChg chg="mod">
          <ac:chgData name="Tran Tien Cong" userId="add35771-5da6-4f22-9fed-b8d8ff8b7c0f" providerId="ADAL" clId="{FCE6D7EA-3A54-4412-A1A5-CD48FBE439C6}" dt="2025-02-04T13:52:02.837" v="295" actId="20577"/>
          <ac:spMkLst>
            <pc:docMk/>
            <pc:sldMk cId="3770964184" sldId="410"/>
            <ac:spMk id="2" creationId="{A921127C-0415-4CEB-7AD2-65772F983F5A}"/>
          </ac:spMkLst>
        </pc:spChg>
      </pc:sldChg>
    </pc:docChg>
  </pc:docChgLst>
  <pc:docChgLst>
    <pc:chgData name="Tran Tien Cong" userId="add35771-5da6-4f22-9fed-b8d8ff8b7c0f" providerId="ADAL" clId="{9796FC90-654A-4E48-A011-5BB2DF95B10A}"/>
    <pc:docChg chg="modSld">
      <pc:chgData name="Tran Tien Cong" userId="add35771-5da6-4f22-9fed-b8d8ff8b7c0f" providerId="ADAL" clId="{9796FC90-654A-4E48-A011-5BB2DF95B10A}" dt="2025-02-05T01:55:09.607" v="0"/>
      <pc:docMkLst>
        <pc:docMk/>
      </pc:docMkLst>
      <pc:sldChg chg="modSp mod">
        <pc:chgData name="Tran Tien Cong" userId="add35771-5da6-4f22-9fed-b8d8ff8b7c0f" providerId="ADAL" clId="{9796FC90-654A-4E48-A011-5BB2DF95B10A}" dt="2025-02-05T01:55:09.607" v="0"/>
        <pc:sldMkLst>
          <pc:docMk/>
          <pc:sldMk cId="3675362393" sldId="261"/>
        </pc:sldMkLst>
        <pc:spChg chg="mod">
          <ac:chgData name="Tran Tien Cong" userId="add35771-5da6-4f22-9fed-b8d8ff8b7c0f" providerId="ADAL" clId="{9796FC90-654A-4E48-A011-5BB2DF95B10A}" dt="2025-02-05T01:55:09.607" v="0"/>
          <ac:spMkLst>
            <pc:docMk/>
            <pc:sldMk cId="3675362393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9E92-C158-4A8D-BCA6-E01E8FEC2FE6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212D-9243-4538-B01D-B0801231D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9E92-C158-4A8D-BCA6-E01E8FEC2FE6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212D-9243-4538-B01D-B0801231D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9E92-C158-4A8D-BCA6-E01E8FEC2FE6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212D-9243-4538-B01D-B0801231D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400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9E92-C158-4A8D-BCA6-E01E8FEC2FE6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212D-9243-4538-B01D-B0801231D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9E92-C158-4A8D-BCA6-E01E8FEC2FE6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212D-9243-4538-B01D-B0801231D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9E92-C158-4A8D-BCA6-E01E8FEC2FE6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212D-9243-4538-B01D-B0801231D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9E92-C158-4A8D-BCA6-E01E8FEC2FE6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212D-9243-4538-B01D-B0801231D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9E92-C158-4A8D-BCA6-E01E8FEC2FE6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212D-9243-4538-B01D-B0801231D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9E92-C158-4A8D-BCA6-E01E8FEC2FE6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212D-9243-4538-B01D-B0801231D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9E92-C158-4A8D-BCA6-E01E8FEC2FE6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212D-9243-4538-B01D-B0801231D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79E92-C158-4A8D-BCA6-E01E8FEC2FE6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D212D-9243-4538-B01D-B0801231D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79E92-C158-4A8D-BCA6-E01E8FEC2FE6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D212D-9243-4538-B01D-B0801231DF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ocw.mit.edu/courses/electrical-engineering-and-computer-science/6-823-computer-system-architecture-fall-2005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2">
            <a:extLst>
              <a:ext uri="{FF2B5EF4-FFF2-40B4-BE49-F238E27FC236}">
                <a16:creationId xmlns:a16="http://schemas.microsoft.com/office/drawing/2014/main" id="{E9EA0074-1ED1-48D4-B0FB-99E1F2D1400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1066800"/>
            <a:ext cx="9144000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AU" altLang="en-US">
              <a:solidFill>
                <a:schemeClr val="tx1"/>
              </a:solidFill>
            </a:endParaRPr>
          </a:p>
        </p:txBody>
      </p:sp>
      <p:sp>
        <p:nvSpPr>
          <p:cNvPr id="15363" name="Rectangle 13">
            <a:extLst>
              <a:ext uri="{FF2B5EF4-FFF2-40B4-BE49-F238E27FC236}">
                <a16:creationId xmlns:a16="http://schemas.microsoft.com/office/drawing/2014/main" id="{81ABB2BF-8221-4AA0-A8FE-7250C2770B1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962400"/>
            <a:ext cx="9144000" cy="7191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AU" altLang="en-US">
              <a:solidFill>
                <a:schemeClr val="tx1"/>
              </a:solidFill>
            </a:endParaRPr>
          </a:p>
        </p:txBody>
      </p:sp>
      <p:sp>
        <p:nvSpPr>
          <p:cNvPr id="15364" name="Oval 14">
            <a:extLst>
              <a:ext uri="{FF2B5EF4-FFF2-40B4-BE49-F238E27FC236}">
                <a16:creationId xmlns:a16="http://schemas.microsoft.com/office/drawing/2014/main" id="{96DA954B-D543-460F-97AD-13AC77F13B5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11638" y="2636838"/>
            <a:ext cx="1223962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AU" altLang="en-US">
              <a:solidFill>
                <a:schemeClr val="tx1"/>
              </a:solidFill>
            </a:endParaRPr>
          </a:p>
        </p:txBody>
      </p:sp>
      <p:pic>
        <p:nvPicPr>
          <p:cNvPr id="15365" name="Picture 15">
            <a:extLst>
              <a:ext uri="{FF2B5EF4-FFF2-40B4-BE49-F238E27FC236}">
                <a16:creationId xmlns:a16="http://schemas.microsoft.com/office/drawing/2014/main" id="{CA993B38-12F8-4AC6-A6B2-6881B982E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9144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6" name="Group 16">
            <a:extLst>
              <a:ext uri="{FF2B5EF4-FFF2-40B4-BE49-F238E27FC236}">
                <a16:creationId xmlns:a16="http://schemas.microsoft.com/office/drawing/2014/main" id="{6CB465DB-A784-411D-9A28-FCFA74FFF231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1004888"/>
            <a:ext cx="3529012" cy="3671887"/>
            <a:chOff x="612" y="1026"/>
            <a:chExt cx="2223" cy="2313"/>
          </a:xfrm>
        </p:grpSpPr>
        <p:sp>
          <p:nvSpPr>
            <p:cNvPr id="15372" name="Oval 17">
              <a:extLst>
                <a:ext uri="{FF2B5EF4-FFF2-40B4-BE49-F238E27FC236}">
                  <a16:creationId xmlns:a16="http://schemas.microsoft.com/office/drawing/2014/main" id="{660BFF6A-4581-4B4F-97D2-420F4D3B37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12" y="1026"/>
              <a:ext cx="2223" cy="2313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  <a:round/>
              <a:headEnd/>
              <a:tailEnd/>
            </a:ln>
            <a:effectLst>
              <a:outerShdw dist="89803" dir="2700000" algn="ctr" rotWithShape="0">
                <a:srgbClr val="000000">
                  <a:alpha val="18999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2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AU" altLang="en-US">
                <a:solidFill>
                  <a:schemeClr val="tx1"/>
                </a:solidFill>
              </a:endParaRPr>
            </a:p>
          </p:txBody>
        </p:sp>
        <p:pic>
          <p:nvPicPr>
            <p:cNvPr id="15373" name="Picture 18" descr="HV_toancanh">
              <a:extLst>
                <a:ext uri="{FF2B5EF4-FFF2-40B4-BE49-F238E27FC236}">
                  <a16:creationId xmlns:a16="http://schemas.microsoft.com/office/drawing/2014/main" id="{0C3F5D50-440F-402E-9722-BCFDE2476D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530"/>
              <a:ext cx="1776" cy="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367" name="Text Box 19">
            <a:extLst>
              <a:ext uri="{FF2B5EF4-FFF2-40B4-BE49-F238E27FC236}">
                <a16:creationId xmlns:a16="http://schemas.microsoft.com/office/drawing/2014/main" id="{DA092610-8172-4FA9-A29D-FC6D173F3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22275"/>
            <a:ext cx="632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en-US" sz="2000"/>
              <a:t> HỌC VIỆN CÔNG NGHỆ BƯU CHÍNH VIỄN THÔNG </a:t>
            </a:r>
          </a:p>
        </p:txBody>
      </p:sp>
      <p:sp>
        <p:nvSpPr>
          <p:cNvPr id="15369" name="Text Box 21">
            <a:extLst>
              <a:ext uri="{FF2B5EF4-FFF2-40B4-BE49-F238E27FC236}">
                <a16:creationId xmlns:a16="http://schemas.microsoft.com/office/drawing/2014/main" id="{7EF79965-A96A-4FA3-88DB-070CE8696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438400"/>
            <a:ext cx="54864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3200" dirty="0"/>
              <a:t>KIẾN TRÚC MÁY TÍNH</a:t>
            </a:r>
          </a:p>
        </p:txBody>
      </p:sp>
      <p:sp>
        <p:nvSpPr>
          <p:cNvPr id="15370" name="Text Box 22">
            <a:extLst>
              <a:ext uri="{FF2B5EF4-FFF2-40B4-BE49-F238E27FC236}">
                <a16:creationId xmlns:a16="http://schemas.microsoft.com/office/drawing/2014/main" id="{59687D50-3A01-4927-A467-09D2D64C4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800600"/>
            <a:ext cx="73152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 err="1"/>
              <a:t>Giảng</a:t>
            </a:r>
            <a:r>
              <a:rPr lang="en-US" altLang="en-US" sz="2000" dirty="0"/>
              <a:t> </a:t>
            </a:r>
            <a:r>
              <a:rPr lang="en-US" altLang="en-US" sz="2000" dirty="0" err="1"/>
              <a:t>viên</a:t>
            </a:r>
            <a:r>
              <a:rPr lang="en-US" altLang="en-US" sz="2000" dirty="0"/>
              <a:t>: </a:t>
            </a:r>
            <a:r>
              <a:rPr lang="en-US" altLang="en-US" sz="2000" dirty="0" err="1"/>
              <a:t>Trần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Tiến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Công</a:t>
            </a:r>
            <a:endParaRPr lang="en-US" altLang="en-US" sz="20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en-US" sz="2000" dirty="0"/>
              <a:t>E-mail:	congtt@ptit.edu.vn</a:t>
            </a:r>
          </a:p>
        </p:txBody>
      </p:sp>
      <p:sp>
        <p:nvSpPr>
          <p:cNvPr id="15371" name="Text Box 24">
            <a:extLst>
              <a:ext uri="{FF2B5EF4-FFF2-40B4-BE49-F238E27FC236}">
                <a16:creationId xmlns:a16="http://schemas.microsoft.com/office/drawing/2014/main" id="{34E31025-0E78-45D7-972D-F1436A89F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057525"/>
            <a:ext cx="525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v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2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ransition advTm="959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519C-88A8-9294-EEEC-9055A758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5708D-9A43-F8FA-E911-BC278A59F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vi-VN" dirty="0"/>
              <a:t>Phần 1: Thực hành vi xử lý Assembler, yêu cầu làm việc cá nhân, giúp sinh viên củng cố lý thuyết đã học về kiến ​​trúc hệ thống máy tính, trên cơ sở áp dụng lý thuyết thực hành lập trình Assembler. (Chiếm 30% số điểm)</a:t>
            </a:r>
            <a:endParaRPr lang="en-US" dirty="0"/>
          </a:p>
          <a:p>
            <a:r>
              <a:rPr lang="vi-VN" dirty="0"/>
              <a:t>Phần 2: Học tập, nghiên cứu tài liệu theo chủ đề trong danh sách và làm việc theo nhóm. (Chiếm 70% số điểm)</a:t>
            </a:r>
            <a:endParaRPr lang="en-US" dirty="0"/>
          </a:p>
          <a:p>
            <a:r>
              <a:rPr lang="vi-VN" dirty="0"/>
              <a:t>Yêu cầu:</a:t>
            </a:r>
            <a:endParaRPr lang="en-US" dirty="0"/>
          </a:p>
          <a:p>
            <a:pPr lvl="1"/>
            <a:r>
              <a:rPr lang="vi-VN" dirty="0"/>
              <a:t>Mỗi sinh viên phải trình bày kết quả trong báo cáo cuối kỳ của dự án (khuyến khích viết bằng Latex)</a:t>
            </a:r>
            <a:endParaRPr lang="en-US" dirty="0"/>
          </a:p>
          <a:p>
            <a:pPr lvl="1"/>
            <a:r>
              <a:rPr lang="vi-VN" dirty="0"/>
              <a:t>Báo cáo phải bao gồm Mã nguồn, Giao diện trên Emu8086, Kết quả chạy mã trên Màn hình Emu8086, Giao diện trình bày và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r>
              <a:rPr lang="vi-VN" dirty="0"/>
              <a:t>.</a:t>
            </a:r>
            <a:endParaRPr lang="en-US" dirty="0"/>
          </a:p>
          <a:p>
            <a:pPr lvl="1"/>
            <a:r>
              <a:rPr lang="vi-VN" dirty="0"/>
              <a:t>Phần làm việc nhóm phải do toàn nhóm báo cáo (3-4 người/nhóm).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7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127C-0415-4CEB-7AD2-65772F98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BTL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CE207-0B10-AD71-8CD4-72F052132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dirty="0">
                <a:solidFill>
                  <a:srgbClr val="8C1515"/>
                </a:solidFill>
                <a:effectLst/>
                <a:latin typeface="MSAM10"/>
              </a:rPr>
              <a:t>▶ Topic 1: Programming Snake game on Emu8086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8C1515"/>
                </a:solidFill>
                <a:effectLst/>
                <a:latin typeface="MSAM10"/>
              </a:rPr>
              <a:t>▶ Topic 2: Programming Tic Tac Toe game on Emu8086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8C1515"/>
                </a:solidFill>
                <a:effectLst/>
                <a:latin typeface="MSAM10"/>
              </a:rPr>
              <a:t>▶ Topic 3: Simulating 7-segment LED display to count numbers (from 0 - 9)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8C1515"/>
                </a:solidFill>
                <a:effectLst/>
                <a:latin typeface="MSAM10"/>
              </a:rPr>
              <a:t>▶ Topic 4: Simulating traffic light system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8C1515"/>
                </a:solidFill>
                <a:effectLst/>
                <a:latin typeface="MSAM10"/>
              </a:rPr>
              <a:t>▶ Topic 5: Programming handheld calculator application - Mini Calculator.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8C1515"/>
                </a:solidFill>
                <a:effectLst/>
                <a:latin typeface="MSAM10"/>
              </a:rPr>
              <a:t>▶ Topic 6: Programming BMI calculation application - BMI Calculator.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096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09688D-9548-FF64-F057-575C727AB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400050"/>
            <a:ext cx="49530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8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charset="0"/>
                <a:cs typeface="Times New Roman" charset="0"/>
              </a:rPr>
              <a:t>Kiến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trúc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máy</a:t>
            </a:r>
            <a:r>
              <a:rPr lang="en-US" dirty="0">
                <a:latin typeface="Times New Roman" charset="0"/>
                <a:cs typeface="Times New Roman" charset="0"/>
              </a:rPr>
              <a:t> </a:t>
            </a:r>
            <a:r>
              <a:rPr lang="en-US" dirty="0" err="1">
                <a:latin typeface="Times New Roman" charset="0"/>
                <a:cs typeface="Times New Roman" charset="0"/>
              </a:rPr>
              <a:t>tính</a:t>
            </a:r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1372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vi-VN" dirty="0">
                <a:latin typeface="Times New Roman" charset="0"/>
                <a:cs typeface="Times New Roman" charset="0"/>
              </a:rPr>
              <a:t>Là khoa học cơ bản của CNTT</a:t>
            </a:r>
            <a:endParaRPr lang="en-US" dirty="0">
              <a:latin typeface="Times New Roman" charset="0"/>
              <a:cs typeface="Times New Roman" charset="0"/>
            </a:endParaRPr>
          </a:p>
          <a:p>
            <a:r>
              <a:rPr lang="vi-VN" dirty="0">
                <a:latin typeface="Times New Roman" charset="0"/>
                <a:cs typeface="Times New Roman" charset="0"/>
              </a:rPr>
              <a:t>Khoa học lựa chọn linh kiện phần cứng (hiệu suất cao, giá thành thấp)</a:t>
            </a:r>
            <a:endParaRPr lang="en-US" dirty="0">
              <a:latin typeface="Times New Roman" charset="0"/>
              <a:cs typeface="Times New Roman" charset="0"/>
            </a:endParaRPr>
          </a:p>
          <a:p>
            <a:r>
              <a:rPr lang="vi-VN" dirty="0">
                <a:latin typeface="Times New Roman" charset="0"/>
                <a:cs typeface="Times New Roman" charset="0"/>
              </a:rPr>
              <a:t>Cơ sở của các công ty công nghệ mới (Apple, Intel, IoT Misfit, ...)</a:t>
            </a:r>
            <a:endParaRPr lang="en-US" dirty="0">
              <a:latin typeface="Times New Roman" charset="0"/>
              <a:cs typeface="Times New Roman" charset="0"/>
            </a:endParaRPr>
          </a:p>
          <a:p>
            <a:r>
              <a:rPr lang="vi-VN" dirty="0">
                <a:latin typeface="Times New Roman" charset="0"/>
                <a:cs typeface="Times New Roman" charset="0"/>
              </a:rPr>
              <a:t>Nhiều sản phẩm từ IoT (giá vài đô la), đến các hệ thống lớn (hàng triệu đô la) -&gt; Tất cả đều được gọi là máy tính</a:t>
            </a:r>
            <a:endParaRPr lang="en-US" dirty="0">
              <a:latin typeface="Times New Roman" charset="0"/>
              <a:cs typeface="Times New Roman" charset="0"/>
            </a:endParaRPr>
          </a:p>
          <a:p>
            <a:r>
              <a:rPr lang="vi-VN" dirty="0">
                <a:latin typeface="Times New Roman" charset="0"/>
                <a:cs typeface="Times New Roman" charset="0"/>
              </a:rPr>
              <a:t>Tìm hiểu về các khối chức năng cơ bản cho một hệ thống máy tính hoàn chỉnh.</a:t>
            </a:r>
            <a:endParaRPr lang="en-US" dirty="0">
              <a:latin typeface="Times New Roman" charset="0"/>
              <a:cs typeface="Times New Roman" charset="0"/>
            </a:endParaRP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5C1DA3A-C77B-6B42-A4C7-1F5BB45D79D7}" type="slidenum">
              <a:rPr lang="en-US" sz="1000"/>
              <a:pPr/>
              <a:t>3</a:t>
            </a:fld>
            <a:endParaRPr lang="en-US" sz="10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B15044-3996-485A-A566-EAA3A2F09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21878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build="p"/>
      <p:bldP spid="137218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22AB-7DC6-426E-8415-4422804D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Silicon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A9315E-5664-49F2-95FE-FA051AECE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1101"/>
            <a:ext cx="7859216" cy="4095893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326BD-1CFB-462F-8D6A-6942988A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EFDFC-11B7-441B-BA8D-B4D993A4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D9F13-4015-2645-A9D0-F402ED1BAD1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622AB-7DC6-426E-8415-4422804D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Silicon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A9315E-5664-49F2-95FE-FA051AECE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7989" y="1721101"/>
            <a:ext cx="7172403" cy="4246738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326BD-1CFB-462F-8D6A-6942988A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Computer 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EFDFC-11B7-441B-BA8D-B4D993A43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D9F13-4015-2645-A9D0-F402ED1BAD1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16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20"/>
          </a:xfrm>
        </p:spPr>
        <p:txBody>
          <a:bodyPr>
            <a:normAutofit/>
          </a:bodyPr>
          <a:lstStyle/>
          <a:p>
            <a:r>
              <a:rPr lang="vi-VN" dirty="0"/>
              <a:t>Giới thiệu</a:t>
            </a:r>
            <a:endParaRPr lang="en-US" dirty="0"/>
          </a:p>
          <a:p>
            <a:r>
              <a:rPr lang="vi-VN" dirty="0"/>
              <a:t>Bộ xử lý trung tâm &amp; đường ống</a:t>
            </a:r>
            <a:endParaRPr lang="en-US" dirty="0"/>
          </a:p>
          <a:p>
            <a:r>
              <a:rPr lang="vi-VN" dirty="0"/>
              <a:t>Hệ thống bộ nhớ đệm &amp; bộ nhớ</a:t>
            </a:r>
            <a:endParaRPr lang="en-US" dirty="0"/>
          </a:p>
          <a:p>
            <a:r>
              <a:rPr lang="vi-VN" dirty="0"/>
              <a:t>Kiến trúc &amp; thành phần 8088/8086</a:t>
            </a:r>
            <a:endParaRPr lang="en-US" dirty="0"/>
          </a:p>
          <a:p>
            <a:r>
              <a:rPr lang="vi-VN" dirty="0"/>
              <a:t>Lập trình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dirty="0"/>
              <a:t>Lập trình giao diện CPU-I/O</a:t>
            </a:r>
            <a:endParaRPr lang="en-US" dirty="0"/>
          </a:p>
          <a:p>
            <a:r>
              <a:rPr lang="vi-VN" dirty="0"/>
              <a:t>Phương pháp giao diện I/O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dạy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GB" dirty="0"/>
              <a:t>Hoang </a:t>
            </a:r>
            <a:r>
              <a:rPr lang="en-GB" dirty="0" err="1"/>
              <a:t>Xuan</a:t>
            </a:r>
            <a:r>
              <a:rPr lang="en-GB" dirty="0"/>
              <a:t> </a:t>
            </a:r>
            <a:r>
              <a:rPr lang="en-GB" dirty="0" err="1"/>
              <a:t>Dau</a:t>
            </a:r>
            <a:r>
              <a:rPr lang="en-GB" dirty="0"/>
              <a:t>: </a:t>
            </a:r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giảng</a:t>
            </a:r>
            <a:r>
              <a:rPr lang="en-GB" dirty="0"/>
              <a:t> </a:t>
            </a:r>
            <a:r>
              <a:rPr lang="en-GB" dirty="0" err="1"/>
              <a:t>môn</a:t>
            </a:r>
            <a:r>
              <a:rPr lang="en-GB" dirty="0"/>
              <a:t> </a:t>
            </a:r>
            <a:r>
              <a:rPr lang="en-GB" dirty="0" err="1"/>
              <a:t>Kiến</a:t>
            </a:r>
            <a:r>
              <a:rPr lang="en-GB" dirty="0"/>
              <a:t> </a:t>
            </a:r>
            <a:r>
              <a:rPr lang="en-GB" dirty="0" err="1"/>
              <a:t>trúc</a:t>
            </a:r>
            <a:r>
              <a:rPr lang="en-GB" dirty="0"/>
              <a:t> </a:t>
            </a:r>
            <a:r>
              <a:rPr lang="en-GB" dirty="0" err="1"/>
              <a:t>máy</a:t>
            </a:r>
            <a:r>
              <a:rPr lang="en-GB" dirty="0"/>
              <a:t> </a:t>
            </a:r>
            <a:r>
              <a:rPr lang="en-GB" dirty="0" err="1"/>
              <a:t>tính</a:t>
            </a:r>
            <a:r>
              <a:rPr lang="en-GB" dirty="0"/>
              <a:t>. </a:t>
            </a:r>
            <a:r>
              <a:rPr lang="en-GB" dirty="0" err="1"/>
              <a:t>Học</a:t>
            </a:r>
            <a:r>
              <a:rPr lang="en-GB" dirty="0"/>
              <a:t> </a:t>
            </a:r>
            <a:r>
              <a:rPr lang="en-GB" dirty="0" err="1"/>
              <a:t>viện</a:t>
            </a:r>
            <a:r>
              <a:rPr lang="en-GB" dirty="0"/>
              <a:t> </a:t>
            </a:r>
            <a:r>
              <a:rPr lang="en-GB" dirty="0" err="1"/>
              <a:t>Công</a:t>
            </a:r>
            <a:r>
              <a:rPr lang="en-GB" dirty="0"/>
              <a:t> </a:t>
            </a:r>
            <a:r>
              <a:rPr lang="en-GB" dirty="0" err="1"/>
              <a:t>nghệ</a:t>
            </a:r>
            <a:r>
              <a:rPr lang="en-GB" dirty="0"/>
              <a:t> BCVT. 2010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GB" dirty="0"/>
              <a:t>Pham Hoang Duy: </a:t>
            </a:r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giảng</a:t>
            </a:r>
            <a:r>
              <a:rPr lang="en-GB" dirty="0"/>
              <a:t> </a:t>
            </a:r>
            <a:r>
              <a:rPr lang="en-GB" dirty="0" err="1"/>
              <a:t>môn</a:t>
            </a:r>
            <a:r>
              <a:rPr lang="en-GB" dirty="0"/>
              <a:t> </a:t>
            </a:r>
            <a:r>
              <a:rPr lang="en-GB" dirty="0" err="1"/>
              <a:t>Kỹ</a:t>
            </a:r>
            <a:r>
              <a:rPr lang="en-GB" dirty="0"/>
              <a:t> </a:t>
            </a:r>
            <a:r>
              <a:rPr lang="en-GB" dirty="0" err="1"/>
              <a:t>thuật</a:t>
            </a:r>
            <a:r>
              <a:rPr lang="en-GB" dirty="0"/>
              <a:t> Vi </a:t>
            </a:r>
            <a:r>
              <a:rPr lang="en-GB" dirty="0" err="1"/>
              <a:t>xử</a:t>
            </a:r>
            <a:r>
              <a:rPr lang="en-GB" dirty="0"/>
              <a:t> </a:t>
            </a:r>
            <a:r>
              <a:rPr lang="en-GB" dirty="0" err="1"/>
              <a:t>lý</a:t>
            </a:r>
            <a:r>
              <a:rPr lang="en-GB" dirty="0"/>
              <a:t>. </a:t>
            </a:r>
            <a:r>
              <a:rPr lang="en-GB" dirty="0" err="1"/>
              <a:t>Học</a:t>
            </a:r>
            <a:r>
              <a:rPr lang="en-GB" dirty="0"/>
              <a:t> </a:t>
            </a:r>
            <a:r>
              <a:rPr lang="en-GB" dirty="0" err="1"/>
              <a:t>viện</a:t>
            </a:r>
            <a:r>
              <a:rPr lang="en-GB" dirty="0"/>
              <a:t> </a:t>
            </a:r>
            <a:r>
              <a:rPr lang="en-GB" dirty="0" err="1"/>
              <a:t>Công</a:t>
            </a:r>
            <a:r>
              <a:rPr lang="en-GB" dirty="0"/>
              <a:t> </a:t>
            </a:r>
            <a:r>
              <a:rPr lang="en-GB" dirty="0" err="1"/>
              <a:t>nghệ</a:t>
            </a:r>
            <a:r>
              <a:rPr lang="en-GB" dirty="0"/>
              <a:t> BCVT. 2012</a:t>
            </a:r>
          </a:p>
          <a:p>
            <a:pPr marL="514350" indent="-514350">
              <a:buAutoNum type="arabicPeriod"/>
            </a:pPr>
            <a:r>
              <a:rPr lang="en-US" dirty="0">
                <a:hlinkClick r:id="rId2"/>
              </a:rPr>
              <a:t>http://ocw.mit.edu/courses/electrical-engineering-and-computer-science/6-823-computer-system-architecture-fall-2005/</a:t>
            </a:r>
            <a:r>
              <a:rPr lang="en-US" dirty="0"/>
              <a:t> (course code: 6823)</a:t>
            </a:r>
          </a:p>
          <a:p>
            <a:pPr marL="514350" indent="-514350">
              <a:buAutoNum type="arabicPeriod"/>
            </a:pPr>
            <a:r>
              <a:rPr lang="en-US" dirty="0"/>
              <a:t>Patterson, D. A., and J. L. Hennessy. </a:t>
            </a:r>
            <a:r>
              <a:rPr lang="en-US" i="1" dirty="0"/>
              <a:t>Computer Organization and Design: The Hardware/Software Interface</a:t>
            </a:r>
            <a:r>
              <a:rPr lang="en-US" dirty="0"/>
              <a:t>, 3rd ed. San Mateo, CA: Morgan Kaufman, 2004. ISBN: 1558606041.</a:t>
            </a:r>
          </a:p>
          <a:p>
            <a:pPr marL="514350" indent="-514350">
              <a:buAutoNum type="arabicPeriod"/>
            </a:pPr>
            <a:r>
              <a:rPr lang="en-US" dirty="0"/>
              <a:t>Video lectures on YouTube (TBA).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Emu8086</a:t>
            </a:r>
          </a:p>
          <a:p>
            <a:pPr marL="0" indent="0">
              <a:buNone/>
            </a:pPr>
            <a:r>
              <a:rPr lang="en-US" dirty="0"/>
              <a:t>License Name: nasa8x </a:t>
            </a:r>
          </a:p>
          <a:p>
            <a:pPr marL="0" indent="0">
              <a:buNone/>
            </a:pPr>
            <a:r>
              <a:rPr lang="en-US" dirty="0"/>
              <a:t>Registration Key: YFE1QZXJKASERKKN8373</a:t>
            </a:r>
          </a:p>
          <a:p>
            <a:endParaRPr lang="en-US" dirty="0"/>
          </a:p>
          <a:p>
            <a:r>
              <a:rPr lang="en-US" dirty="0"/>
              <a:t>Google classroom: </a:t>
            </a:r>
            <a:r>
              <a:rPr lang="en-US" b="0" i="0">
                <a:solidFill>
                  <a:srgbClr val="1A73E8"/>
                </a:solidFill>
                <a:effectLst/>
                <a:latin typeface="Google Sans"/>
              </a:rPr>
              <a:t>lbahglv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362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Chuyên</a:t>
            </a:r>
            <a:r>
              <a:rPr lang="en-GB" dirty="0"/>
              <a:t> </a:t>
            </a:r>
            <a:r>
              <a:rPr lang="en-GB" dirty="0" err="1"/>
              <a:t>cần</a:t>
            </a:r>
            <a:r>
              <a:rPr lang="en-GB" dirty="0"/>
              <a:t>: 10%</a:t>
            </a:r>
          </a:p>
          <a:p>
            <a:r>
              <a:rPr lang="en-GB" dirty="0" err="1"/>
              <a:t>Kiểm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: 10%</a:t>
            </a:r>
          </a:p>
          <a:p>
            <a:r>
              <a:rPr lang="en-GB" dirty="0" err="1"/>
              <a:t>Bài</a:t>
            </a:r>
            <a:r>
              <a:rPr lang="en-GB" dirty="0"/>
              <a:t> </a:t>
            </a:r>
            <a:r>
              <a:rPr lang="en-GB" dirty="0" err="1"/>
              <a:t>tập</a:t>
            </a:r>
            <a:r>
              <a:rPr lang="en-GB" dirty="0"/>
              <a:t> </a:t>
            </a:r>
            <a:r>
              <a:rPr lang="en-GB" dirty="0" err="1"/>
              <a:t>lớn</a:t>
            </a:r>
            <a:r>
              <a:rPr lang="en-GB" dirty="0"/>
              <a:t>: 20%</a:t>
            </a:r>
          </a:p>
          <a:p>
            <a:r>
              <a:rPr lang="en-GB" dirty="0" err="1"/>
              <a:t>Thi</a:t>
            </a:r>
            <a:r>
              <a:rPr lang="en-GB" dirty="0"/>
              <a:t> </a:t>
            </a:r>
            <a:r>
              <a:rPr lang="en-GB" dirty="0" err="1"/>
              <a:t>viết</a:t>
            </a:r>
            <a:r>
              <a:rPr lang="en-GB" dirty="0"/>
              <a:t>: 60%</a:t>
            </a:r>
          </a:p>
          <a:p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560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Google Sans</vt:lpstr>
      <vt:lpstr>MSAM10</vt:lpstr>
      <vt:lpstr>Times New Roman</vt:lpstr>
      <vt:lpstr>Office Theme</vt:lpstr>
      <vt:lpstr>PowerPoint Presentation</vt:lpstr>
      <vt:lpstr>PowerPoint Presentation</vt:lpstr>
      <vt:lpstr>Kiến trúc máy tính</vt:lpstr>
      <vt:lpstr>Apple Silicon</vt:lpstr>
      <vt:lpstr>Apple Silicon</vt:lpstr>
      <vt:lpstr>Nội dung</vt:lpstr>
      <vt:lpstr>Tài liệu giảng dạy</vt:lpstr>
      <vt:lpstr>Tools</vt:lpstr>
      <vt:lpstr>Tính điểm</vt:lpstr>
      <vt:lpstr>Bài tập lớn</vt:lpstr>
      <vt:lpstr>Ví dụ BTL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Thuật toán nâng cao</dc:title>
  <dc:creator>Cuong</dc:creator>
  <cp:lastModifiedBy>Tran Tien Cong</cp:lastModifiedBy>
  <cp:revision>37</cp:revision>
  <dcterms:created xsi:type="dcterms:W3CDTF">2013-03-01T02:27:57Z</dcterms:created>
  <dcterms:modified xsi:type="dcterms:W3CDTF">2025-02-06T14:59:22Z</dcterms:modified>
</cp:coreProperties>
</file>