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5" r:id="rId3"/>
    <p:sldId id="286" r:id="rId4"/>
    <p:sldId id="290" r:id="rId5"/>
    <p:sldId id="291" r:id="rId6"/>
    <p:sldId id="292" r:id="rId7"/>
    <p:sldId id="293" r:id="rId8"/>
    <p:sldId id="294" r:id="rId9"/>
    <p:sldId id="295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33" autoAdjust="0"/>
  </p:normalViewPr>
  <p:slideViewPr>
    <p:cSldViewPr snapToGrid="0">
      <p:cViewPr varScale="1">
        <p:scale>
          <a:sx n="41" d="100"/>
          <a:sy n="41" d="100"/>
        </p:scale>
        <p:origin x="780" y="54"/>
      </p:cViewPr>
      <p:guideLst>
        <p:guide orient="horz" pos="2137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391163"/>
            <a:ext cx="7512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7: Linear Operators I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28209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Operators: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200794" y="955030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operator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a vector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linear map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ru-RU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955030"/>
                <a:ext cx="7991205" cy="1219821"/>
              </a:xfrm>
              <a:prstGeom prst="rect">
                <a:avLst/>
              </a:prstGeom>
              <a:blipFill rotWithShape="0">
                <a:blip r:embed="rId2"/>
                <a:stretch>
                  <a:fillRect l="-1907" t="-3000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ADBD2F6-757C-4DC7-8739-D033ECFE7829}"/>
                  </a:ext>
                </a:extLst>
              </p:cNvPr>
              <p:cNvSpPr/>
              <p:nvPr/>
            </p:nvSpPr>
            <p:spPr>
              <a:xfrm>
                <a:off x="4207278" y="2228729"/>
                <a:ext cx="7991205" cy="20023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of an operator</a:t>
                </a:r>
                <a:r>
                  <a:rPr lang="ru-RU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 basis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:endParaRPr lang="en-US" sz="3200" i="1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columns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DBD2F6-757C-4DC7-8739-D033ECFE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78" y="2228729"/>
                <a:ext cx="7991205" cy="2002343"/>
              </a:xfrm>
              <a:prstGeom prst="rect">
                <a:avLst/>
              </a:prstGeom>
              <a:blipFill rotWithShape="0">
                <a:blip r:embed="rId3"/>
                <a:stretch>
                  <a:fillRect l="-1907" t="-1829" r="-534" b="-5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ADCDB6E-9129-4625-99DF-26A081418261}"/>
                  </a:ext>
                </a:extLst>
              </p:cNvPr>
              <p:cNvSpPr/>
              <p:nvPr/>
            </p:nvSpPr>
            <p:spPr>
              <a:xfrm>
                <a:off x="4200793" y="4363598"/>
                <a:ext cx="799120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CDB6E-9129-4625-99DF-26A081418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3" y="4363598"/>
                <a:ext cx="7991205" cy="683264"/>
              </a:xfrm>
              <a:prstGeom prst="rect">
                <a:avLst/>
              </a:prstGeom>
              <a:blipFill rotWithShape="0">
                <a:blip r:embed="rId4"/>
                <a:stretch>
                  <a:fillRect l="-1907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05F6424-E153-49F8-B0F9-E58B61555274}"/>
                  </a:ext>
                </a:extLst>
              </p:cNvPr>
              <p:cNvSpPr/>
              <p:nvPr/>
            </p:nvSpPr>
            <p:spPr>
              <a:xfrm>
                <a:off x="4213764" y="5133577"/>
                <a:ext cx="7991205" cy="6288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form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05F6424-E153-49F8-B0F9-E58B61555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5133577"/>
                <a:ext cx="7991205" cy="628890"/>
              </a:xfrm>
              <a:prstGeom prst="rect">
                <a:avLst/>
              </a:prstGeom>
              <a:blipFill rotWithShape="0">
                <a:blip r:embed="rId5"/>
                <a:stretch>
                  <a:fillRect l="-1907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6378" y="209579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Transition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57902" y="981250"/>
                <a:ext cx="7991205" cy="6288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3200" b="0" i="1" smtClean="0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we have</a:t>
                </a:r>
                <a:endParaRPr lang="ru-RU" sz="3200" cap="none" spc="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02" y="981250"/>
                <a:ext cx="7991205" cy="628890"/>
              </a:xfrm>
              <a:prstGeom prst="rect">
                <a:avLst/>
              </a:prstGeom>
              <a:blipFill rotWithShape="0">
                <a:blip r:embed="rId2"/>
                <a:stretch>
                  <a:fillRect l="-1907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86262C8-C8C4-4732-A1F0-8AA8C702152C}"/>
                  </a:ext>
                </a:extLst>
              </p:cNvPr>
              <p:cNvSpPr/>
              <p:nvPr/>
            </p:nvSpPr>
            <p:spPr>
              <a:xfrm>
                <a:off x="4200795" y="1703837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Thus,</a:t>
                </a:r>
                <a:endParaRPr lang="ru-RU" sz="3200" cap="none" spc="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86262C8-C8C4-4732-A1F0-8AA8C7021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5" y="1703837"/>
                <a:ext cx="7991205" cy="1274195"/>
              </a:xfrm>
              <a:prstGeom prst="rect">
                <a:avLst/>
              </a:prstGeom>
              <a:blipFill rotWithShape="0">
                <a:blip r:embed="rId3"/>
                <a:stretch>
                  <a:fillRect b="-10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67BFA9E-4460-427B-8539-039AD5784706}"/>
                  </a:ext>
                </a:extLst>
              </p:cNvPr>
              <p:cNvSpPr/>
              <p:nvPr/>
            </p:nvSpPr>
            <p:spPr>
              <a:xfrm>
                <a:off x="4213764" y="2902607"/>
                <a:ext cx="7991205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n w="0"/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n w="0"/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n w="0"/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n w="0"/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3200" b="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ru-RU" sz="3200" cap="none" spc="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7BFA9E-4460-427B-8539-039AD5784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902607"/>
                <a:ext cx="7991205" cy="683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91D38B-2914-4A9D-B274-8A7319FA2E1D}"/>
              </a:ext>
            </a:extLst>
          </p:cNvPr>
          <p:cNvSpPr/>
          <p:nvPr/>
        </p:nvSpPr>
        <p:spPr>
          <a:xfrm>
            <a:off x="4157902" y="3564820"/>
            <a:ext cx="8102927" cy="1219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n w="0"/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Main question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how can we </a:t>
            </a:r>
            <a:r>
              <a:rPr lang="en-US" sz="3200" dirty="0">
                <a:ln w="0"/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a basis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in such a way that the matrix has a </a:t>
            </a:r>
            <a:r>
              <a:rPr lang="en-US" sz="3200" dirty="0">
                <a:ln w="0"/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simple form?</a:t>
            </a:r>
            <a:endParaRPr lang="ru-RU" sz="3200" cap="none" spc="0" dirty="0">
              <a:ln w="0"/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EFEAF-4FCB-4B9E-A50E-AA5140C2EC94}"/>
              </a:ext>
            </a:extLst>
          </p:cNvPr>
          <p:cNvSpPr/>
          <p:nvPr/>
        </p:nvSpPr>
        <p:spPr>
          <a:xfrm>
            <a:off x="4157902" y="4907240"/>
            <a:ext cx="8021128" cy="1219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n w="0"/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Invariant subspaces 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sz="3200" dirty="0">
                <a:ln w="0"/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eigenvectors 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are coming!</a:t>
            </a:r>
            <a:endParaRPr lang="ru-RU" sz="3200" cap="none" spc="0" dirty="0">
              <a:ln w="0"/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Invariant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918086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subspace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invariant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18086"/>
                <a:ext cx="7991205" cy="1219821"/>
              </a:xfrm>
              <a:prstGeom prst="rect">
                <a:avLst/>
              </a:prstGeom>
              <a:blipFill rotWithShape="0">
                <a:blip r:embed="rId2"/>
                <a:stretch>
                  <a:fillRect l="-1983" t="-3000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2475953"/>
                <a:ext cx="7991205" cy="6288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restriction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 operator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475953"/>
                <a:ext cx="7991205" cy="628890"/>
              </a:xfrm>
              <a:prstGeom prst="rect">
                <a:avLst/>
              </a:prstGeom>
              <a:blipFill rotWithShape="0">
                <a:blip r:embed="rId3"/>
                <a:stretch>
                  <a:fillRect l="-1983" t="-5825" b="-3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00794" y="3482804"/>
                <a:ext cx="7991205" cy="22756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basis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agrees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matrix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the following form: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32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endParaRPr lang="ru-RU" sz="3200" cap="none" spc="0" dirty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3482804"/>
                <a:ext cx="7991205" cy="2275623"/>
              </a:xfrm>
              <a:prstGeom prst="rect">
                <a:avLst/>
              </a:prstGeom>
              <a:blipFill rotWithShape="0">
                <a:blip r:embed="rId4"/>
                <a:stretch>
                  <a:fillRect l="-1907" t="-1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3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Direct Sum of Invariant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4754468"/>
                <a:ext cx="7991205" cy="12196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 example: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cap="none" spc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cap="none" spc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begChr m:val="〈"/>
                        <m:endChr m:val="〉"/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cap="none" spc="0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4754468"/>
                <a:ext cx="7991205" cy="1219693"/>
              </a:xfrm>
              <a:prstGeom prst="rect">
                <a:avLst/>
              </a:prstGeom>
              <a:blipFill rotWithShape="0">
                <a:blip r:embed="rId2"/>
                <a:stretch>
                  <a:fillRect l="-1983" t="-3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7825" y="1113802"/>
                <a:ext cx="7991205" cy="31011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invariant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cap="none" spc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13802"/>
                <a:ext cx="7991205" cy="3101105"/>
              </a:xfrm>
              <a:prstGeom prst="rect">
                <a:avLst/>
              </a:prstGeom>
              <a:blipFill rotWithShape="0">
                <a:blip r:embed="rId3"/>
                <a:stretch>
                  <a:fillRect l="-1983" t="-197" b="-2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092436" y="3621090"/>
                <a:ext cx="7991205" cy="28839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orthogonal projection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the 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cap="none" spc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cap="none" spc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begChr m:val="〈"/>
                        <m:endChr m:val="〉"/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the following matrix: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cap="none" spc="0" smtClean="0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36" y="3621090"/>
                <a:ext cx="7991205" cy="2883995"/>
              </a:xfrm>
              <a:prstGeom prst="rect">
                <a:avLst/>
              </a:prstGeom>
              <a:blipFill rotWithShape="0">
                <a:blip r:embed="rId2"/>
                <a:stretch>
                  <a:fillRect l="-1907" t="-1268" r="-2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87825" y="201482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092436" y="946667"/>
                <a:ext cx="8181979" cy="22517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an angle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linear operator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In the standard orthonormal basis its matrix is 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</m:t>
                    </m:r>
                    <m:d>
                      <m:dPr>
                        <m:ctrlPr>
                          <a:rPr lang="ru-RU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36" y="946667"/>
                <a:ext cx="8181979" cy="2251707"/>
              </a:xfrm>
              <a:prstGeom prst="rect">
                <a:avLst/>
              </a:prstGeom>
              <a:blipFill rotWithShape="0">
                <a:blip r:embed="rId3"/>
                <a:stretch>
                  <a:fillRect l="-1862" t="-1622" r="-2383" b="-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0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Eigenvectors and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1113802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non-zero vector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(the field).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13802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71" r="-305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4129827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basis of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diag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4129827"/>
                <a:ext cx="7991205" cy="1274195"/>
              </a:xfrm>
              <a:prstGeom prst="rect">
                <a:avLst/>
              </a:prstGeom>
              <a:blipFill rotWithShape="0">
                <a:blip r:embed="rId3"/>
                <a:stretch>
                  <a:fillRect l="-1983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13764" y="2634515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corresponding number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called an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0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634515"/>
                <a:ext cx="7991205" cy="1274195"/>
              </a:xfrm>
              <a:prstGeom prst="rect">
                <a:avLst/>
              </a:prstGeom>
              <a:blipFill rotWithShape="0">
                <a:blip r:embed="rId4"/>
                <a:stretch>
                  <a:fillRect l="-1907" t="-2871" r="-289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Eigenvectors and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1130736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invariant subspace.</a:t>
                </a:r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30736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5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213764" y="2719185"/>
            <a:ext cx="7991205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Geometrically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eigenvectors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are exactly the </a:t>
            </a:r>
            <a:r>
              <a:rPr lang="en-US" sz="320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directions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, where the operator </a:t>
            </a:r>
            <a:r>
              <a:rPr lang="en-US" sz="320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acts by stretching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of a space by the corresponding eigenvalues.</a:t>
            </a:r>
            <a:endParaRPr lang="ru-RU" sz="3200" cap="none" spc="0" dirty="0">
              <a:ln w="0"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Characteristic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1122269"/>
                <a:ext cx="799120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cap="none" spc="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operator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degenerate (singular)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is,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cap="none" spc="0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22269"/>
                <a:ext cx="7991205" cy="1865126"/>
              </a:xfrm>
              <a:prstGeom prst="rect">
                <a:avLst/>
              </a:prstGeom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3010340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 polynomial </a:t>
                </a: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3200" b="0" i="1" cap="none" spc="0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010340"/>
                <a:ext cx="7991205" cy="1274195"/>
              </a:xfrm>
              <a:prstGeom prst="rect">
                <a:avLst/>
              </a:prstGeom>
              <a:blipFill>
                <a:blip r:embed="rId3"/>
                <a:stretch>
                  <a:fillRect l="-1983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213764" y="4492005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cap="none" spc="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Eigenvalues are exactly the roots of the </a:t>
                </a:r>
                <a:r>
                  <a:rPr lang="en-US" sz="3200" cap="none" spc="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 polynomial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ru-RU" sz="320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4492005"/>
                <a:ext cx="7991205" cy="1219821"/>
              </a:xfrm>
              <a:prstGeom prst="rect">
                <a:avLst/>
              </a:prstGeom>
              <a:blipFill rotWithShape="0">
                <a:blip r:embed="rId4"/>
                <a:stretch>
                  <a:fillRect l="-1907" t="-3000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6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480</Words>
  <Application>Microsoft Office PowerPoint</Application>
  <PresentationFormat>Широкоэкранный</PresentationFormat>
  <Paragraphs>47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Sitka Small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Admin</cp:lastModifiedBy>
  <cp:revision>190</cp:revision>
  <dcterms:created xsi:type="dcterms:W3CDTF">2019-11-15T16:30:27Z</dcterms:created>
  <dcterms:modified xsi:type="dcterms:W3CDTF">2020-01-20T19:42:18Z</dcterms:modified>
</cp:coreProperties>
</file>