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433" autoAdjust="0"/>
  </p:normalViewPr>
  <p:slideViewPr>
    <p:cSldViewPr snapToGrid="0">
      <p:cViewPr>
        <p:scale>
          <a:sx n="75" d="100"/>
          <a:sy n="75" d="100"/>
        </p:scale>
        <p:origin x="1122" y="906"/>
      </p:cViewPr>
      <p:guideLst>
        <p:guide orient="horz" pos="2160"/>
        <p:guide pos="26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69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3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1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9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2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4171-D7BE-4342-A4EB-3470B7671808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75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7825" y="1071486"/>
            <a:ext cx="65181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itka Small" panose="02000505000000020004" pitchFamily="2" charset="0"/>
              </a:rPr>
              <a:t>Linear Algebra</a:t>
            </a:r>
            <a:endParaRPr lang="ru-RU" sz="6600" dirty="0">
              <a:latin typeface="Sitka Small" panose="02000505000000020004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87825" y="2391163"/>
            <a:ext cx="75122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Lecture 6: Convex </a:t>
            </a:r>
            <a:r>
              <a:rPr lang="en-US" sz="4000" b="0" cap="none" spc="0" dirty="0" err="1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Polyhedra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</a:t>
            </a:r>
            <a:endParaRPr lang="ru-RU" sz="4000" b="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4187825" y="3434639"/>
            <a:ext cx="6858000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4251755" y="3770230"/>
            <a:ext cx="802229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Nikolay V. Bogachev</a:t>
            </a:r>
          </a:p>
          <a:p>
            <a:endParaRPr lang="en-US" sz="3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Moscow Institute of Physics and Technology</a:t>
            </a:r>
          </a:p>
          <a:p>
            <a:r>
              <a:rPr lang="en-US" sz="2000" dirty="0" smtClean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Department of Discrete Mathematics</a:t>
            </a:r>
          </a:p>
          <a:p>
            <a:r>
              <a:rPr lang="en-US" sz="200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Laboratory of Advanced </a:t>
            </a:r>
            <a:r>
              <a:rPr lang="en-US" sz="2000" cap="none" spc="0" dirty="0" err="1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Combinatorics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Network Applications</a:t>
            </a:r>
            <a:endParaRPr lang="ru-RU" sz="200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Minkowski-Weyl</a:t>
            </a:r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4187825" y="780572"/>
                <a:ext cx="7991205" cy="12198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Proof: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conv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}</m:t>
                    </m:r>
                    <m:r>
                      <a:rPr lang="en-US" sz="3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assume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aff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. Consider</a:t>
                </a: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3200" b="0" i="1" dirty="0" smtClean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780572"/>
                <a:ext cx="7991205" cy="1219821"/>
              </a:xfrm>
              <a:prstGeom prst="rect">
                <a:avLst/>
              </a:prstGeom>
              <a:blipFill rotWithShape="0">
                <a:blip r:embed="rId2"/>
                <a:stretch>
                  <a:fillRect l="-1983" t="-3000" r="-381" b="-15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4213764" y="2884958"/>
                <a:ext cx="8153659" cy="200234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Any</a:t>
                </a:r>
                <a:r>
                  <a:rPr lang="en-US" sz="3200" b="0" dirty="0" smtClean="0">
                    <a:ln w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uniquely determined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n w="0"/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n w="0"/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200" i="1">
                                    <a:ln w="0"/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bounded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conv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endParaRPr lang="en-US" sz="320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4" y="2884958"/>
                <a:ext cx="8153659" cy="2002343"/>
              </a:xfrm>
              <a:prstGeom prst="rect">
                <a:avLst/>
              </a:prstGeom>
              <a:blipFill rotWithShape="0">
                <a:blip r:embed="rId3"/>
                <a:stretch>
                  <a:fillRect l="-1868" t="-304" b="-60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187823" y="4165972"/>
                <a:ext cx="7991205" cy="201285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        Thus, </a:t>
                </a:r>
                <a:endParaRPr lang="en-US" sz="3200" i="1" dirty="0" smtClean="0">
                  <a:ln w="0"/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r>
                            <a:rPr lang="en-US" sz="3200" i="1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  <m:r>
                            <a:rPr lang="en-US" sz="320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200" b="0" dirty="0" smtClean="0">
                  <a:ln w="0"/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sz="3200" i="1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  <m:r>
                            <a:rPr lang="en-US" sz="320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=1,…, </m:t>
                          </m:r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200" i="1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3" y="4165972"/>
                <a:ext cx="7991205" cy="20128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4187824" y="1665137"/>
                <a:ext cx="7991205" cy="13613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28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∣</m:t>
                      </m:r>
                      <m:r>
                        <a:rPr lang="en-US" sz="28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en-US" sz="2800" b="0" i="0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sz="28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1≤</m:t>
                      </m:r>
                      <m:r>
                        <a:rPr lang="en-US" sz="28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8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n w="0"/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lang="en-US" sz="28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 smtClean="0">
                  <a:ln w="0"/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1665137"/>
                <a:ext cx="7991205" cy="13613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60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0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187824" y="1189247"/>
                <a:ext cx="7864745" cy="285001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every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 closed convex body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there exists a supporting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hyperplane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ru-RU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1189247"/>
                <a:ext cx="7864745" cy="2850011"/>
              </a:xfrm>
              <a:prstGeom prst="rect">
                <a:avLst/>
              </a:prstGeom>
              <a:blipFill rotWithShape="0">
                <a:blip r:embed="rId2"/>
                <a:stretch>
                  <a:fillRect l="-2016" t="-12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/>
          <p:cNvGrpSpPr/>
          <p:nvPr/>
        </p:nvGrpSpPr>
        <p:grpSpPr>
          <a:xfrm>
            <a:off x="5004749" y="3561807"/>
            <a:ext cx="3706530" cy="2918411"/>
            <a:chOff x="6105338" y="4367118"/>
            <a:chExt cx="2657356" cy="2126924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6105338" y="4367118"/>
              <a:ext cx="2657356" cy="2126924"/>
              <a:chOff x="6105338" y="4367118"/>
              <a:chExt cx="2657356" cy="2126924"/>
            </a:xfrm>
          </p:grpSpPr>
          <p:grpSp>
            <p:nvGrpSpPr>
              <p:cNvPr id="10" name="Группа 9"/>
              <p:cNvGrpSpPr/>
              <p:nvPr/>
            </p:nvGrpSpPr>
            <p:grpSpPr>
              <a:xfrm>
                <a:off x="6105338" y="4367118"/>
                <a:ext cx="2657356" cy="2126924"/>
                <a:chOff x="6079417" y="1806564"/>
                <a:chExt cx="4824794" cy="3781111"/>
              </a:xfrm>
            </p:grpSpPr>
            <p:sp>
              <p:nvSpPr>
                <p:cNvPr id="12" name="Капля 11"/>
                <p:cNvSpPr/>
                <p:nvPr/>
              </p:nvSpPr>
              <p:spPr>
                <a:xfrm rot="7658162">
                  <a:off x="7496925" y="1731002"/>
                  <a:ext cx="1837369" cy="2336626"/>
                </a:xfrm>
                <a:prstGeom prst="teardrop">
                  <a:avLst>
                    <a:gd name="adj" fmla="val 66316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3" name="Прямая соединительная линия 12"/>
                <p:cNvCxnSpPr/>
                <p:nvPr/>
              </p:nvCxnSpPr>
              <p:spPr>
                <a:xfrm flipV="1">
                  <a:off x="7636734" y="1806564"/>
                  <a:ext cx="3267477" cy="37811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9758787" y="4051673"/>
                      <a:ext cx="751521" cy="5704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/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58787" y="4051673"/>
                      <a:ext cx="751521" cy="57047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6079417" y="2327096"/>
                      <a:ext cx="751522" cy="6002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/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79417" y="2327096"/>
                      <a:ext cx="751522" cy="600213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8496806" y="2271154"/>
                      <a:ext cx="445058" cy="49214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96806" y="2271154"/>
                      <a:ext cx="445058" cy="492146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20000" b="-2173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924761" y="5303621"/>
                    <a:ext cx="230403" cy="3140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4761" y="5303621"/>
                    <a:ext cx="230403" cy="31402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836322" y="6115880"/>
                  <a:ext cx="253480" cy="3140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322" y="6115880"/>
                  <a:ext cx="253480" cy="3140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061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187825" y="911678"/>
                <a:ext cx="8004174" cy="18720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proved that any plane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trough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=∅,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contained in a supporting </a:t>
                </a:r>
                <a:r>
                  <a:rPr lang="en-US" sz="32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hyperplane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ru-RU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11678"/>
                <a:ext cx="8004174" cy="1872000"/>
              </a:xfrm>
              <a:prstGeom prst="rect">
                <a:avLst/>
              </a:prstGeom>
              <a:blipFill rotWithShape="0">
                <a:blip r:embed="rId2"/>
                <a:stretch>
                  <a:fillRect l="-1980" t="-1954" b="-6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/>
              <p:cNvSpPr/>
              <p:nvPr/>
            </p:nvSpPr>
            <p:spPr>
              <a:xfrm>
                <a:off x="4218182" y="2783678"/>
                <a:ext cx="7991205" cy="117570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can belong to either a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unique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ru-RU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182" y="2783678"/>
                <a:ext cx="7991205" cy="1175706"/>
              </a:xfrm>
              <a:prstGeom prst="rect">
                <a:avLst/>
              </a:prstGeom>
              <a:blipFill rotWithShape="0">
                <a:blip r:embed="rId3"/>
                <a:stretch>
                  <a:fillRect t="-31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/>
          <p:cNvGrpSpPr/>
          <p:nvPr/>
        </p:nvGrpSpPr>
        <p:grpSpPr>
          <a:xfrm>
            <a:off x="8026341" y="4197237"/>
            <a:ext cx="4052727" cy="2254488"/>
            <a:chOff x="8026341" y="4197237"/>
            <a:chExt cx="4052727" cy="2254488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8026341" y="4197237"/>
              <a:ext cx="4052727" cy="2254488"/>
              <a:chOff x="8558373" y="4552712"/>
              <a:chExt cx="3326446" cy="1920007"/>
            </a:xfrm>
          </p:grpSpPr>
          <p:sp>
            <p:nvSpPr>
              <p:cNvPr id="2" name="Капля 1"/>
              <p:cNvSpPr/>
              <p:nvPr/>
            </p:nvSpPr>
            <p:spPr>
              <a:xfrm>
                <a:off x="8578921" y="5198723"/>
                <a:ext cx="1910993" cy="1273996"/>
              </a:xfrm>
              <a:prstGeom prst="teardrop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" name="Прямая соединительная линия 3"/>
              <p:cNvCxnSpPr/>
              <p:nvPr/>
            </p:nvCxnSpPr>
            <p:spPr>
              <a:xfrm>
                <a:off x="8558373" y="5188449"/>
                <a:ext cx="3205537" cy="1027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 flipH="1" flipV="1">
                <a:off x="10489914" y="4552712"/>
                <a:ext cx="10275" cy="192000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/>
              <p:nvPr/>
            </p:nvCxnSpPr>
            <p:spPr>
              <a:xfrm>
                <a:off x="9469536" y="4660267"/>
                <a:ext cx="2415283" cy="127142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0479872" y="4512839"/>
                  <a:ext cx="321370" cy="430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ru-RU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9872" y="4512839"/>
                  <a:ext cx="321370" cy="430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Овал 2"/>
            <p:cNvSpPr/>
            <p:nvPr/>
          </p:nvSpPr>
          <p:spPr>
            <a:xfrm>
              <a:off x="10345259" y="490772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333399" y="4450761"/>
            <a:ext cx="2875368" cy="2000964"/>
            <a:chOff x="4333399" y="4450761"/>
            <a:chExt cx="2875368" cy="2000964"/>
          </a:xfrm>
        </p:grpSpPr>
        <p:sp>
          <p:nvSpPr>
            <p:cNvPr id="37" name="Капля 36"/>
            <p:cNvSpPr/>
            <p:nvPr/>
          </p:nvSpPr>
          <p:spPr>
            <a:xfrm>
              <a:off x="4333399" y="4955788"/>
              <a:ext cx="2328230" cy="1495937"/>
            </a:xfrm>
            <a:prstGeom prst="teardrop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>
              <a:off x="4333400" y="4943725"/>
              <a:ext cx="2875367" cy="120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771083" y="4450761"/>
                  <a:ext cx="321370" cy="430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ru-RU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083" y="4450761"/>
                  <a:ext cx="321370" cy="4308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Овал 15"/>
            <p:cNvSpPr/>
            <p:nvPr/>
          </p:nvSpPr>
          <p:spPr>
            <a:xfrm>
              <a:off x="5869184" y="4920587"/>
              <a:ext cx="68759" cy="704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4187825" y="2783678"/>
            <a:ext cx="7991205" cy="12741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or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infinitely many supporting hyperplanes. 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8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Intersection of Half-Spaces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87825" y="911678"/>
            <a:ext cx="8004174" cy="1296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Every closed convex set is an intersection of (perhaps infinitely many) half-spaces.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/>
              <p:cNvSpPr/>
              <p:nvPr/>
            </p:nvSpPr>
            <p:spPr>
              <a:xfrm>
                <a:off x="4213764" y="2264496"/>
                <a:ext cx="7991205" cy="194527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Proof: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it implies that any plane is an intersection of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half-spaces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ru-RU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4" y="2264496"/>
                <a:ext cx="7991205" cy="1945276"/>
              </a:xfrm>
              <a:prstGeom prst="rect">
                <a:avLst/>
              </a:prstGeom>
              <a:blipFill rotWithShape="0">
                <a:blip r:embed="rId2"/>
                <a:stretch>
                  <a:fillRect l="-1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4213764" y="3668496"/>
            <a:ext cx="7991205" cy="1188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Thus, it remains to prove the theorem for a convex body.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187825" y="4856496"/>
            <a:ext cx="7991205" cy="18651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Every convex body is the intersection of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half-spaces of its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supporting hyperplanes.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9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Polyhedron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187825" y="911678"/>
            <a:ext cx="8004174" cy="28500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convex polyhedron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is an intersection of finitely many half-spaces (sometimes, non-empty interior is required).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4720615" y="3318306"/>
            <a:ext cx="5921076" cy="2695665"/>
            <a:chOff x="4720615" y="3318306"/>
            <a:chExt cx="5921076" cy="2695665"/>
          </a:xfrm>
        </p:grpSpPr>
        <p:sp>
          <p:nvSpPr>
            <p:cNvPr id="22" name="TextBox 21"/>
            <p:cNvSpPr txBox="1"/>
            <p:nvPr/>
          </p:nvSpPr>
          <p:spPr>
            <a:xfrm>
              <a:off x="9064015" y="5429196"/>
              <a:ext cx="15776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Simplex</a:t>
              </a:r>
              <a:endParaRPr lang="ru-RU" sz="3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9005230" y="3597632"/>
              <a:ext cx="1617171" cy="1596055"/>
              <a:chOff x="10167025" y="3887979"/>
              <a:chExt cx="1617171" cy="1596055"/>
            </a:xfrm>
          </p:grpSpPr>
          <p:sp>
            <p:nvSpPr>
              <p:cNvPr id="9" name="Равнобедренный треугольник 8"/>
              <p:cNvSpPr/>
              <p:nvPr/>
            </p:nvSpPr>
            <p:spPr>
              <a:xfrm rot="3721833">
                <a:off x="10778835" y="4429419"/>
                <a:ext cx="1546802" cy="463921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4" name="Группа 3"/>
              <p:cNvGrpSpPr/>
              <p:nvPr/>
            </p:nvGrpSpPr>
            <p:grpSpPr>
              <a:xfrm>
                <a:off x="10167025" y="4054083"/>
                <a:ext cx="1600863" cy="1429951"/>
                <a:chOff x="10189577" y="4098113"/>
                <a:chExt cx="1600863" cy="1429951"/>
              </a:xfrm>
            </p:grpSpPr>
            <p:cxnSp>
              <p:nvCxnSpPr>
                <p:cNvPr id="11" name="Прямая соединительная линия 10"/>
                <p:cNvCxnSpPr/>
                <p:nvPr/>
              </p:nvCxnSpPr>
              <p:spPr>
                <a:xfrm>
                  <a:off x="10967457" y="4098113"/>
                  <a:ext cx="822983" cy="488069"/>
                </a:xfrm>
                <a:prstGeom prst="line">
                  <a:avLst/>
                </a:prstGeom>
                <a:ln w="254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Равнобедренный треугольник 13"/>
                <p:cNvSpPr/>
                <p:nvPr/>
              </p:nvSpPr>
              <p:spPr>
                <a:xfrm>
                  <a:off x="10189577" y="4107637"/>
                  <a:ext cx="1555761" cy="1420427"/>
                </a:xfrm>
                <a:prstGeom prst="triangl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5400"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23" name="Прямая соединительная линия 22"/>
                <p:cNvCxnSpPr/>
                <p:nvPr/>
              </p:nvCxnSpPr>
              <p:spPr>
                <a:xfrm flipH="1">
                  <a:off x="11747778" y="4576188"/>
                  <a:ext cx="41522" cy="951876"/>
                </a:xfrm>
                <a:prstGeom prst="line">
                  <a:avLst/>
                </a:prstGeom>
                <a:ln w="254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единительная линия 23"/>
                <p:cNvCxnSpPr>
                  <a:stCxn id="14" idx="2"/>
                </p:cNvCxnSpPr>
                <p:nvPr/>
              </p:nvCxnSpPr>
              <p:spPr>
                <a:xfrm flipV="1">
                  <a:off x="10189577" y="4586182"/>
                  <a:ext cx="1599723" cy="941882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rgbClr val="41719C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Куб 24"/>
            <p:cNvSpPr/>
            <p:nvPr/>
          </p:nvSpPr>
          <p:spPr>
            <a:xfrm>
              <a:off x="5045523" y="3318306"/>
              <a:ext cx="2057400" cy="1946335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0615" y="5429195"/>
              <a:ext cx="27072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Parallelepiped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685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Extreme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4187825" y="911678"/>
                <a:ext cx="8004174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convex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extreme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if it is not an interior point of any interval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11678"/>
                <a:ext cx="8004174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1980" t="-2871" r="-457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3928544"/>
                <a:ext cx="7991205" cy="70128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Proof: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conv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Clearly,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3928544"/>
                <a:ext cx="7991205" cy="701282"/>
              </a:xfrm>
              <a:prstGeom prst="rect">
                <a:avLst/>
              </a:prstGeom>
              <a:blipFill rotWithShape="0">
                <a:blip r:embed="rId3"/>
                <a:stretch>
                  <a:fillRect l="-1983" t="-3478" b="-191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4200795" y="2196399"/>
                <a:ext cx="7991205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Theorem.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bounded closed convex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convex hull of the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its extreme points.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95" y="2196399"/>
                <a:ext cx="7991205" cy="1865126"/>
              </a:xfrm>
              <a:prstGeom prst="rect">
                <a:avLst/>
              </a:prstGeom>
              <a:blipFill rotWithShape="0">
                <a:blip r:embed="rId4"/>
                <a:stretch>
                  <a:fillRect l="-1907" t="-1961" r="-2975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4213764" y="4591726"/>
                <a:ext cx="7991205" cy="188314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will prove by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nduction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0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convex body. </a:t>
                </a:r>
                <a:endParaRPr lang="ru-RU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4" y="4591726"/>
                <a:ext cx="7991205" cy="1883144"/>
              </a:xfrm>
              <a:prstGeom prst="rect">
                <a:avLst/>
              </a:prstGeom>
              <a:blipFill rotWithShape="0">
                <a:blip r:embed="rId5"/>
                <a:stretch>
                  <a:fillRect l="-1907" t="-1942" r="-153" b="-67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6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Extreme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884218"/>
                <a:ext cx="7991205" cy="123296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Proof: 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0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convex body. We’ll prove that</a:t>
                </a:r>
                <a:r>
                  <a:rPr lang="en-US" sz="3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acc>
                  </m:oMath>
                </a14:m>
                <a:endParaRPr lang="ru-RU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884218"/>
                <a:ext cx="7991205" cy="1232966"/>
              </a:xfrm>
              <a:prstGeom prst="rect">
                <a:avLst/>
              </a:prstGeom>
              <a:blipFill rotWithShape="0">
                <a:blip r:embed="rId2"/>
                <a:stretch>
                  <a:fillRect l="-1983" t="-2970" r="-1754" b="-15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4213764" y="2182645"/>
                <a:ext cx="7991205" cy="24560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1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Taking a supporting </a:t>
                </a:r>
                <a:r>
                  <a:rPr lang="en-US" sz="32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hyperplane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we obtain that a bounded closed convex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conv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cap="none" spc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sz="3200" b="0" i="1" cap="none" spc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cap="none" spc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cap="none" spc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3200" b="0" i="1" cap="none" spc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b="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4" y="2182645"/>
                <a:ext cx="7991205" cy="2456057"/>
              </a:xfrm>
              <a:prstGeom prst="rect">
                <a:avLst/>
              </a:prstGeom>
              <a:blipFill rotWithShape="0">
                <a:blip r:embed="rId3"/>
                <a:stretch>
                  <a:fillRect l="-1907" t="-1489" r="-1678" b="-5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4213763" y="4638701"/>
                <a:ext cx="7991205" cy="189487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2</a:t>
                </a: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nt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therefore,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Thus,</a:t>
                </a:r>
                <a:r>
                  <a:rPr lang="en-US" sz="3200" dirty="0">
                    <a:ln w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sz="32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3200" b="0" i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3" y="4638701"/>
                <a:ext cx="7991205" cy="1894878"/>
              </a:xfrm>
              <a:prstGeom prst="rect">
                <a:avLst/>
              </a:prstGeom>
              <a:blipFill rotWithShape="0">
                <a:blip r:embed="rId4"/>
                <a:stretch>
                  <a:fillRect l="-1907" t="-1929" b="-6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6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Minkowski-Weyl</a:t>
            </a:r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884218"/>
                <a:ext cx="799120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convex polyhedron </a:t>
                </a:r>
                <a:r>
                  <a:rPr lang="en-US" sz="3200" dirty="0" err="1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iff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convex hull of finitely many points.</a:t>
                </a:r>
                <a:endParaRPr lang="ru-RU" sz="320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884218"/>
                <a:ext cx="7991205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1983"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4213764" y="2182645"/>
                <a:ext cx="7991205" cy="269246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Proof: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nary>
                      <m:naryPr>
                        <m:chr m:val="⋂"/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sz="32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 a convex polyhedron. Let us prove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only point in the intersection of some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3200" b="0" cap="none" spc="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4" y="2182645"/>
                <a:ext cx="7991205" cy="2692468"/>
              </a:xfrm>
              <a:prstGeom prst="rect">
                <a:avLst/>
              </a:prstGeom>
              <a:blipFill rotWithShape="0">
                <a:blip r:embed="rId3"/>
                <a:stretch>
                  <a:fillRect l="-1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213764" y="4943412"/>
                <a:ext cx="7991205" cy="131427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will imply that </a:t>
                </a:r>
                <a:endParaRPr lang="en-US" sz="3200" i="1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 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</m:t>
                    </m:r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conv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n w="0"/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4" y="4943412"/>
                <a:ext cx="7991205" cy="1314271"/>
              </a:xfrm>
              <a:prstGeom prst="rect">
                <a:avLst/>
              </a:prstGeom>
              <a:blipFill rotWithShape="0">
                <a:blip r:embed="rId4"/>
                <a:stretch>
                  <a:fillRect l="-1907" t="-2778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75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9326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Minkowski-Weyl</a:t>
            </a:r>
            <a:r>
              <a:rPr lang="en-US" sz="4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4200795" y="901152"/>
                <a:ext cx="7991205" cy="204196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Proof: </a:t>
                </a:r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A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𝐸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  <m:r>
                      <a:rPr lang="en-US" sz="3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Define </a:t>
                </a:r>
                <a:endParaRPr lang="en-US" sz="3200" b="0" i="1" cap="none" spc="0" dirty="0" smtClean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sSub>
                            <m:sSubPr>
                              <m:ctrlP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…, </m:t>
                          </m:r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i="1" dirty="0" smtClean="0">
                  <a:ln w="0"/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sz="3200" i="1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3200" i="1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n w="0"/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sz="3200" b="0" i="1" smtClean="0">
                          <a:ln w="0"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95" y="901152"/>
                <a:ext cx="7991205" cy="2041969"/>
              </a:xfrm>
              <a:prstGeom prst="rect">
                <a:avLst/>
              </a:prstGeom>
              <a:blipFill rotWithShape="0">
                <a:blip r:embed="rId2"/>
                <a:stretch>
                  <a:fillRect l="-1907" t="-1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4187825" y="3098796"/>
                <a:ext cx="7991205" cy="12198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Since</m:t>
                    </m:r>
                  </m:oMath>
                </a14:m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sz="3200" dirty="0" smtClean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we see that </a:t>
                </a:r>
                <a:endParaRPr lang="en-US" sz="3200" b="0" i="1" dirty="0" smtClean="0">
                  <a:ln w="0"/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the space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320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3098796"/>
                <a:ext cx="7991205" cy="1219821"/>
              </a:xfrm>
              <a:prstGeom prst="rect">
                <a:avLst/>
              </a:prstGeom>
              <a:blipFill rotWithShape="0">
                <a:blip r:embed="rId3"/>
                <a:stretch>
                  <a:fillRect t="-3000" b="-15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200794" y="4530854"/>
                <a:ext cx="7991205" cy="12198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func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is,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 smtClean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3200" dirty="0">
                  <a:ln w="0"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94" y="4530854"/>
                <a:ext cx="7991205" cy="1219821"/>
              </a:xfrm>
              <a:prstGeom prst="rect">
                <a:avLst/>
              </a:prstGeom>
              <a:blipFill rotWithShape="0">
                <a:blip r:embed="rId4"/>
                <a:stretch>
                  <a:fillRect l="-1907" t="-3000" b="-15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2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404</Words>
  <Application>Microsoft Office PowerPoint</Application>
  <PresentationFormat>Широкоэкранный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Cambria Math</vt:lpstr>
      <vt:lpstr>Sitka Small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Богачев</dc:creator>
  <cp:lastModifiedBy>studio</cp:lastModifiedBy>
  <cp:revision>178</cp:revision>
  <dcterms:created xsi:type="dcterms:W3CDTF">2019-11-15T16:30:27Z</dcterms:created>
  <dcterms:modified xsi:type="dcterms:W3CDTF">2019-11-26T15:57:48Z</dcterms:modified>
</cp:coreProperties>
</file>