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4" r:id="rId4"/>
    <p:sldId id="285" r:id="rId5"/>
    <p:sldId id="286" r:id="rId6"/>
    <p:sldId id="290" r:id="rId7"/>
    <p:sldId id="287" r:id="rId8"/>
    <p:sldId id="288" r:id="rId9"/>
    <p:sldId id="289" r:id="rId10"/>
    <p:sldId id="292" r:id="rId11"/>
    <p:sldId id="291" r:id="rId12"/>
    <p:sldId id="293" r:id="rId13"/>
    <p:sldId id="294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6433" autoAdjust="0"/>
  </p:normalViewPr>
  <p:slideViewPr>
    <p:cSldViewPr snapToGrid="0">
      <p:cViewPr>
        <p:scale>
          <a:sx n="125" d="100"/>
          <a:sy n="125" d="100"/>
        </p:scale>
        <p:origin x="-1704" y="90"/>
      </p:cViewPr>
      <p:guideLst>
        <p:guide orient="horz" pos="2160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391163"/>
            <a:ext cx="7512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6: Convex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Polyhedra</a:t>
            </a:r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8782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 Profit </a:t>
            </a: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13764" y="1116793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They determine the convex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polyhedron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-space with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1116793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07" t="-2871" r="-114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187825" y="2606629"/>
                <a:ext cx="7991205" cy="19339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the profit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one needs to find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selling price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maximal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606629"/>
                <a:ext cx="7991205" cy="1933991"/>
              </a:xfrm>
              <a:prstGeom prst="rect">
                <a:avLst/>
              </a:prstGeom>
              <a:blipFill rotWithShape="0">
                <a:blip r:embed="rId3"/>
                <a:stretch>
                  <a:fillRect l="-1983" t="-1893" r="-1754" b="-4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200794" y="4845004"/>
            <a:ext cx="7991205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basic problem of linear programming naturally arises here. </a:t>
            </a:r>
            <a:endParaRPr lang="ru-RU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Transportation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carry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amounts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respectively, of a certain product.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187824" y="2212267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Customers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need the 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respectively, of the same product.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2212267"/>
                <a:ext cx="7991205" cy="1274195"/>
              </a:xfrm>
              <a:prstGeom prst="rect">
                <a:avLst/>
              </a:prstGeom>
              <a:blipFill rotWithShape="0">
                <a:blip r:embed="rId3"/>
                <a:stretch>
                  <a:fillRect l="-1983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187823" y="3486462"/>
                <a:ext cx="7991205" cy="7521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also given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3" y="3486462"/>
                <a:ext cx="7991205" cy="752129"/>
              </a:xfrm>
              <a:prstGeom prst="rect">
                <a:avLst/>
              </a:prstGeom>
              <a:blipFill rotWithShape="0">
                <a:blip r:embed="rId4"/>
                <a:stretch>
                  <a:fillRect l="-1983" t="-813" b="-13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13764" y="3494082"/>
                <a:ext cx="7991205" cy="25984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the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product that is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transported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cost to deliver a unit of product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3494082"/>
                <a:ext cx="7991205" cy="2598404"/>
              </a:xfrm>
              <a:prstGeom prst="rect">
                <a:avLst/>
              </a:prstGeom>
              <a:blipFill rotWithShape="0">
                <a:blip r:embed="rId5"/>
                <a:stretch>
                  <a:fillRect l="-1907" t="-235" r="-1449" b="-39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Transportation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884218"/>
                <a:ext cx="7991205" cy="13430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following conditions must hold: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343060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727" b="-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213764" y="2781451"/>
                <a:ext cx="7991205" cy="13216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They define a convex polyhedron 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-space with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781451"/>
                <a:ext cx="7991205" cy="1321644"/>
              </a:xfrm>
              <a:prstGeom prst="rect">
                <a:avLst/>
              </a:prstGeom>
              <a:blipFill rotWithShape="0">
                <a:blip r:embed="rId3"/>
                <a:stretch>
                  <a:fillRect l="-1907" t="-2765" b="-8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213764" y="4476901"/>
                <a:ext cx="7991205" cy="13415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problem is to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this polyhedron.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4476901"/>
                <a:ext cx="7991205" cy="1341521"/>
              </a:xfrm>
              <a:prstGeom prst="rect">
                <a:avLst/>
              </a:prstGeom>
              <a:blipFill rotWithShape="0">
                <a:blip r:embed="rId4"/>
                <a:stretch>
                  <a:fillRect l="-1907" t="-2727" b="-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Simplex Method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00792" y="962116"/>
                <a:ext cx="799120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Sliding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edges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direction of the increase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while possible. The movement ends at a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vertex of the maximum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2" y="962116"/>
                <a:ext cx="799120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07" t="-1961" r="-153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 flipV="1">
            <a:off x="6457665" y="3565364"/>
            <a:ext cx="1376991" cy="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59223" y="3894189"/>
            <a:ext cx="207385" cy="210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5619032" y="3876112"/>
            <a:ext cx="731965" cy="201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502058" y="3894189"/>
            <a:ext cx="158261" cy="1232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717682" y="3894189"/>
            <a:ext cx="585739" cy="769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7303422" y="3887618"/>
            <a:ext cx="374000" cy="7695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655633" y="4657190"/>
            <a:ext cx="647788" cy="4757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618348" y="5888320"/>
            <a:ext cx="203013" cy="417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819761" y="5126397"/>
            <a:ext cx="840558" cy="11730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660319" y="5133298"/>
            <a:ext cx="841016" cy="30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03421" y="4664090"/>
            <a:ext cx="197913" cy="766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500877" y="5430331"/>
            <a:ext cx="560802" cy="563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7216120" y="5436902"/>
            <a:ext cx="284073" cy="1012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211893" y="5992769"/>
            <a:ext cx="859870" cy="456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815533" y="6302291"/>
            <a:ext cx="1402243" cy="146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621848" y="5892309"/>
            <a:ext cx="2439831" cy="996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5621848" y="3565364"/>
            <a:ext cx="835874" cy="23269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459465" y="3556499"/>
            <a:ext cx="200853" cy="1576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6463693" y="3571056"/>
            <a:ext cx="839730" cy="10930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7303421" y="3560072"/>
            <a:ext cx="527007" cy="11040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830428" y="3560072"/>
            <a:ext cx="231251" cy="24392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араллелограмм 29"/>
          <p:cNvSpPr/>
          <p:nvPr/>
        </p:nvSpPr>
        <p:spPr>
          <a:xfrm>
            <a:off x="5361925" y="3052483"/>
            <a:ext cx="3748766" cy="841705"/>
          </a:xfrm>
          <a:prstGeom prst="parallelogram">
            <a:avLst>
              <a:gd name="adj" fmla="val 8364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336699" y="6159338"/>
                <a:ext cx="401868" cy="412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99" y="6159338"/>
                <a:ext cx="401868" cy="412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125605" y="4777571"/>
                <a:ext cx="401868" cy="412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05" y="4777571"/>
                <a:ext cx="401868" cy="412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379410" y="4439098"/>
                <a:ext cx="401868" cy="412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410" y="4439098"/>
                <a:ext cx="401868" cy="412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955565" y="3197800"/>
                <a:ext cx="401868" cy="412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565" y="3197800"/>
                <a:ext cx="401868" cy="412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559891" y="3098443"/>
                <a:ext cx="1204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91" y="3098443"/>
                <a:ext cx="12043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586" r="-3030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2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Polyhedron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87825" y="911678"/>
            <a:ext cx="8004174" cy="18651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</a:t>
            </a:r>
            <a:r>
              <a:rPr lang="en-US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polyhedron (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r>
              <a:rPr lang="en-US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polytope)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is an intersection of finitely many half-spaces (sometimes,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nonempty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interior is required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720615" y="3318306"/>
            <a:ext cx="5921076" cy="2695665"/>
            <a:chOff x="4720615" y="3318306"/>
            <a:chExt cx="5921076" cy="2695665"/>
          </a:xfrm>
        </p:grpSpPr>
        <p:sp>
          <p:nvSpPr>
            <p:cNvPr id="22" name="TextBox 21"/>
            <p:cNvSpPr txBox="1"/>
            <p:nvPr/>
          </p:nvSpPr>
          <p:spPr>
            <a:xfrm>
              <a:off x="9064015" y="5429196"/>
              <a:ext cx="1577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Simplex</a:t>
              </a:r>
              <a:endParaRPr lang="ru-RU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9005230" y="3597632"/>
              <a:ext cx="1612409" cy="1596055"/>
              <a:chOff x="10167025" y="3887979"/>
              <a:chExt cx="1612409" cy="1596055"/>
            </a:xfrm>
          </p:grpSpPr>
          <p:sp>
            <p:nvSpPr>
              <p:cNvPr id="9" name="Равнобедренный треугольник 8"/>
              <p:cNvSpPr/>
              <p:nvPr/>
            </p:nvSpPr>
            <p:spPr>
              <a:xfrm rot="3721833">
                <a:off x="10774073" y="4429419"/>
                <a:ext cx="1546802" cy="46392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" name="Группа 3"/>
              <p:cNvGrpSpPr/>
              <p:nvPr/>
            </p:nvGrpSpPr>
            <p:grpSpPr>
              <a:xfrm>
                <a:off x="10167025" y="4054083"/>
                <a:ext cx="1600863" cy="1429951"/>
                <a:chOff x="10189577" y="4098113"/>
                <a:chExt cx="1600863" cy="1429951"/>
              </a:xfrm>
            </p:grpSpPr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10967457" y="4098113"/>
                  <a:ext cx="822983" cy="488069"/>
                </a:xfrm>
                <a:prstGeom prst="line">
                  <a:avLst/>
                </a:prstGeom>
                <a:ln w="254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Равнобедренный треугольник 13"/>
                <p:cNvSpPr/>
                <p:nvPr/>
              </p:nvSpPr>
              <p:spPr>
                <a:xfrm>
                  <a:off x="10189577" y="4107637"/>
                  <a:ext cx="1555761" cy="1420427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 flipH="1">
                  <a:off x="11747778" y="4576188"/>
                  <a:ext cx="41522" cy="951876"/>
                </a:xfrm>
                <a:prstGeom prst="line">
                  <a:avLst/>
                </a:prstGeom>
                <a:ln w="254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>
                  <a:stCxn id="14" idx="2"/>
                  <a:endCxn id="9" idx="0"/>
                </p:cNvCxnSpPr>
                <p:nvPr/>
              </p:nvCxnSpPr>
              <p:spPr>
                <a:xfrm flipV="1">
                  <a:off x="10189577" y="4596620"/>
                  <a:ext cx="1585316" cy="931444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41719C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Куб 24"/>
            <p:cNvSpPr/>
            <p:nvPr/>
          </p:nvSpPr>
          <p:spPr>
            <a:xfrm>
              <a:off x="5045523" y="3318306"/>
              <a:ext cx="2057400" cy="1946335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0615" y="5429195"/>
              <a:ext cx="2707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Parallelepiped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8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Minkowski-Weyl</a:t>
            </a: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polyhedron </a:t>
                </a:r>
                <a:r>
                  <a:rPr lang="en-US" sz="32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hull of finitely many points.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Куб 1">
            <a:extLst>
              <a:ext uri="{FF2B5EF4-FFF2-40B4-BE49-F238E27FC236}">
                <a16:creationId xmlns="" xmlns:a16="http://schemas.microsoft.com/office/drawing/2014/main" id="{B62CFE8D-50AB-4436-8D4D-D32F2AC88B5F}"/>
              </a:ext>
            </a:extLst>
          </p:cNvPr>
          <p:cNvSpPr/>
          <p:nvPr/>
        </p:nvSpPr>
        <p:spPr>
          <a:xfrm>
            <a:off x="6506818" y="3442256"/>
            <a:ext cx="2584174" cy="220317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id="{6C0377E2-5222-4483-8246-792809B9D688}"/>
                  </a:ext>
                </a:extLst>
              </p:cNvPr>
              <p:cNvSpPr/>
              <p:nvPr/>
            </p:nvSpPr>
            <p:spPr>
              <a:xfrm>
                <a:off x="4340225" y="2310813"/>
                <a:ext cx="799120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conv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vertices</m:t>
                          </m:r>
                          <m: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ru-RU" sz="3200" cap="none" spc="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C0377E2-5222-4483-8246-792809B9D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25" y="2310813"/>
                <a:ext cx="7991205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Faces of </a:t>
            </a:r>
            <a:r>
              <a:rPr lang="en-US" sz="4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Polyhedra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face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convex polyhedron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nonempty intersection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some of its supporting hyperplanes.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83" t="-1961" r="-1144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id="{B5D3F112-7DB9-4BC8-BB26-6C19F5AE9DD9}"/>
                  </a:ext>
                </a:extLst>
              </p:cNvPr>
              <p:cNvSpPr/>
              <p:nvPr/>
            </p:nvSpPr>
            <p:spPr>
              <a:xfrm>
                <a:off x="4187824" y="3335870"/>
                <a:ext cx="799120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0-dim face is called a </a:t>
                </a:r>
                <a:r>
                  <a:rPr lang="en-US" sz="32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vertex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cap="none" spc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1-dim </a:t>
                </a:r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face, an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2-dim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face, a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0" cap="none" spc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</a:t>
                </a:r>
                <a:r>
                  <a:rPr lang="en-US" sz="3200" b="0" cap="none" spc="0" dirty="0" smtClean="0">
                    <a:ln w="0"/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cap="none" spc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-dim face, a </a:t>
                </a:r>
                <a:r>
                  <a:rPr lang="en-US" sz="3200" cap="none" spc="0" dirty="0" err="1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hyperface</a:t>
                </a:r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facet</a:t>
                </a:r>
                <a:endParaRPr lang="ru-RU" sz="3200" cap="none" spc="0" dirty="0">
                  <a:ln w="0"/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D3F112-7DB9-4BC8-BB26-6C19F5AE9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335870"/>
                <a:ext cx="7991205" cy="2456057"/>
              </a:xfrm>
              <a:prstGeom prst="rect">
                <a:avLst/>
              </a:prstGeom>
              <a:blipFill rotWithShape="0">
                <a:blip r:embed="rId3"/>
                <a:stretch>
                  <a:fillRect l="-1754" t="-1489" r="-1449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Faces of </a:t>
            </a:r>
            <a:r>
              <a:rPr lang="en-US" sz="4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Polyhedra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22106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320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very face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of the form </a:t>
                </a:r>
                <a:endParaRPr lang="en-US" sz="3200" b="0" i="1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n w="0"/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n w="0"/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n w="0"/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3200" b="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US" sz="3200" b="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⊂{1,…, 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cap="none" spc="0" dirty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2210670"/>
              </a:xfrm>
              <a:prstGeom prst="rect">
                <a:avLst/>
              </a:prstGeom>
              <a:blipFill rotWithShape="0">
                <a:blip r:embed="rId2"/>
                <a:stretch>
                  <a:fillRect l="-1983" t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213764" y="3608368"/>
            <a:ext cx="7991205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Since a convex polyhedron is determined by a system of linear inequalities, its faces can be obtained by replacing some of these inequalities with equalities.</a:t>
            </a:r>
            <a:endParaRPr lang="en-US" sz="3200" b="0" i="1" dirty="0" smtClean="0">
              <a:ln w="0"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8099425" cy="13216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parallelepiped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0≤</m:t>
                        </m:r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 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the faces obtained by setting some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0 or 1.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8099425" cy="1321644"/>
              </a:xfrm>
              <a:prstGeom prst="rect">
                <a:avLst/>
              </a:prstGeom>
              <a:blipFill rotWithShape="0">
                <a:blip r:embed="rId2"/>
                <a:stretch>
                  <a:fillRect l="-1956" t="-461" r="-1204" b="-10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00794" y="2348737"/>
                <a:ext cx="8099425" cy="7716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Its vertices are points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1,  ∀</m:t>
                        </m:r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2348737"/>
                <a:ext cx="8099425" cy="771686"/>
              </a:xfrm>
              <a:prstGeom prst="rect">
                <a:avLst/>
              </a:prstGeom>
              <a:blipFill rotWithShape="0">
                <a:blip r:embed="rId3"/>
                <a:stretch>
                  <a:fillRect l="-1881" b="-14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4249393" y="3318188"/>
            <a:ext cx="8037857" cy="2888749"/>
            <a:chOff x="4249393" y="3318188"/>
            <a:chExt cx="8037857" cy="2888749"/>
          </a:xfrm>
        </p:grpSpPr>
        <p:sp>
          <p:nvSpPr>
            <p:cNvPr id="5" name="Куб 4">
              <a:extLst>
                <a:ext uri="{FF2B5EF4-FFF2-40B4-BE49-F238E27FC236}">
                  <a16:creationId xmlns="" xmlns:a16="http://schemas.microsoft.com/office/drawing/2014/main" id="{B62CFE8D-50AB-4436-8D4D-D32F2AC88B5F}"/>
                </a:ext>
              </a:extLst>
            </p:cNvPr>
            <p:cNvSpPr/>
            <p:nvPr/>
          </p:nvSpPr>
          <p:spPr>
            <a:xfrm>
              <a:off x="4249393" y="3811716"/>
              <a:ext cx="1884707" cy="185448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6200775" y="4191188"/>
                  <a:ext cx="6086475" cy="7716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(1,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=2,3</m:t>
                            </m:r>
                          </m:e>
                        </m:d>
                      </m:oMath>
                    </m:oMathPara>
                  </a14:m>
                  <a:endParaRPr lang="ru-RU" sz="320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775" y="4191188"/>
                  <a:ext cx="6086475" cy="7716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5581651" y="5523673"/>
                  <a:ext cx="1343024" cy="6832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20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Прямоугольник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651" y="5523673"/>
                  <a:ext cx="1343024" cy="683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6153150" y="3318188"/>
                  <a:ext cx="1343024" cy="6832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20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150" y="3318188"/>
                  <a:ext cx="1343024" cy="6832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03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Vertices as Extreme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extreme points of a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polyhedron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exactly its vertices.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13764" y="2264496"/>
                <a:ext cx="799120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 interior point of an interval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a supporting </a:t>
                </a:r>
                <a:r>
                  <a:rPr lang="en-US" sz="3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contains this interval. Hence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a vertex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264496"/>
                <a:ext cx="7991205" cy="2456057"/>
              </a:xfrm>
              <a:prstGeom prst="rect">
                <a:avLst/>
              </a:prstGeom>
              <a:blipFill rotWithShape="0">
                <a:blip r:embed="rId3"/>
                <a:stretch>
                  <a:fillRect l="-1907" t="-1489" r="-915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187824" y="4720553"/>
                <a:ext cx="801714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Conversely,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a vertex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i.e. is not extreme.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4720553"/>
                <a:ext cx="8017145" cy="1274195"/>
              </a:xfrm>
              <a:prstGeom prst="rect">
                <a:avLst/>
              </a:prstGeom>
              <a:blipFill rotWithShape="0">
                <a:blip r:embed="rId4"/>
                <a:stretch>
                  <a:fillRect l="-1977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5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of an affine-linear function on a bounded convex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polyhedron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attained at a vertex.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83" t="-1961" r="-205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13764" y="2644569"/>
                <a:ext cx="7991205" cy="220611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of the form: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644569"/>
                <a:ext cx="7991205" cy="2206117"/>
              </a:xfrm>
              <a:prstGeom prst="rect">
                <a:avLst/>
              </a:prstGeom>
              <a:blipFill rotWithShape="0">
                <a:blip r:embed="rId3"/>
                <a:stretch>
                  <a:fillRect l="-1907" t="-1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00794" y="5111544"/>
                <a:ext cx="8144683" cy="7976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5111544"/>
                <a:ext cx="8144683" cy="797654"/>
              </a:xfrm>
              <a:prstGeom prst="rect">
                <a:avLst/>
              </a:prstGeom>
              <a:blipFill rotWithShape="0">
                <a:blip r:embed="rId4"/>
                <a:stretch>
                  <a:fillRect l="-1871" b="-1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 Profit </a:t>
            </a: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company processes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resources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amounts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respectively, and wants to produce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products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amounts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respectively.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2456057"/>
              </a:xfrm>
              <a:prstGeom prst="rect">
                <a:avLst/>
              </a:prstGeom>
              <a:blipFill rotWithShape="0">
                <a:blip r:embed="rId2"/>
                <a:stretch>
                  <a:fillRect l="-1983" t="-1489" r="-2822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00794" y="3340275"/>
                <a:ext cx="7991205" cy="19600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the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needed to produce a 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Clearly, the following inequalities should hold: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3340275"/>
                <a:ext cx="7991205" cy="1960024"/>
              </a:xfrm>
              <a:prstGeom prst="rect">
                <a:avLst/>
              </a:prstGeom>
              <a:blipFill rotWithShape="0">
                <a:blip r:embed="rId3"/>
                <a:stretch>
                  <a:fillRect l="-1907" t="-312" b="-6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178569" y="4893194"/>
                <a:ext cx="7991205" cy="17724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≥0,  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569" y="4893194"/>
                <a:ext cx="7991205" cy="17724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439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Sitka Small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studio</cp:lastModifiedBy>
  <cp:revision>199</cp:revision>
  <dcterms:created xsi:type="dcterms:W3CDTF">2019-11-15T16:30:27Z</dcterms:created>
  <dcterms:modified xsi:type="dcterms:W3CDTF">2019-11-27T11:13:06Z</dcterms:modified>
</cp:coreProperties>
</file>