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4" r:id="rId4"/>
    <p:sldId id="282" r:id="rId5"/>
    <p:sldId id="283" r:id="rId6"/>
    <p:sldId id="278" r:id="rId7"/>
    <p:sldId id="286" r:id="rId8"/>
    <p:sldId id="287" r:id="rId9"/>
    <p:sldId id="288" r:id="rId10"/>
    <p:sldId id="28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33" autoAdjust="0"/>
  </p:normalViewPr>
  <p:slideViewPr>
    <p:cSldViewPr snapToGrid="0">
      <p:cViewPr varScale="1">
        <p:scale>
          <a:sx n="59" d="100"/>
          <a:sy n="59" d="100"/>
        </p:scale>
        <p:origin x="96" y="288"/>
      </p:cViewPr>
      <p:guideLst>
        <p:guide orient="horz" pos="1684"/>
        <p:guide pos="325"/>
        <p:guide pos="7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688" y="547277"/>
            <a:ext cx="10705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Sitka Small" panose="02000505000000020004" pitchFamily="2" charset="0"/>
              </a:rPr>
              <a:t>Геометрия в компьютерных приложениях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55687" y="2379885"/>
                <a:ext cx="10771127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40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Лекция</a:t>
                </a:r>
                <a:r>
                  <a:rPr lang="en-US" sz="4000" b="0" cap="none" spc="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cap="none" spc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000" b="0" cap="none" spc="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4000" b="0" cap="none" spc="0" dirty="0" err="1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Laplacian</a:t>
                </a:r>
                <a:r>
                  <a:rPr lang="en-US" sz="4000" b="0" cap="none" spc="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Smoothing</a:t>
                </a:r>
                <a:r>
                  <a:rPr lang="ru-RU" sz="4000" b="0" cap="none" spc="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/ Лапласиан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79885"/>
                <a:ext cx="10771127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981" t="-15385" b="-35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V="1">
            <a:off x="1085949" y="3429000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5688" y="3899626"/>
            <a:ext cx="802229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Богачев Николай Владимирович</a:t>
            </a:r>
            <a:endParaRPr lang="en-US" sz="4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b="1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28 ноября 2020 года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Skoltech</a:t>
            </a:r>
            <a:r>
              <a:rPr lang="en-US" sz="24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&amp; MIPT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7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Оператор Лапласа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911678"/>
                <a:ext cx="11160125" cy="30139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гладкое многообразие. Напоминаем, что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оператор Лапласа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задается формулой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кодифференциал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звезда Ходжа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911678"/>
                <a:ext cx="11160125" cy="3013902"/>
              </a:xfrm>
              <a:prstGeom prst="rect">
                <a:avLst/>
              </a:prstGeom>
              <a:blipFill>
                <a:blip r:embed="rId2"/>
                <a:stretch>
                  <a:fillRect l="-1421" t="-1215" b="-60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522421" y="3781398"/>
                <a:ext cx="11160125" cy="1780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Проверьте, что при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это определение даст стандартную формулу Лапласиана: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3781398"/>
                <a:ext cx="11160125" cy="1780424"/>
              </a:xfrm>
              <a:prstGeom prst="rect">
                <a:avLst/>
              </a:prstGeom>
              <a:blipFill>
                <a:blip r:embed="rId3"/>
                <a:stretch>
                  <a:fillRect l="-1421" t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EC4251-E69F-47DE-B096-20A65ECE6570}"/>
                  </a:ext>
                </a:extLst>
              </p:cNvPr>
              <p:cNvSpPr txBox="1"/>
              <p:nvPr/>
            </p:nvSpPr>
            <p:spPr>
              <a:xfrm>
                <a:off x="509454" y="5561822"/>
                <a:ext cx="8537564" cy="1153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Скалярное произведение: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Можно проверить, что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ru-RU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EC4251-E69F-47DE-B096-20A65ECE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4" y="5561822"/>
                <a:ext cx="8537564" cy="1153264"/>
              </a:xfrm>
              <a:prstGeom prst="rect">
                <a:avLst/>
              </a:prstGeom>
              <a:blipFill>
                <a:blip r:embed="rId4"/>
                <a:stretch>
                  <a:fillRect l="-1857" t="-6842" r="-1714" b="-1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8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Свойства Лапласиана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877810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Положительная </a:t>
                </a:r>
                <a:r>
                  <a:rPr lang="ru-RU" sz="32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полуопределенность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877810"/>
                <a:ext cx="11160125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5937" y="1658380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Симметричность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" y="1658380"/>
                <a:ext cx="11160125" cy="683264"/>
              </a:xfrm>
              <a:prstGeom prst="rect">
                <a:avLst/>
              </a:prstGeom>
              <a:blipFill rotWithShape="0">
                <a:blip r:embed="rId3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15936" y="2476364"/>
                <a:ext cx="11160125" cy="6287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ограниченной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6" y="2476364"/>
                <a:ext cx="11160125" cy="628762"/>
              </a:xfrm>
              <a:prstGeom prst="rect">
                <a:avLst/>
              </a:prstGeom>
              <a:blipFill rotWithShape="0">
                <a:blip r:embed="rId4"/>
                <a:stretch>
                  <a:fillRect l="-1421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22421" y="3197520"/>
                <a:ext cx="1116012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локальный экстремум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достигается в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граничных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точках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3197520"/>
                <a:ext cx="11160125" cy="1274195"/>
              </a:xfrm>
              <a:prstGeom prst="rect">
                <a:avLst/>
              </a:prstGeom>
              <a:blipFill rotWithShape="0">
                <a:blip r:embed="rId5"/>
                <a:stretch>
                  <a:fillRect l="-1421" t="-2871" r="-55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22421" y="4484999"/>
                <a:ext cx="11160125" cy="20088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  <a:r>
                  <a:rPr lang="ru-RU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средняя кривизна поверхности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ru-RU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ее вектор главной нормали.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4484999"/>
                <a:ext cx="11160125" cy="2008883"/>
              </a:xfrm>
              <a:prstGeom prst="rect">
                <a:avLst/>
              </a:prstGeom>
              <a:blipFill rotWithShape="0">
                <a:blip r:embed="rId6"/>
                <a:stretch>
                  <a:fillRect l="-1421" b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Дискретный Лапласиан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15938" y="911678"/>
                <a:ext cx="1116012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симплициальная поверхность.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911678"/>
                <a:ext cx="11160125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1421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2421" y="1594942"/>
                <a:ext cx="11160125" cy="20023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Дискретный Лапласиан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рассматриваем на вершинах: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𝑗𝑥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𝑗𝑦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набор координат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1" y="1594942"/>
                <a:ext cx="11160125" cy="2002343"/>
              </a:xfrm>
              <a:prstGeom prst="rect">
                <a:avLst/>
              </a:prstGeom>
              <a:blipFill rotWithShape="0">
                <a:blip r:embed="rId3"/>
                <a:stretch>
                  <a:fillRect l="-1421" t="-1829" r="-2131" b="-5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28904" y="3429000"/>
                <a:ext cx="11160125" cy="9767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Имеем: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𝑗𝑧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𝑗𝑥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𝑗𝑧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4" y="3429000"/>
                <a:ext cx="11160125" cy="976742"/>
              </a:xfrm>
              <a:prstGeom prst="rect">
                <a:avLst/>
              </a:prstGeom>
              <a:blipFill>
                <a:blip r:embed="rId4"/>
                <a:stretch>
                  <a:fillRect l="-1421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28904" y="4454601"/>
                <a:ext cx="11160125" cy="14775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Общий вид Лапласиана: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4" y="4454601"/>
                <a:ext cx="11160125" cy="1477520"/>
              </a:xfrm>
              <a:prstGeom prst="rect">
                <a:avLst/>
              </a:prstGeom>
              <a:blipFill rotWithShape="0">
                <a:blip r:embed="rId5"/>
                <a:stretch>
                  <a:fillRect l="-1421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Типы дискретизации Лапласиана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15938" y="2009988"/>
                <a:ext cx="11160125" cy="26236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Однородная/средняя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дискретизация: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Через </a:t>
                </a:r>
                <a:r>
                  <a:rPr lang="ru-RU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внешние формы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2⋅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𝑐𝑡𝑔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𝑐𝑡𝑔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009988"/>
                <a:ext cx="11160125" cy="2623667"/>
              </a:xfrm>
              <a:prstGeom prst="rect">
                <a:avLst/>
              </a:prstGeom>
              <a:blipFill rotWithShape="0">
                <a:blip r:embed="rId2"/>
                <a:stretch>
                  <a:fillRect l="-1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421" y="1141125"/>
            <a:ext cx="11160125" cy="628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Что хотим от дискретизации? Как всегда, всякие свойства..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421" y="4873628"/>
            <a:ext cx="11160125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Через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конечный набор собственных 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функций.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044290"/>
            <a:ext cx="6155268" cy="46164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сглаживание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15938" y="804333"/>
                <a:ext cx="11160125" cy="6288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Нетрудно заметить, что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804333"/>
                <a:ext cx="11160125" cy="628890"/>
              </a:xfrm>
              <a:prstGeom prst="rect">
                <a:avLst/>
              </a:prstGeom>
              <a:blipFill rotWithShape="0">
                <a:blip r:embed="rId3"/>
                <a:stretch>
                  <a:fillRect l="-1421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22421" y="1512219"/>
            <a:ext cx="11160125" cy="628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Применяем Лапласиан к вершинам сетки: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585" y="972943"/>
            <a:ext cx="11489795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более сложных деформаций –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метод якорей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. Якоря – это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опорные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точки,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координаты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которых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зафиксированы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. Остальные меняются так, чтобы деформация была </a:t>
            </a:r>
            <a:r>
              <a:rPr lang="ru-RU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«гладкой». </a:t>
            </a:r>
            <a:endParaRPr lang="en-US" sz="3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7585" y="3801533"/>
                <a:ext cx="11489795" cy="19334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векторов вершин сетки в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Лапласиана,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иначе. 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" y="3801533"/>
                <a:ext cx="11489795" cy="1933478"/>
              </a:xfrm>
              <a:prstGeom prst="rect">
                <a:avLst/>
              </a:prstGeom>
              <a:blipFill rotWithShape="0">
                <a:blip r:embed="rId2"/>
                <a:stretch>
                  <a:fillRect l="-1380" t="-1893" r="-849" b="-6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6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57585" y="972943"/>
                <a:ext cx="1148979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Таким образом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матрица значений Лапласиана на вершинах сетки. 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5" y="972943"/>
                <a:ext cx="1148979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3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515936" y="2709333"/>
            <a:ext cx="3158597" cy="3671062"/>
            <a:chOff x="515936" y="2709333"/>
            <a:chExt cx="3158597" cy="3671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515938" y="2709333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8" y="2709333"/>
                  <a:ext cx="1016529" cy="9652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515937" y="3987800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7" y="3987800"/>
                  <a:ext cx="1016529" cy="9652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515936" y="5415195"/>
                  <a:ext cx="1016529" cy="9652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Прямоугольник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6" y="5415195"/>
                  <a:ext cx="1016529" cy="9652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735667" y="2709333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667" y="2709333"/>
                  <a:ext cx="474133" cy="9652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1735667" y="3987800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667" y="3987800"/>
                  <a:ext cx="474133" cy="965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1803400" y="5415195"/>
                  <a:ext cx="474133" cy="965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400" y="5415195"/>
                  <a:ext cx="474133" cy="9652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3200400" y="2709333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709333"/>
                  <a:ext cx="474133" cy="9652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Прямоугольник 11"/>
                <p:cNvSpPr/>
                <p:nvPr/>
              </p:nvSpPr>
              <p:spPr>
                <a:xfrm>
                  <a:off x="3200400" y="3987800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2" name="Прямоугольник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987800"/>
                  <a:ext cx="474133" cy="9652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Прямоугольник 12"/>
                <p:cNvSpPr/>
                <p:nvPr/>
              </p:nvSpPr>
              <p:spPr>
                <a:xfrm>
                  <a:off x="3200400" y="5415195"/>
                  <a:ext cx="474133" cy="9652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3" name="Прямоугольник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5415195"/>
                  <a:ext cx="474133" cy="9652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514600" y="2954004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954004"/>
                  <a:ext cx="381000" cy="5847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3066" y="4178012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066" y="4178012"/>
                  <a:ext cx="381000" cy="58477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548466" y="5605407"/>
                  <a:ext cx="381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466" y="5605407"/>
                  <a:ext cx="381000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3886200" y="2791902"/>
                <a:ext cx="7789863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Зафиксируем значения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91902"/>
                <a:ext cx="7789863" cy="683264"/>
              </a:xfrm>
              <a:prstGeom prst="rect">
                <a:avLst/>
              </a:prstGeom>
              <a:blipFill rotWithShape="0">
                <a:blip r:embed="rId15"/>
                <a:stretch>
                  <a:fillRect l="-2036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057517" y="4130323"/>
            <a:ext cx="7789863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Как должны измениться остальные вершины? </a:t>
            </a:r>
            <a:endParaRPr lang="en-US" sz="3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3266"/>
            <a:ext cx="1220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Приложения: деформация и метод якорей</a:t>
            </a:r>
            <a:endParaRPr lang="en-US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15938" y="909619"/>
            <a:ext cx="10846329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Как должны измениться остальные вершины? </a:t>
            </a:r>
            <a:endParaRPr lang="en-US" sz="3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579703" y="2040467"/>
            <a:ext cx="3774410" cy="4598381"/>
            <a:chOff x="579703" y="2040467"/>
            <a:chExt cx="3774410" cy="459838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85270" y="3556381"/>
              <a:ext cx="3158596" cy="965200"/>
              <a:chOff x="685270" y="3318934"/>
              <a:chExt cx="3158596" cy="965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Прямоугольник 6"/>
                  <p:cNvSpPr/>
                  <p:nvPr/>
                </p:nvSpPr>
                <p:spPr>
                  <a:xfrm>
                    <a:off x="685270" y="3318934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7" name="Прямоугольник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70" y="3318934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Прямоугольник 8"/>
                  <p:cNvSpPr/>
                  <p:nvPr/>
                </p:nvSpPr>
                <p:spPr>
                  <a:xfrm>
                    <a:off x="1905000" y="3318934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" name="Прямоугольник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00" y="3318934"/>
                    <a:ext cx="474133" cy="965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Прямоугольник 11"/>
                  <p:cNvSpPr/>
                  <p:nvPr/>
                </p:nvSpPr>
                <p:spPr>
                  <a:xfrm>
                    <a:off x="3369733" y="3318934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Прямоугольник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3318934"/>
                    <a:ext cx="474133" cy="965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692399" y="3509146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399" y="3509146"/>
                    <a:ext cx="381000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Группа 19"/>
            <p:cNvGrpSpPr/>
            <p:nvPr/>
          </p:nvGrpSpPr>
          <p:grpSpPr>
            <a:xfrm>
              <a:off x="685269" y="5352456"/>
              <a:ext cx="3158597" cy="965200"/>
              <a:chOff x="685269" y="4746329"/>
              <a:chExt cx="3158597" cy="965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Прямоугольник 7"/>
                  <p:cNvSpPr/>
                  <p:nvPr/>
                </p:nvSpPr>
                <p:spPr>
                  <a:xfrm>
                    <a:off x="685269" y="4746329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" name="Прямоугольник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69" y="4746329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1972733" y="4746329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" name="Прямоугольник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2733" y="4746329"/>
                    <a:ext cx="474133" cy="965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3369733" y="4746329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3" name="Прямоугольник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4746329"/>
                    <a:ext cx="474133" cy="96520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17799" y="4936541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7799" y="4936541"/>
                    <a:ext cx="381000" cy="58477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Прямоугольник 21"/>
            <p:cNvSpPr/>
            <p:nvPr/>
          </p:nvSpPr>
          <p:spPr>
            <a:xfrm>
              <a:off x="685269" y="4518322"/>
              <a:ext cx="1016529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85269" y="6317656"/>
              <a:ext cx="1016529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79703" y="4441034"/>
              <a:ext cx="41089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79703" y="6238738"/>
              <a:ext cx="41089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3943216" y="2926749"/>
                  <a:ext cx="410897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6" y="2926749"/>
                  <a:ext cx="410897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970" b="-45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Прямоугольник 28"/>
            <p:cNvSpPr/>
            <p:nvPr/>
          </p:nvSpPr>
          <p:spPr>
            <a:xfrm>
              <a:off x="3369733" y="4518322"/>
              <a:ext cx="474133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369732" y="6311793"/>
              <a:ext cx="474133" cy="242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579703" y="2040467"/>
              <a:ext cx="3264163" cy="1286392"/>
              <a:chOff x="579703" y="2040467"/>
              <a:chExt cx="3264163" cy="1286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Прямоугольник 1"/>
                  <p:cNvSpPr/>
                  <p:nvPr/>
                </p:nvSpPr>
                <p:spPr>
                  <a:xfrm>
                    <a:off x="685271" y="2040467"/>
                    <a:ext cx="1016529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sz="3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" name="Прямоугольник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71" y="2040467"/>
                    <a:ext cx="1016529" cy="9652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Прямоугольник 4"/>
                  <p:cNvSpPr/>
                  <p:nvPr/>
                </p:nvSpPr>
                <p:spPr>
                  <a:xfrm>
                    <a:off x="1905000" y="2040467"/>
                    <a:ext cx="474133" cy="965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5" name="Прямоугольник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00" y="2040467"/>
                    <a:ext cx="474133" cy="96520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Прямоугольник 10"/>
                  <p:cNvSpPr/>
                  <p:nvPr/>
                </p:nvSpPr>
                <p:spPr>
                  <a:xfrm>
                    <a:off x="3369733" y="2040467"/>
                    <a:ext cx="474133" cy="965200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1" name="Прямоугольник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733" y="2040467"/>
                    <a:ext cx="474133" cy="96520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683933" y="2285138"/>
                    <a:ext cx="381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ru-RU" sz="3200" b="1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933" y="2285138"/>
                    <a:ext cx="381000" cy="58477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Прямоугольник 20"/>
              <p:cNvSpPr/>
              <p:nvPr/>
            </p:nvSpPr>
            <p:spPr>
              <a:xfrm>
                <a:off x="685270" y="3005667"/>
                <a:ext cx="1016529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79703" y="2926749"/>
                <a:ext cx="410897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3369733" y="3005667"/>
                <a:ext cx="474133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369732" y="3018177"/>
                <a:ext cx="474133" cy="2422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3943216" y="4439404"/>
                  <a:ext cx="410897" cy="42825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6" y="4439404"/>
                  <a:ext cx="410897" cy="42825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970" b="-1126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/>
                <p:cNvSpPr/>
                <p:nvPr/>
              </p:nvSpPr>
              <p:spPr>
                <a:xfrm>
                  <a:off x="3943215" y="6153957"/>
                  <a:ext cx="410897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ru-RU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Прямоугольник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215" y="6153957"/>
                  <a:ext cx="41089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478" b="-615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4453464" y="1781407"/>
                <a:ext cx="7425270" cy="24840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Минимизируем квадратичную энергию: 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lit/>
                                </m:r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𝐿𝑥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464" y="1781407"/>
                <a:ext cx="7425270" cy="2484078"/>
              </a:xfrm>
              <a:prstGeom prst="rect">
                <a:avLst/>
              </a:prstGeom>
              <a:blipFill rotWithShape="0">
                <a:blip r:embed="rId17"/>
                <a:stretch>
                  <a:fillRect l="-2135" t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4476613" y="4454009"/>
                <a:ext cx="7425270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Сводится к решению системы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13" y="4454009"/>
                <a:ext cx="7425270" cy="1274195"/>
              </a:xfrm>
              <a:prstGeom prst="rect">
                <a:avLst/>
              </a:prstGeom>
              <a:blipFill rotWithShape="0">
                <a:blip r:embed="rId18"/>
                <a:stretch>
                  <a:fillRect l="-2053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3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519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Sitka Small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Admin</cp:lastModifiedBy>
  <cp:revision>210</cp:revision>
  <dcterms:created xsi:type="dcterms:W3CDTF">2019-11-15T16:30:27Z</dcterms:created>
  <dcterms:modified xsi:type="dcterms:W3CDTF">2020-11-28T14:47:50Z</dcterms:modified>
</cp:coreProperties>
</file>