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6" r:id="rId3"/>
    <p:sldId id="286" r:id="rId4"/>
    <p:sldId id="295" r:id="rId5"/>
    <p:sldId id="296" r:id="rId6"/>
    <p:sldId id="297" r:id="rId7"/>
    <p:sldId id="298" r:id="rId8"/>
    <p:sldId id="299" r:id="rId9"/>
    <p:sldId id="301" r:id="rId10"/>
    <p:sldId id="300" r:id="rId11"/>
    <p:sldId id="302" r:id="rId12"/>
    <p:sldId id="304"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2" autoAdjust="0"/>
    <p:restoredTop sz="95434" autoAdjust="0"/>
  </p:normalViewPr>
  <p:slideViewPr>
    <p:cSldViewPr snapToGrid="0">
      <p:cViewPr varScale="1">
        <p:scale>
          <a:sx n="74" d="100"/>
          <a:sy n="74" d="100"/>
        </p:scale>
        <p:origin x="69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FD18A-496D-4832-8C56-D907DE4AF2FC}" type="datetimeFigureOut">
              <a:rPr lang="en-US" smtClean="0"/>
              <a:t>2/27/2022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CCCA2-9619-4E21-A007-63CD7B66EA59}" type="slidenum">
              <a:rPr lang="en-US" smtClean="0"/>
              <a:t>‹#›</a:t>
            </a:fld>
            <a:endParaRPr lang="en-US"/>
          </a:p>
        </p:txBody>
      </p:sp>
    </p:spTree>
    <p:extLst>
      <p:ext uri="{BB962C8B-B14F-4D97-AF65-F5344CB8AC3E}">
        <p14:creationId xmlns:p14="http://schemas.microsoft.com/office/powerpoint/2010/main" val="1646980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2</a:t>
            </a:fld>
            <a:endParaRPr lang="en-US" dirty="0"/>
          </a:p>
        </p:txBody>
      </p:sp>
    </p:spTree>
    <p:extLst>
      <p:ext uri="{BB962C8B-B14F-4D97-AF65-F5344CB8AC3E}">
        <p14:creationId xmlns:p14="http://schemas.microsoft.com/office/powerpoint/2010/main" val="2711558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11</a:t>
            </a:fld>
            <a:endParaRPr lang="en-US" dirty="0"/>
          </a:p>
        </p:txBody>
      </p:sp>
    </p:spTree>
    <p:extLst>
      <p:ext uri="{BB962C8B-B14F-4D97-AF65-F5344CB8AC3E}">
        <p14:creationId xmlns:p14="http://schemas.microsoft.com/office/powerpoint/2010/main" val="3629150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12</a:t>
            </a:fld>
            <a:endParaRPr lang="en-US" dirty="0"/>
          </a:p>
        </p:txBody>
      </p:sp>
    </p:spTree>
    <p:extLst>
      <p:ext uri="{BB962C8B-B14F-4D97-AF65-F5344CB8AC3E}">
        <p14:creationId xmlns:p14="http://schemas.microsoft.com/office/powerpoint/2010/main" val="846117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13</a:t>
            </a:fld>
            <a:endParaRPr lang="en-US" dirty="0"/>
          </a:p>
        </p:txBody>
      </p:sp>
    </p:spTree>
    <p:extLst>
      <p:ext uri="{BB962C8B-B14F-4D97-AF65-F5344CB8AC3E}">
        <p14:creationId xmlns:p14="http://schemas.microsoft.com/office/powerpoint/2010/main" val="342507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3</a:t>
            </a:fld>
            <a:endParaRPr lang="en-US" dirty="0"/>
          </a:p>
        </p:txBody>
      </p:sp>
    </p:spTree>
    <p:extLst>
      <p:ext uri="{BB962C8B-B14F-4D97-AF65-F5344CB8AC3E}">
        <p14:creationId xmlns:p14="http://schemas.microsoft.com/office/powerpoint/2010/main" val="91585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4</a:t>
            </a:fld>
            <a:endParaRPr lang="en-US" dirty="0"/>
          </a:p>
        </p:txBody>
      </p:sp>
    </p:spTree>
    <p:extLst>
      <p:ext uri="{BB962C8B-B14F-4D97-AF65-F5344CB8AC3E}">
        <p14:creationId xmlns:p14="http://schemas.microsoft.com/office/powerpoint/2010/main" val="89554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5</a:t>
            </a:fld>
            <a:endParaRPr lang="en-US" dirty="0"/>
          </a:p>
        </p:txBody>
      </p:sp>
    </p:spTree>
    <p:extLst>
      <p:ext uri="{BB962C8B-B14F-4D97-AF65-F5344CB8AC3E}">
        <p14:creationId xmlns:p14="http://schemas.microsoft.com/office/powerpoint/2010/main" val="3820446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6</a:t>
            </a:fld>
            <a:endParaRPr lang="en-US" dirty="0"/>
          </a:p>
        </p:txBody>
      </p:sp>
    </p:spTree>
    <p:extLst>
      <p:ext uri="{BB962C8B-B14F-4D97-AF65-F5344CB8AC3E}">
        <p14:creationId xmlns:p14="http://schemas.microsoft.com/office/powerpoint/2010/main" val="287403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7</a:t>
            </a:fld>
            <a:endParaRPr lang="en-US" dirty="0"/>
          </a:p>
        </p:txBody>
      </p:sp>
    </p:spTree>
    <p:extLst>
      <p:ext uri="{BB962C8B-B14F-4D97-AF65-F5344CB8AC3E}">
        <p14:creationId xmlns:p14="http://schemas.microsoft.com/office/powerpoint/2010/main" val="2288503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8</a:t>
            </a:fld>
            <a:endParaRPr lang="en-US" dirty="0"/>
          </a:p>
        </p:txBody>
      </p:sp>
    </p:spTree>
    <p:extLst>
      <p:ext uri="{BB962C8B-B14F-4D97-AF65-F5344CB8AC3E}">
        <p14:creationId xmlns:p14="http://schemas.microsoft.com/office/powerpoint/2010/main" val="735460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9</a:t>
            </a:fld>
            <a:endParaRPr lang="en-US" dirty="0"/>
          </a:p>
        </p:txBody>
      </p:sp>
    </p:spTree>
    <p:extLst>
      <p:ext uri="{BB962C8B-B14F-4D97-AF65-F5344CB8AC3E}">
        <p14:creationId xmlns:p14="http://schemas.microsoft.com/office/powerpoint/2010/main" val="336605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smtClean="0">
                <a:solidFill>
                  <a:schemeClr val="tx1"/>
                </a:solidFill>
                <a:effectLst/>
                <a:latin typeface="+mn-lt"/>
                <a:ea typeface="+mn-ea"/>
                <a:cs typeface="+mn-cs"/>
              </a:rPr>
              <a:t>Tổng quan về đồ họa máy tính	</a:t>
            </a:r>
          </a:p>
          <a:p>
            <a:r>
              <a:rPr lang="en-US" sz="1200" kern="1200" smtClean="0">
                <a:solidFill>
                  <a:schemeClr val="tx1"/>
                </a:solidFill>
                <a:effectLst/>
                <a:latin typeface="+mn-lt"/>
                <a:ea typeface="+mn-ea"/>
                <a:cs typeface="+mn-cs"/>
              </a:rPr>
              <a:t>1.1. Đồ họa máy tính, lịch sử phát triển và ứng dụng.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	Các kỹ thuật đồ hoạ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1.2.1.Kỹ thuật đồ họa vector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1.2.2.Kỹ thuật đồ hoạ điểm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1.3.Thành phần chính trong ứng dụng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1.3.1.Đối tượng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1.3.2. Camera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1.3.3.Nguồn sáng</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1.4.Đường ống đồ họa</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1.5.Phần cứng đồ họa: thiết bị vào/ra, bộ đệm, video controller…</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1.6.	Các hệ màu  </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1.4.1.Hệ màu thêm RGB (Red, Green, Blue)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1.4.2.Mô hình màu bù CMY (Cyan, Magenta, Yellow)</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1.4.3.Mô hình HSV (Hue, Saturation, Value)</a:t>
            </a:r>
            <a:endParaRPr lang="en-US" sz="105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1.4.4.Mô hình HSL (Hue, Saturation, Lightness)</a:t>
            </a:r>
            <a:endParaRPr lang="en-US" sz="105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7B72404-EAAF-424D-8AB4-2158268DAACE}" type="slidenum">
              <a:rPr lang="en-US" smtClean="0"/>
              <a:pPr/>
              <a:t>10</a:t>
            </a:fld>
            <a:endParaRPr lang="en-US" dirty="0"/>
          </a:p>
        </p:txBody>
      </p:sp>
    </p:spTree>
    <p:extLst>
      <p:ext uri="{BB962C8B-B14F-4D97-AF65-F5344CB8AC3E}">
        <p14:creationId xmlns:p14="http://schemas.microsoft.com/office/powerpoint/2010/main" val="2955865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2C102-B8AE-4CC8-8DFD-907875E47A69}"/>
              </a:ext>
            </a:extLst>
          </p:cNvPr>
          <p:cNvSpPr>
            <a:spLocks noGrp="1"/>
          </p:cNvSpPr>
          <p:nvPr>
            <p:ph type="ctrTitle"/>
          </p:nvPr>
        </p:nvSpPr>
        <p:spPr>
          <a:xfrm>
            <a:off x="1524000" y="1122363"/>
            <a:ext cx="9144000" cy="2387600"/>
          </a:xfrm>
        </p:spPr>
        <p:txBody>
          <a:bodyPr anchor="b">
            <a:normAutofit/>
          </a:bodyPr>
          <a:lstStyle>
            <a:lvl1pPr algn="ctr">
              <a:defRPr sz="4800" b="1">
                <a:solidFill>
                  <a:schemeClr val="accent1">
                    <a:lumMod val="75000"/>
                  </a:schemeClr>
                </a:solidFill>
                <a:latin typeface="Arial" pitchFamily="34" charset="0"/>
                <a:cs typeface="Arial"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xmlns="" id="{BD06CCF0-B4C9-4910-B71B-BC5228E90B3E}"/>
              </a:ext>
            </a:extLst>
          </p:cNvPr>
          <p:cNvSpPr>
            <a:spLocks noGrp="1"/>
          </p:cNvSpPr>
          <p:nvPr>
            <p:ph type="subTitle" idx="1"/>
          </p:nvPr>
        </p:nvSpPr>
        <p:spPr>
          <a:xfrm>
            <a:off x="1524000" y="3602038"/>
            <a:ext cx="9144000" cy="1655762"/>
          </a:xfrm>
        </p:spPr>
        <p:txBody>
          <a:bodyPr>
            <a:normAutofit/>
          </a:bodyPr>
          <a:lstStyle>
            <a:lvl1pPr marL="0" indent="0" algn="ctr">
              <a:buNone/>
              <a:defRPr sz="2800">
                <a:solidFill>
                  <a:schemeClr val="tx1"/>
                </a:solidFill>
                <a:latin typeface="Arial" pitchFamily="34" charset="0"/>
                <a:cs typeface="Arial"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87BE8D5-EACC-475F-B772-4C6E30ECC271}"/>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5" name="Footer Placeholder 4">
            <a:extLst>
              <a:ext uri="{FF2B5EF4-FFF2-40B4-BE49-F238E27FC236}">
                <a16:creationId xmlns:a16="http://schemas.microsoft.com/office/drawing/2014/main" xmlns=""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94F3758-74C8-452E-83A6-2CC57BC5F423}"/>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5" name="Footer Placeholder 4">
            <a:extLst>
              <a:ext uri="{FF2B5EF4-FFF2-40B4-BE49-F238E27FC236}">
                <a16:creationId xmlns:a16="http://schemas.microsoft.com/office/drawing/2014/main" xmlns=""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593C6-3D1B-460E-B901-F4BB8F0EFEF2}"/>
              </a:ext>
            </a:extLst>
          </p:cNvPr>
          <p:cNvSpPr>
            <a:spLocks noGrp="1"/>
          </p:cNvSpPr>
          <p:nvPr>
            <p:ph type="title"/>
          </p:nvPr>
        </p:nvSpPr>
        <p:spPr>
          <a:xfrm>
            <a:off x="2175641" y="365126"/>
            <a:ext cx="9459312" cy="752474"/>
          </a:xfrm>
        </p:spPr>
        <p:txBody>
          <a:bodyPr/>
          <a:lstStyle>
            <a:lvl1pPr algn="r">
              <a:defRPr b="1">
                <a:solidFill>
                  <a:schemeClr val="accent1">
                    <a:lumMod val="7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AB9BE0FE-78F6-411B-A5F1-2D9DD895E4E1}"/>
              </a:ext>
            </a:extLst>
          </p:cNvPr>
          <p:cNvSpPr>
            <a:spLocks noGrp="1"/>
          </p:cNvSpPr>
          <p:nvPr>
            <p:ph idx="1"/>
          </p:nvPr>
        </p:nvSpPr>
        <p:spPr>
          <a:xfrm>
            <a:off x="614855" y="1341120"/>
            <a:ext cx="11020097" cy="5120640"/>
          </a:xfrm>
        </p:spPr>
        <p:txBody>
          <a:bodyPr/>
          <a:lstStyle>
            <a:lvl1pPr>
              <a:lnSpc>
                <a:spcPct val="100000"/>
              </a:lnSpc>
              <a:spcBef>
                <a:spcPts val="600"/>
              </a:spcBef>
              <a:spcAft>
                <a:spcPts val="600"/>
              </a:spcAft>
              <a:buClr>
                <a:schemeClr val="tx2">
                  <a:lumMod val="75000"/>
                </a:schemeClr>
              </a:buClr>
              <a:defRPr/>
            </a:lvl1pPr>
            <a:lvl2pPr>
              <a:lnSpc>
                <a:spcPct val="100000"/>
              </a:lnSpc>
              <a:spcBef>
                <a:spcPts val="600"/>
              </a:spcBef>
              <a:spcAft>
                <a:spcPts val="600"/>
              </a:spcAft>
              <a:buClr>
                <a:srgbClr val="C00000"/>
              </a:buClr>
              <a:defRPr/>
            </a:lvl2pPr>
            <a:lvl3pPr>
              <a:lnSpc>
                <a:spcPct val="100000"/>
              </a:lnSpc>
              <a:spcBef>
                <a:spcPts val="0"/>
              </a:spcBef>
              <a:spcAft>
                <a:spcPts val="600"/>
              </a:spcAft>
              <a:defRPr/>
            </a:lvl3pPr>
            <a:lvl4pPr>
              <a:lnSpc>
                <a:spcPct val="100000"/>
              </a:lnSpc>
              <a:spcBef>
                <a:spcPts val="0"/>
              </a:spcBef>
              <a:spcAft>
                <a:spcPts val="600"/>
              </a:spcAft>
              <a:defRPr/>
            </a:lvl4pPr>
            <a:lvl5pPr>
              <a:lnSpc>
                <a:spcPct val="100000"/>
              </a:lnSpc>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87351A-05B1-4209-ABD5-8A3B58E66BEF}"/>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6" name="Slide Number Placeholder 5">
            <a:extLst>
              <a:ext uri="{FF2B5EF4-FFF2-40B4-BE49-F238E27FC236}">
                <a16:creationId xmlns:a16="http://schemas.microsoft.com/office/drawing/2014/main" xmlns=""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
        <p:nvSpPr>
          <p:cNvPr id="7" name="TextBox 6"/>
          <p:cNvSpPr txBox="1"/>
          <p:nvPr userDrawn="1"/>
        </p:nvSpPr>
        <p:spPr>
          <a:xfrm>
            <a:off x="3720653" y="6565025"/>
            <a:ext cx="4792718"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solidFill>
                  <a:schemeClr val="accent1">
                    <a:lumMod val="75000"/>
                  </a:schemeClr>
                </a:solidFill>
              </a:rPr>
              <a:t>Computer Graphics</a:t>
            </a:r>
          </a:p>
        </p:txBody>
      </p:sp>
    </p:spTree>
    <p:extLst>
      <p:ext uri="{BB962C8B-B14F-4D97-AF65-F5344CB8AC3E}">
        <p14:creationId xmlns:p14="http://schemas.microsoft.com/office/powerpoint/2010/main" val="2825417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E6464CF-570F-4361-9C22-BC3CA88D148C}"/>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5" name="Footer Placeholder 4">
            <a:extLst>
              <a:ext uri="{FF2B5EF4-FFF2-40B4-BE49-F238E27FC236}">
                <a16:creationId xmlns:a16="http://schemas.microsoft.com/office/drawing/2014/main" xmlns=""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73B90-884B-4A9F-A8FA-7F1E17F9DBD1}"/>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6" name="Footer Placeholder 5">
            <a:extLst>
              <a:ext uri="{FF2B5EF4-FFF2-40B4-BE49-F238E27FC236}">
                <a16:creationId xmlns:a16="http://schemas.microsoft.com/office/drawing/2014/main" xmlns=""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99B471D-3ADB-4293-9A4B-67CF34A75DFE}"/>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8" name="Footer Placeholder 7">
            <a:extLst>
              <a:ext uri="{FF2B5EF4-FFF2-40B4-BE49-F238E27FC236}">
                <a16:creationId xmlns:a16="http://schemas.microsoft.com/office/drawing/2014/main" xmlns=""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6201745-3FA6-4569-A489-EF0EA162A557}"/>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4" name="Footer Placeholder 3">
            <a:extLst>
              <a:ext uri="{FF2B5EF4-FFF2-40B4-BE49-F238E27FC236}">
                <a16:creationId xmlns:a16="http://schemas.microsoft.com/office/drawing/2014/main" xmlns=""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9FDDA1-6ACB-4F4D-B161-8B6F5641054C}"/>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3" name="Footer Placeholder 2">
            <a:extLst>
              <a:ext uri="{FF2B5EF4-FFF2-40B4-BE49-F238E27FC236}">
                <a16:creationId xmlns:a16="http://schemas.microsoft.com/office/drawing/2014/main" xmlns=""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0FB378-A528-4D34-A3DA-9AAD4037616B}"/>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6" name="Footer Placeholder 5">
            <a:extLst>
              <a:ext uri="{FF2B5EF4-FFF2-40B4-BE49-F238E27FC236}">
                <a16:creationId xmlns:a16="http://schemas.microsoft.com/office/drawing/2014/main" xmlns=""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6D51B13-BF22-4142-BD28-F2F7C6142ECF}"/>
              </a:ext>
            </a:extLst>
          </p:cNvPr>
          <p:cNvSpPr>
            <a:spLocks noGrp="1"/>
          </p:cNvSpPr>
          <p:nvPr>
            <p:ph type="dt" sz="half" idx="10"/>
          </p:nvPr>
        </p:nvSpPr>
        <p:spPr/>
        <p:txBody>
          <a:bodyPr/>
          <a:lstStyle/>
          <a:p>
            <a:fld id="{084A6D4B-7653-4E0B-8F57-D38CF83377BB}" type="datetimeFigureOut">
              <a:rPr lang="en-US" smtClean="0"/>
              <a:t>2/27/2022</a:t>
            </a:fld>
            <a:endParaRPr lang="en-US"/>
          </a:p>
        </p:txBody>
      </p:sp>
      <p:sp>
        <p:nvSpPr>
          <p:cNvPr id="6" name="Footer Placeholder 5">
            <a:extLst>
              <a:ext uri="{FF2B5EF4-FFF2-40B4-BE49-F238E27FC236}">
                <a16:creationId xmlns:a16="http://schemas.microsoft.com/office/drawing/2014/main" xmlns=""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D6C713-6B5B-4652-B919-0C9C326BA8FB}"/>
              </a:ext>
            </a:extLst>
          </p:cNvPr>
          <p:cNvSpPr>
            <a:spLocks noGrp="1"/>
          </p:cNvSpPr>
          <p:nvPr>
            <p:ph type="title"/>
          </p:nvPr>
        </p:nvSpPr>
        <p:spPr>
          <a:xfrm>
            <a:off x="2222938" y="365126"/>
            <a:ext cx="9427779" cy="6813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103E2E6-5E74-4663-AD70-D00426D6A4CF}"/>
              </a:ext>
            </a:extLst>
          </p:cNvPr>
          <p:cNvSpPr>
            <a:spLocks noGrp="1"/>
          </p:cNvSpPr>
          <p:nvPr>
            <p:ph type="body" idx="1"/>
          </p:nvPr>
        </p:nvSpPr>
        <p:spPr>
          <a:xfrm>
            <a:off x="599089" y="1310640"/>
            <a:ext cx="11020097" cy="51612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a:t>
            </a:r>
            <a:r>
              <a:rPr lang="en-US" smtClean="0"/>
              <a:t>level</a:t>
            </a:r>
            <a:endParaRPr lang="en-US"/>
          </a:p>
        </p:txBody>
      </p:sp>
      <p:sp>
        <p:nvSpPr>
          <p:cNvPr id="4" name="Date Placeholder 3">
            <a:extLst>
              <a:ext uri="{FF2B5EF4-FFF2-40B4-BE49-F238E27FC236}">
                <a16:creationId xmlns:a16="http://schemas.microsoft.com/office/drawing/2014/main" xmlns=""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2/27/2022</a:t>
            </a:fld>
            <a:endParaRPr lang="en-US"/>
          </a:p>
        </p:txBody>
      </p:sp>
      <p:sp>
        <p:nvSpPr>
          <p:cNvPr id="5" name="Footer Placeholder 4">
            <a:extLst>
              <a:ext uri="{FF2B5EF4-FFF2-40B4-BE49-F238E27FC236}">
                <a16:creationId xmlns:a16="http://schemas.microsoft.com/office/drawing/2014/main" xmlns=""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91EC13-E05F-4BCF-8EC0-B2CDC677738E}"/>
              </a:ext>
            </a:extLst>
          </p:cNvPr>
          <p:cNvSpPr>
            <a:spLocks noGrp="1"/>
          </p:cNvSpPr>
          <p:nvPr>
            <p:ph type="sldNum" sz="quarter" idx="4"/>
          </p:nvPr>
        </p:nvSpPr>
        <p:spPr>
          <a:xfrm>
            <a:off x="918945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r" defTabSz="914400" rtl="0" eaLnBrk="1" latinLnBrk="0" hangingPunct="1">
        <a:lnSpc>
          <a:spcPct val="90000"/>
        </a:lnSpc>
        <a:spcBef>
          <a:spcPct val="0"/>
        </a:spcBef>
        <a:buNone/>
        <a:defRPr sz="3200" b="1" kern="1200">
          <a:solidFill>
            <a:schemeClr val="accent1">
              <a:lumMod val="75000"/>
            </a:schemeClr>
          </a:solidFill>
          <a:latin typeface="Arial" pitchFamily="34" charset="0"/>
          <a:ea typeface="+mj-ea"/>
          <a:cs typeface="Arial" pitchFamily="34" charset="0"/>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Clr>
          <a:srgbClr val="C00000"/>
        </a:buClr>
        <a:buSzPct val="100000"/>
        <a:buFont typeface="Arial" panose="020B0604020202020204" pitchFamily="34" charset="0"/>
        <a:buChar char="•"/>
        <a:defRPr sz="22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machinelearningcoban.com/2016/12/27/categories/#regression-hoi-quy" TargetMode="External"/><Relationship Id="rId4" Type="http://schemas.openxmlformats.org/officeDocument/2006/relationships/hyperlink" Target="https://machinelearningcoban.com/2016/12/27/categories/#classification-phan-loa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799077"/>
            <a:ext cx="12192000" cy="1024806"/>
          </a:xfrm>
        </p:spPr>
        <p:txBody>
          <a:bodyPr>
            <a:noAutofit/>
          </a:bodyPr>
          <a:lstStyle/>
          <a:p>
            <a:r>
              <a:rPr lang="en-US" sz="3600" b="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CHUYÊN ĐỀ 6</a:t>
            </a:r>
            <a:br>
              <a:rPr lang="en-US" sz="3600" b="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3600" b="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TÌM HIỂU THUẬT TOÁN K-NEAREST NEIGHBORS</a:t>
            </a:r>
            <a:endParaRPr lang="en-US" sz="3600" b="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0" y="5408034"/>
            <a:ext cx="4733027" cy="1200329"/>
          </a:xfrm>
          <a:prstGeom prst="rect">
            <a:avLst/>
          </a:prstGeom>
        </p:spPr>
        <p:txBody>
          <a:bodyPr wrap="none">
            <a:spAutoFit/>
          </a:bodyPr>
          <a:lstStyle/>
          <a:p>
            <a:r>
              <a:rPr lang="en-US" dirty="0" err="1">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Giảng</a:t>
            </a:r>
            <a:r>
              <a:rPr lang="en-US"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dẫn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Sỹ</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Thìn</a:t>
            </a:r>
            <a:endParaRPr lang="en-US" dirty="0">
              <a:solidFill>
                <a:schemeClr val="tx1">
                  <a:lumMod val="95000"/>
                  <a:lumOff val="5000"/>
                </a:schemeClr>
              </a:solidFill>
            </a:endParaRPr>
          </a:p>
          <a:p>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Hồ</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Văn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Trung</a:t>
            </a:r>
            <a:endPar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Văn</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Chiến</a:t>
            </a:r>
            <a:endPar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Lớp</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18IT4</a:t>
            </a:r>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Title 1"/>
          <p:cNvSpPr>
            <a:spLocks noGrp="1"/>
          </p:cNvSpPr>
          <p:nvPr>
            <p:ph type="title"/>
          </p:nvPr>
        </p:nvSpPr>
        <p:spPr>
          <a:xfrm>
            <a:off x="2175641" y="365126"/>
            <a:ext cx="9459312" cy="752474"/>
          </a:xfrm>
        </p:spPr>
        <p:txBody>
          <a:bodyPr>
            <a:normAutofit/>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ƯU ĐIỂM VÀ NHƯỢC ĐIỂM CỦA THUẬT TOÁN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2031325" cy="461665"/>
          </a:xfrm>
          <a:prstGeom prst="rect">
            <a:avLst/>
          </a:prstGeom>
        </p:spPr>
        <p:txBody>
          <a:bodyPr wrap="none">
            <a:spAutoFit/>
          </a:bodyPr>
          <a:lstStyle/>
          <a:p>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ƯU ĐIỂM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357919" y="2134776"/>
            <a:ext cx="4628190" cy="1384995"/>
          </a:xfrm>
          <a:prstGeom prst="rect">
            <a:avLst/>
          </a:prstGeom>
        </p:spPr>
        <p:txBody>
          <a:bodyPr wrap="none">
            <a:spAutoFit/>
          </a:bodyPr>
          <a:lstStyle/>
          <a:p>
            <a:r>
              <a:rPr lang="en-US" sz="2200" dirty="0" err="1" smtClean="0">
                <a:latin typeface="Times New Roman" panose="02020603050405020304" pitchFamily="18" charset="0"/>
                <a:cs typeface="Times New Roman" panose="02020603050405020304" pitchFamily="18" charset="0"/>
              </a:rPr>
              <a:t>Thuật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dàng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triển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khai</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tạp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tính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nhỏ</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tốt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tập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nhiễu</a:t>
            </a:r>
            <a:r>
              <a:rPr lang="en-US" sz="2200" dirty="0" smtClean="0">
                <a:latin typeface="Times New Roman" panose="02020603050405020304" pitchFamily="18" charset="0"/>
                <a:cs typeface="Times New Roman" panose="02020603050405020304" pitchFamily="18" charset="0"/>
              </a:rPr>
              <a:t>.</a:t>
            </a:r>
          </a:p>
          <a:p>
            <a:pPr marL="285750" indent="-285750">
              <a:buFontTx/>
              <a:buChar char="-"/>
            </a:pPr>
            <a:endParaRPr lang="en-US" dirty="0"/>
          </a:p>
        </p:txBody>
      </p:sp>
      <p:sp>
        <p:nvSpPr>
          <p:cNvPr id="6" name="Rectangle 5"/>
          <p:cNvSpPr/>
          <p:nvPr/>
        </p:nvSpPr>
        <p:spPr>
          <a:xfrm>
            <a:off x="834568" y="3519771"/>
            <a:ext cx="2682145"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NHƯỢC ĐIỂM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1448070" y="4166102"/>
            <a:ext cx="8674723" cy="1446550"/>
          </a:xfrm>
          <a:prstGeom prst="rect">
            <a:avLst/>
          </a:prstGeom>
        </p:spPr>
        <p:txBody>
          <a:bodyPr wrap="square">
            <a:spAutoFit/>
          </a:bodyPr>
          <a:lstStyle/>
          <a:p>
            <a:r>
              <a:rPr lang="vi-VN" sz="2200" dirty="0" smtClean="0">
                <a:latin typeface="Times New Roman" panose="02020603050405020304" pitchFamily="18" charset="0"/>
                <a:cs typeface="Times New Roman" panose="02020603050405020304" pitchFamily="18" charset="0"/>
              </a:rPr>
              <a:t>Với </a:t>
            </a:r>
            <a:r>
              <a:rPr lang="vi-VN" sz="2200" dirty="0">
                <a:latin typeface="Times New Roman" panose="02020603050405020304" pitchFamily="18" charset="0"/>
                <a:cs typeface="Times New Roman" panose="02020603050405020304" pitchFamily="18" charset="0"/>
              </a:rPr>
              <a:t>K nhỏ dễ gặp nhiễu dẫn tới kết quả đưa ra không chính xác</a:t>
            </a:r>
          </a:p>
          <a:p>
            <a:r>
              <a:rPr lang="vi-VN" sz="2200" dirty="0" smtClean="0">
                <a:latin typeface="Times New Roman" panose="02020603050405020304" pitchFamily="18" charset="0"/>
                <a:cs typeface="Times New Roman" panose="02020603050405020304" pitchFamily="18" charset="0"/>
              </a:rPr>
              <a:t>Cần </a:t>
            </a:r>
            <a:r>
              <a:rPr lang="vi-VN" sz="2200" dirty="0">
                <a:latin typeface="Times New Roman" panose="02020603050405020304" pitchFamily="18" charset="0"/>
                <a:cs typeface="Times New Roman" panose="02020603050405020304" pitchFamily="18" charset="0"/>
              </a:rPr>
              <a:t>nhiều thời gian để thực hiện do phải tính toán khoảng cách với tất cả các đối tượng trong tập dữ </a:t>
            </a:r>
            <a:r>
              <a:rPr lang="vi-VN" sz="2200" dirty="0" smtClean="0">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a:p>
            <a:r>
              <a:rPr lang="vi-VN" sz="2200" dirty="0" smtClean="0">
                <a:latin typeface="Times New Roman" panose="02020603050405020304" pitchFamily="18" charset="0"/>
                <a:cs typeface="Times New Roman" panose="02020603050405020304" pitchFamily="18" charset="0"/>
              </a:rPr>
              <a:t>Cần </a:t>
            </a:r>
            <a:r>
              <a:rPr lang="vi-VN" sz="2200" dirty="0">
                <a:latin typeface="Times New Roman" panose="02020603050405020304" pitchFamily="18" charset="0"/>
                <a:cs typeface="Times New Roman" panose="02020603050405020304" pitchFamily="18" charset="0"/>
              </a:rPr>
              <a:t>chuyển đổi kiểu dữ liệu thành các yếu tố định tính</a:t>
            </a:r>
            <a:r>
              <a:rPr lang="vi-VN" dirty="0"/>
              <a:t>.</a:t>
            </a:r>
            <a:endParaRPr lang="en-US" dirty="0"/>
          </a:p>
        </p:txBody>
      </p:sp>
    </p:spTree>
    <p:extLst>
      <p:ext uri="{BB962C8B-B14F-4D97-AF65-F5344CB8AC3E}">
        <p14:creationId xmlns:p14="http://schemas.microsoft.com/office/powerpoint/2010/main" val="1955439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Title 1"/>
          <p:cNvSpPr>
            <a:spLocks noGrp="1"/>
          </p:cNvSpPr>
          <p:nvPr>
            <p:ph type="title"/>
          </p:nvPr>
        </p:nvSpPr>
        <p:spPr>
          <a:xfrm>
            <a:off x="2175641" y="365126"/>
            <a:ext cx="9459312" cy="752474"/>
          </a:xfrm>
        </p:spPr>
        <p:txBody>
          <a:bodyPr>
            <a:normAutofit/>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ỨNG DỤNG THỰC TẾ CỦA THUẬT TOÁN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ectangle 8"/>
          <p:cNvSpPr/>
          <p:nvPr/>
        </p:nvSpPr>
        <p:spPr>
          <a:xfrm>
            <a:off x="736616" y="1880758"/>
            <a:ext cx="8452834" cy="3273973"/>
          </a:xfrm>
          <a:prstGeom prst="rect">
            <a:avLst/>
          </a:prstGeom>
        </p:spPr>
        <p:txBody>
          <a:bodyPr wrap="square">
            <a:spAutoFit/>
          </a:bodyPr>
          <a:lstStyle/>
          <a:p>
            <a:pPr>
              <a:lnSpc>
                <a:spcPct val="107000"/>
              </a:lnSpc>
              <a:spcAft>
                <a:spcPts val="800"/>
              </a:spcAft>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video.</a:t>
            </a:r>
            <a:endParaRPr lang="en-US" sz="22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hạng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tín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tổ</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đoán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hạng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tín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khách</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hàng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2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giải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ngân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khoản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vay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viện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ngân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hàng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đoán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khoản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vay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200" dirty="0">
                <a:latin typeface="Times New Roman" panose="02020603050405020304" pitchFamily="18" charset="0"/>
                <a:ea typeface="Calibri" panose="020F0502020204030204" pitchFamily="34" charset="0"/>
                <a:cs typeface="Times New Roman" panose="02020603050405020304" pitchFamily="18" charset="0"/>
              </a:rPr>
              <a:t> an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toàn</a:t>
            </a:r>
            <a:r>
              <a:rPr lang="en-US" sz="2200" dirty="0">
                <a:latin typeface="Times New Roman" panose="02020603050405020304" pitchFamily="18" charset="0"/>
                <a:ea typeface="Calibri" panose="020F0502020204030204" pitchFamily="34" charset="0"/>
                <a:cs typeface="Times New Roman" panose="02020603050405020304" pitchFamily="18" charset="0"/>
              </a:rPr>
              <a:t> hay </a:t>
            </a:r>
            <a:r>
              <a:rPr lang="en-US" sz="2200" dirty="0" err="1">
                <a:latin typeface="Times New Roman" panose="02020603050405020304" pitchFamily="18" charset="0"/>
                <a:ea typeface="Calibri" panose="020F0502020204030204" pitchFamily="34" charset="0"/>
                <a:cs typeface="Times New Roman" panose="02020603050405020304" pitchFamily="18" charset="0"/>
              </a:rPr>
              <a:t>rủi</a:t>
            </a:r>
            <a:r>
              <a:rPr lang="en-US" sz="2200" dirty="0">
                <a:latin typeface="Times New Roman" panose="02020603050405020304" pitchFamily="18" charset="0"/>
                <a:ea typeface="Calibri" panose="020F0502020204030204" pitchFamily="34" charset="0"/>
                <a:cs typeface="Times New Roman" panose="02020603050405020304" pitchFamily="18" charset="0"/>
              </a:rPr>
              <a:t> ro.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khoa</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học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trị</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phân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loại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cử</a:t>
            </a:r>
            <a:r>
              <a:rPr lang="en-US" sz="2200" dirty="0">
                <a:latin typeface="Times New Roman" panose="02020603050405020304" pitchFamily="18" charset="0"/>
                <a:ea typeface="Calibri" panose="020F0502020204030204" pitchFamily="34" charset="0"/>
                <a:cs typeface="Times New Roman" panose="02020603050405020304" pitchFamily="18" charset="0"/>
              </a:rPr>
              <a:t> tri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tiềm</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hai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bỏ</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bỏ</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7885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Title 1"/>
          <p:cNvSpPr>
            <a:spLocks noGrp="1"/>
          </p:cNvSpPr>
          <p:nvPr>
            <p:ph type="title"/>
          </p:nvPr>
        </p:nvSpPr>
        <p:spPr>
          <a:xfrm>
            <a:off x="1377151" y="3069690"/>
            <a:ext cx="9459312" cy="752474"/>
          </a:xfrm>
        </p:spPr>
        <p:txBody>
          <a:bodyPr>
            <a:normAutofit/>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MÔ PHỎNG THUẬT TOÁN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643244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6" name="Rectangle 5"/>
          <p:cNvSpPr/>
          <p:nvPr/>
        </p:nvSpPr>
        <p:spPr>
          <a:xfrm>
            <a:off x="1294493" y="2771912"/>
            <a:ext cx="9828909" cy="1754326"/>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CẢM ƠN THẦY VÀ CÁC BẠN </a:t>
            </a:r>
          </a:p>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ĐÃ LẮNG NGHE!!!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42099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NỘI DUNG</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Slide Number Placeholder 3"/>
          <p:cNvSpPr>
            <a:spLocks noGrp="1"/>
          </p:cNvSpPr>
          <p:nvPr>
            <p:ph type="sldNum" sz="quarter" idx="12"/>
          </p:nvPr>
        </p:nvSpPr>
        <p:spPr>
          <a:xfrm>
            <a:off x="9936424" y="6348681"/>
            <a:ext cx="2743200" cy="329224"/>
          </a:xfrm>
        </p:spPr>
        <p:txBody>
          <a:bodyPr/>
          <a:lstStyle/>
          <a:p>
            <a:fld id="{190CC846-20B3-454D-AF77-DE04E39CF884}" type="slidenum">
              <a:rPr lang="en-US" smtClean="0"/>
              <a:pPr/>
              <a:t>2</a:t>
            </a:fld>
            <a:endParaRPr lang="en-US" dirty="0"/>
          </a:p>
        </p:txBody>
      </p:sp>
      <p:sp>
        <p:nvSpPr>
          <p:cNvPr id="8" name="Heptagon 7"/>
          <p:cNvSpPr/>
          <p:nvPr/>
        </p:nvSpPr>
        <p:spPr>
          <a:xfrm>
            <a:off x="2265793" y="1504379"/>
            <a:ext cx="700162" cy="643944"/>
          </a:xfrm>
          <a:prstGeom prst="heptag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Heptagon 8"/>
          <p:cNvSpPr/>
          <p:nvPr/>
        </p:nvSpPr>
        <p:spPr>
          <a:xfrm>
            <a:off x="2991747" y="2292852"/>
            <a:ext cx="700162" cy="643944"/>
          </a:xfrm>
          <a:prstGeom prst="heptag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Heptagon 9"/>
          <p:cNvSpPr/>
          <p:nvPr/>
        </p:nvSpPr>
        <p:spPr>
          <a:xfrm>
            <a:off x="3030384" y="3457673"/>
            <a:ext cx="700162" cy="643944"/>
          </a:xfrm>
          <a:prstGeom prst="heptag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Heptagon 10"/>
          <p:cNvSpPr/>
          <p:nvPr/>
        </p:nvSpPr>
        <p:spPr>
          <a:xfrm>
            <a:off x="2265793" y="5208417"/>
            <a:ext cx="700162" cy="643944"/>
          </a:xfrm>
          <a:prstGeom prst="heptag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5</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Flowchart: Terminator 11"/>
          <p:cNvSpPr/>
          <p:nvPr/>
        </p:nvSpPr>
        <p:spPr>
          <a:xfrm>
            <a:off x="3567449" y="1504379"/>
            <a:ext cx="6368976" cy="530481"/>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GIỚI THIỆU</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8" name="Flowchart: Terminator 17"/>
          <p:cNvSpPr/>
          <p:nvPr/>
        </p:nvSpPr>
        <p:spPr>
          <a:xfrm>
            <a:off x="4245736" y="2444397"/>
            <a:ext cx="6368976" cy="530481"/>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 LÍ HOẠT ĐỘNG THUẬT TOÁN KNN</a:t>
            </a:r>
            <a:endParaRPr lang="en-US" dirty="0"/>
          </a:p>
        </p:txBody>
      </p:sp>
      <p:sp>
        <p:nvSpPr>
          <p:cNvPr id="19" name="Flowchart: Terminator 18"/>
          <p:cNvSpPr/>
          <p:nvPr/>
        </p:nvSpPr>
        <p:spPr>
          <a:xfrm>
            <a:off x="4284373" y="3453288"/>
            <a:ext cx="6368976" cy="530481"/>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ƯU ĐIỂM VÀ NHƯỢC ĐIỂM CỦA THUẬT TOÁN</a:t>
            </a:r>
            <a:endParaRPr lang="en-US" dirty="0"/>
          </a:p>
        </p:txBody>
      </p:sp>
      <p:sp>
        <p:nvSpPr>
          <p:cNvPr id="20" name="Flowchart: Terminator 19"/>
          <p:cNvSpPr/>
          <p:nvPr/>
        </p:nvSpPr>
        <p:spPr>
          <a:xfrm>
            <a:off x="3567448" y="5408663"/>
            <a:ext cx="6368976" cy="530481"/>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MÔ PHỎNG THUẬT TOÁN QUA NGÔN NGỮ PYTHON</a:t>
            </a:r>
            <a:endParaRPr lang="en-US" dirty="0"/>
          </a:p>
        </p:txBody>
      </p:sp>
      <p:sp>
        <p:nvSpPr>
          <p:cNvPr id="23" name="Heptagon 22"/>
          <p:cNvSpPr/>
          <p:nvPr/>
        </p:nvSpPr>
        <p:spPr>
          <a:xfrm>
            <a:off x="2991747" y="4487844"/>
            <a:ext cx="700162" cy="643944"/>
          </a:xfrm>
          <a:prstGeom prst="heptag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 name="Flowchart: Terminator 23"/>
          <p:cNvSpPr/>
          <p:nvPr/>
        </p:nvSpPr>
        <p:spPr>
          <a:xfrm>
            <a:off x="4245736" y="4483459"/>
            <a:ext cx="6368976" cy="530481"/>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 DỤNG THỰC TẾ CỦA THUẬT TOÁN</a:t>
            </a:r>
            <a:endParaRPr lang="en-US" dirty="0"/>
          </a:p>
        </p:txBody>
      </p:sp>
    </p:spTree>
    <p:extLst>
      <p:ext uri="{BB962C8B-B14F-4D97-AF65-F5344CB8AC3E}">
        <p14:creationId xmlns:p14="http://schemas.microsoft.com/office/powerpoint/2010/main" val="3825640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Title 1"/>
          <p:cNvSpPr>
            <a:spLocks noGrp="1"/>
          </p:cNvSpPr>
          <p:nvPr>
            <p:ph type="title"/>
          </p:nvPr>
        </p:nvSpPr>
        <p:spPr>
          <a:xfrm>
            <a:off x="2175641" y="365126"/>
            <a:ext cx="9459312" cy="752474"/>
          </a:xfrm>
        </p:spPr>
        <p:txBody>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GIỚI THIỆU</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6315511" cy="461665"/>
          </a:xfrm>
          <a:prstGeom prst="rect">
            <a:avLst/>
          </a:prstGeom>
        </p:spPr>
        <p:txBody>
          <a:bodyPr wrap="none">
            <a:spAutoFit/>
          </a:bodyPr>
          <a:lstStyle/>
          <a:p>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THUẬT TOÁN K-NEARREST NEIGHBOR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090412" y="2240646"/>
            <a:ext cx="6868732" cy="769441"/>
          </a:xfrm>
          <a:prstGeom prst="rect">
            <a:avLst/>
          </a:prstGeom>
        </p:spPr>
        <p:txBody>
          <a:bodyPr wrap="square">
            <a:spAutoFit/>
          </a:bodyPr>
          <a:lstStyle/>
          <a:p>
            <a:pPr algn="just"/>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K-nearest neighbor </a:t>
            </a: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(KNN) </a:t>
            </a:r>
            <a:r>
              <a:rPr lang="en-US" sz="22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những</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supervised-learning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giản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nhất</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Machine </a:t>
            </a: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Learning.</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pic>
        <p:nvPicPr>
          <p:cNvPr id="1028" name="Picture 4" descr="K Nearest Neighbor Illustration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67" y="3115957"/>
            <a:ext cx="3575713" cy="315802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90412" y="3010087"/>
            <a:ext cx="6868732" cy="1107996"/>
          </a:xfrm>
          <a:prstGeom prst="rect">
            <a:avLst/>
          </a:prstGeom>
        </p:spPr>
        <p:txBody>
          <a:bodyPr wrap="square">
            <a:spAutoFit/>
          </a:bodyPr>
          <a:lstStyle/>
          <a:p>
            <a:pPr algn="just"/>
            <a:r>
              <a:rPr lang="vi-V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K-nearest </a:t>
            </a:r>
            <a:r>
              <a:rPr lang="vi-V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neighbor có thể áp dụng được vào cả hai loại </a:t>
            </a:r>
            <a:r>
              <a:rPr lang="vi-V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bài </a:t>
            </a:r>
            <a:r>
              <a:rPr lang="vi-V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toán Supervised </a:t>
            </a:r>
            <a:r>
              <a:rPr lang="vi-V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learning</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vi-V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4"/>
              </a:rPr>
              <a:t>Classification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endPar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vi-V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5"/>
              </a:rPr>
              <a:t>Regression</a:t>
            </a:r>
            <a:r>
              <a:rPr lang="vi-V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203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Title 1"/>
          <p:cNvSpPr>
            <a:spLocks noGrp="1"/>
          </p:cNvSpPr>
          <p:nvPr>
            <p:ph type="title"/>
          </p:nvPr>
        </p:nvSpPr>
        <p:spPr>
          <a:xfrm>
            <a:off x="2175641" y="365126"/>
            <a:ext cx="9459312" cy="752474"/>
          </a:xfrm>
        </p:spPr>
        <p:txBody>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GIỚI THIỆU</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3170612"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CLASSIFICATION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090412" y="2240646"/>
            <a:ext cx="6546760" cy="1107996"/>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KNN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Classification, </a:t>
            </a:r>
            <a:r>
              <a:rPr lang="vi-VN" sz="2200" dirty="0" smtClean="0">
                <a:latin typeface="Times New Roman" panose="02020603050405020304" pitchFamily="18" charset="0"/>
                <a:cs typeface="Times New Roman" panose="02020603050405020304" pitchFamily="18" charset="0"/>
              </a:rPr>
              <a:t>label </a:t>
            </a:r>
            <a:r>
              <a:rPr lang="vi-VN" sz="2200" dirty="0">
                <a:latin typeface="Times New Roman" panose="02020603050405020304" pitchFamily="18" charset="0"/>
                <a:cs typeface="Times New Roman" panose="02020603050405020304" pitchFamily="18" charset="0"/>
              </a:rPr>
              <a:t>của một điểm dữ liệu mới </a:t>
            </a:r>
            <a:r>
              <a:rPr lang="vi-VN" sz="2200" dirty="0" smtClean="0">
                <a:latin typeface="Times New Roman" panose="02020603050405020304" pitchFamily="18" charset="0"/>
                <a:cs typeface="Times New Roman" panose="02020603050405020304" pitchFamily="18" charset="0"/>
              </a:rPr>
              <a:t>được </a:t>
            </a:r>
            <a:r>
              <a:rPr lang="vi-VN" sz="2200" dirty="0">
                <a:latin typeface="Times New Roman" panose="02020603050405020304" pitchFamily="18" charset="0"/>
                <a:cs typeface="Times New Roman" panose="02020603050405020304" pitchFamily="18" charset="0"/>
              </a:rPr>
              <a:t>suy ra trực tiếp từ K điểm dữ liệu gần nhất trong training set</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637172" y="2240646"/>
            <a:ext cx="3877216" cy="3362794"/>
          </a:xfrm>
          <a:prstGeom prst="rect">
            <a:avLst/>
          </a:prstGeom>
        </p:spPr>
      </p:pic>
    </p:spTree>
    <p:extLst>
      <p:ext uri="{BB962C8B-B14F-4D97-AF65-F5344CB8AC3E}">
        <p14:creationId xmlns:p14="http://schemas.microsoft.com/office/powerpoint/2010/main" val="1131118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Title 1"/>
          <p:cNvSpPr>
            <a:spLocks noGrp="1"/>
          </p:cNvSpPr>
          <p:nvPr>
            <p:ph type="title"/>
          </p:nvPr>
        </p:nvSpPr>
        <p:spPr>
          <a:xfrm>
            <a:off x="2175641" y="365126"/>
            <a:ext cx="9459312" cy="752474"/>
          </a:xfrm>
        </p:spPr>
        <p:txBody>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GIỚI THIỆU</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2605200"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REGRESSION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090412" y="2240646"/>
            <a:ext cx="5181600" cy="2462213"/>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KNN </a:t>
            </a:r>
            <a:r>
              <a:rPr lang="en-US" sz="2200" dirty="0">
                <a:latin typeface="Times New Roman" panose="02020603050405020304" pitchFamily="18" charset="0"/>
                <a:cs typeface="Times New Roman" panose="02020603050405020304" pitchFamily="18" charset="0"/>
              </a:rPr>
              <a:t>T</a:t>
            </a:r>
            <a:r>
              <a:rPr lang="vi-VN" sz="2200" dirty="0" smtClean="0">
                <a:latin typeface="Times New Roman" panose="02020603050405020304" pitchFamily="18" charset="0"/>
                <a:cs typeface="Times New Roman" panose="02020603050405020304" pitchFamily="18" charset="0"/>
              </a:rPr>
              <a:t>rong </a:t>
            </a:r>
            <a:r>
              <a:rPr lang="vi-VN" sz="2200" dirty="0">
                <a:latin typeface="Times New Roman" panose="02020603050405020304" pitchFamily="18" charset="0"/>
                <a:cs typeface="Times New Roman" panose="02020603050405020304" pitchFamily="18" charset="0"/>
              </a:rPr>
              <a:t>bài toán Regresssion, đầu ra của một điểm dữ liệu sẽ bằng chính đầu ra của điểm dữ liệu đã biết gần nhất (trong trường hợp K=1), hoặc là trung bình có trọng số của đầu ra của những điểm gần nhất, hoặc bằng một mối quan hệ dựa trên khoảng cách tới các điểm gần nhất đó.</a:t>
            </a:r>
            <a:endParaRPr lang="en-US" sz="2200" dirty="0">
              <a:latin typeface="Times New Roman" panose="02020603050405020304" pitchFamily="18" charset="0"/>
              <a:cs typeface="Times New Roman" panose="02020603050405020304" pitchFamily="18" charset="0"/>
            </a:endParaRPr>
          </a:p>
        </p:txBody>
      </p:sp>
      <p:pic>
        <p:nvPicPr>
          <p:cNvPr id="10242" name="Picture 2" descr="http://scikit-learn.org/stable/_images/sphx_glr_plot_regression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945" y="1970468"/>
            <a:ext cx="5174744" cy="439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50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Title 1"/>
          <p:cNvSpPr>
            <a:spLocks noGrp="1"/>
          </p:cNvSpPr>
          <p:nvPr>
            <p:ph type="title"/>
          </p:nvPr>
        </p:nvSpPr>
        <p:spPr>
          <a:xfrm>
            <a:off x="2175641" y="365126"/>
            <a:ext cx="9459312" cy="752474"/>
          </a:xfrm>
        </p:spPr>
        <p:txBody>
          <a:bodyPr>
            <a:normAutofit fontScale="90000"/>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NGUYÊN LÝ HOẠT ĐỘNG CỦA THUẬT TOÁN KNN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4390176"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NGUYÊN LÝ HOẠT ĐỘNG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090411" y="2240646"/>
            <a:ext cx="8774805" cy="1107996"/>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 KNN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K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training set </a:t>
            </a:r>
            <a:r>
              <a:rPr lang="en-US" sz="2200" dirty="0" err="1">
                <a:latin typeface="Times New Roman" panose="02020603050405020304" pitchFamily="18" charset="0"/>
                <a:cs typeface="Times New Roman" panose="02020603050405020304" pitchFamily="18" charset="0"/>
              </a:rPr>
              <a:t>gần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 (K-</a:t>
            </a:r>
            <a:r>
              <a:rPr lang="en-US" sz="2200" dirty="0" err="1">
                <a:latin typeface="Times New Roman" panose="02020603050405020304" pitchFamily="18" charset="0"/>
                <a:cs typeface="Times New Roman" panose="02020603050405020304" pitchFamily="18" charset="0"/>
              </a:rPr>
              <a:t>lân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cận</a:t>
            </a:r>
            <a:r>
              <a:rPr lang="en-US" sz="2200" dirty="0" smtClean="0">
                <a:latin typeface="Times New Roman" panose="02020603050405020304" pitchFamily="18" charset="0"/>
                <a:cs typeface="Times New Roman" panose="02020603050405020304" pitchFamily="18" charset="0"/>
              </a:rPr>
              <a:t>).</a:t>
            </a:r>
          </a:p>
        </p:txBody>
      </p:sp>
      <p:pic>
        <p:nvPicPr>
          <p:cNvPr id="9218" name="Picture 2" descr="http://res.cloudinary.com/dyd911kmh/image/upload/f_auto,q_auto:best/v1531424125/Knn_k1_z96j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504" y="2981739"/>
            <a:ext cx="3988449" cy="33531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90411" y="3546845"/>
            <a:ext cx="6096000" cy="769441"/>
          </a:xfrm>
          <a:prstGeom prst="rect">
            <a:avLst/>
          </a:prstGeom>
        </p:spPr>
        <p:txBody>
          <a:bodyPr>
            <a:spAutoFit/>
          </a:bodyPr>
          <a:lstStyle/>
          <a:p>
            <a:pPr algn="just"/>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tâm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nhiễu</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sai</a:t>
            </a:r>
            <a:r>
              <a:rPr lang="en-US" sz="2200" dirty="0">
                <a:latin typeface="Times New Roman" panose="02020603050405020304" pitchFamily="18" charset="0"/>
                <a:cs typeface="Times New Roman" panose="02020603050405020304" pitchFamily="18" charset="0"/>
              </a:rPr>
              <a:t> ).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723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dirty="0"/>
          </a:p>
        </p:txBody>
      </p:sp>
      <p:sp>
        <p:nvSpPr>
          <p:cNvPr id="5" name="Title 1"/>
          <p:cNvSpPr>
            <a:spLocks noGrp="1"/>
          </p:cNvSpPr>
          <p:nvPr>
            <p:ph type="title"/>
          </p:nvPr>
        </p:nvSpPr>
        <p:spPr>
          <a:xfrm>
            <a:off x="2175641" y="365126"/>
            <a:ext cx="9459312" cy="752474"/>
          </a:xfrm>
        </p:spPr>
        <p:txBody>
          <a:bodyPr>
            <a:normAutofit fontScale="90000"/>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NGUYÊN LÝ HOẠT ĐỘNG CỦA THUẬT TOÁN KNN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7023141"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VÍ DỤ MÔ PHỎNG NGUYÊN LÝ HOẠT ĐỘNG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6769954" y="2279561"/>
            <a:ext cx="5120210" cy="4199114"/>
          </a:xfrm>
          <a:prstGeom prst="rect">
            <a:avLst/>
          </a:prstGeom>
        </p:spPr>
      </p:pic>
      <p:sp>
        <p:nvSpPr>
          <p:cNvPr id="13" name="Rectangle 12"/>
          <p:cNvSpPr/>
          <p:nvPr/>
        </p:nvSpPr>
        <p:spPr>
          <a:xfrm>
            <a:off x="1192101" y="2690287"/>
            <a:ext cx="5414762" cy="2800767"/>
          </a:xfrm>
          <a:prstGeom prst="rect">
            <a:avLst/>
          </a:prstGeom>
        </p:spPr>
        <p:txBody>
          <a:bodyPr wrap="square">
            <a:spAutoFit/>
          </a:bodyPr>
          <a:lstStyle/>
          <a:p>
            <a:r>
              <a:rPr lang="vi-VN" sz="2200" dirty="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Đầu</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tiên</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chúng</a:t>
            </a:r>
            <a:r>
              <a:rPr lang="en-US" sz="2200" dirty="0" smtClean="0">
                <a:solidFill>
                  <a:srgbClr val="3D4251"/>
                </a:solidFill>
                <a:latin typeface="Times New Roman" panose="02020603050405020304" pitchFamily="18" charset="0"/>
                <a:cs typeface="Times New Roman" panose="02020603050405020304" pitchFamily="18" charset="0"/>
              </a:rPr>
              <a:t> ta</a:t>
            </a:r>
            <a:r>
              <a:rPr lang="vi-VN" sz="2200" dirty="0" smtClean="0">
                <a:solidFill>
                  <a:srgbClr val="3D4251"/>
                </a:solidFill>
                <a:latin typeface="Times New Roman" panose="02020603050405020304" pitchFamily="18" charset="0"/>
                <a:cs typeface="Times New Roman" panose="02020603050405020304" pitchFamily="18" charset="0"/>
              </a:rPr>
              <a:t> </a:t>
            </a:r>
            <a:r>
              <a:rPr lang="vi-VN" sz="2200" dirty="0">
                <a:solidFill>
                  <a:srgbClr val="3D4251"/>
                </a:solidFill>
                <a:latin typeface="Times New Roman" panose="02020603050405020304" pitchFamily="18" charset="0"/>
                <a:cs typeface="Times New Roman" panose="02020603050405020304" pitchFamily="18" charset="0"/>
              </a:rPr>
              <a:t>tìm k điểm gần nhất với P1 và sau đó phân loại điểm theo đa số phiếu bầu của k lân cận của nó. Mỗi đối tượng bình chọn cho lớp của mình và lớp có nhiều phiếu nhất được lấy làm dự đoán</a:t>
            </a:r>
            <a:r>
              <a:rPr lang="vi-VN" sz="2200" dirty="0" smtClean="0">
                <a:solidFill>
                  <a:srgbClr val="3D4251"/>
                </a:solidFill>
                <a:latin typeface="Times New Roman" panose="02020603050405020304" pitchFamily="18" charset="0"/>
                <a:cs typeface="Times New Roman" panose="02020603050405020304" pitchFamily="18" charset="0"/>
              </a:rPr>
              <a:t>.</a:t>
            </a:r>
            <a:endParaRPr lang="en-US" sz="2200" dirty="0" smtClean="0">
              <a:solidFill>
                <a:srgbClr val="3D4251"/>
              </a:solidFill>
              <a:latin typeface="Times New Roman" panose="02020603050405020304" pitchFamily="18" charset="0"/>
              <a:cs typeface="Times New Roman" panose="02020603050405020304" pitchFamily="18" charset="0"/>
            </a:endParaRPr>
          </a:p>
          <a:p>
            <a:r>
              <a:rPr lang="en-US" sz="2200" dirty="0" err="1" smtClean="0">
                <a:solidFill>
                  <a:srgbClr val="3D4251"/>
                </a:solidFill>
                <a:latin typeface="Times New Roman" panose="02020603050405020304" pitchFamily="18" charset="0"/>
                <a:cs typeface="Times New Roman" panose="02020603050405020304" pitchFamily="18" charset="0"/>
              </a:rPr>
              <a:t>Để</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xác</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định</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được</a:t>
            </a:r>
            <a:r>
              <a:rPr lang="en-US" sz="2200" dirty="0" smtClean="0">
                <a:solidFill>
                  <a:srgbClr val="3D4251"/>
                </a:solidFill>
                <a:latin typeface="Times New Roman" panose="02020603050405020304" pitchFamily="18" charset="0"/>
                <a:cs typeface="Times New Roman" panose="02020603050405020304" pitchFamily="18" charset="0"/>
              </a:rPr>
              <a:t> K </a:t>
            </a:r>
            <a:r>
              <a:rPr lang="en-US" sz="2200" dirty="0" err="1" smtClean="0">
                <a:solidFill>
                  <a:srgbClr val="3D4251"/>
                </a:solidFill>
                <a:latin typeface="Times New Roman" panose="02020603050405020304" pitchFamily="18" charset="0"/>
                <a:cs typeface="Times New Roman" panose="02020603050405020304" pitchFamily="18" charset="0"/>
              </a:rPr>
              <a:t>điểm</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có</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khoảng</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cách</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gần</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với</a:t>
            </a:r>
            <a:r>
              <a:rPr lang="en-US" sz="2200" dirty="0" smtClean="0">
                <a:solidFill>
                  <a:srgbClr val="3D4251"/>
                </a:solidFill>
                <a:latin typeface="Times New Roman" panose="02020603050405020304" pitchFamily="18" charset="0"/>
                <a:cs typeface="Times New Roman" panose="02020603050405020304" pitchFamily="18" charset="0"/>
              </a:rPr>
              <a:t> P1 </a:t>
            </a:r>
            <a:r>
              <a:rPr lang="en-US" sz="2200" dirty="0" err="1" smtClean="0">
                <a:solidFill>
                  <a:srgbClr val="3D4251"/>
                </a:solidFill>
                <a:latin typeface="Times New Roman" panose="02020603050405020304" pitchFamily="18" charset="0"/>
                <a:cs typeface="Times New Roman" panose="02020603050405020304" pitchFamily="18" charset="0"/>
              </a:rPr>
              <a:t>nhất</a:t>
            </a:r>
            <a:r>
              <a:rPr lang="en-US" sz="2200" dirty="0" smtClean="0">
                <a:solidFill>
                  <a:srgbClr val="3D4251"/>
                </a:solidFill>
                <a:latin typeface="Times New Roman" panose="02020603050405020304" pitchFamily="18" charset="0"/>
                <a:cs typeface="Times New Roman" panose="02020603050405020304" pitchFamily="18" charset="0"/>
              </a:rPr>
              <a:t> ta </a:t>
            </a:r>
            <a:r>
              <a:rPr lang="en-US" sz="2200" dirty="0" err="1" smtClean="0">
                <a:solidFill>
                  <a:srgbClr val="3D4251"/>
                </a:solidFill>
                <a:latin typeface="Times New Roman" panose="02020603050405020304" pitchFamily="18" charset="0"/>
                <a:cs typeface="Times New Roman" panose="02020603050405020304" pitchFamily="18" charset="0"/>
              </a:rPr>
              <a:t>cần</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phải</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tính</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khoảng</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cách</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giữa</a:t>
            </a:r>
            <a:r>
              <a:rPr lang="en-US" sz="2200" dirty="0" smtClean="0">
                <a:solidFill>
                  <a:srgbClr val="3D4251"/>
                </a:solidFill>
                <a:latin typeface="Times New Roman" panose="02020603050405020304" pitchFamily="18" charset="0"/>
                <a:cs typeface="Times New Roman" panose="02020603050405020304" pitchFamily="18" charset="0"/>
              </a:rPr>
              <a:t> P1 </a:t>
            </a:r>
            <a:r>
              <a:rPr lang="en-US" sz="2200" dirty="0" err="1" smtClean="0">
                <a:solidFill>
                  <a:srgbClr val="3D4251"/>
                </a:solidFill>
                <a:latin typeface="Times New Roman" panose="02020603050405020304" pitchFamily="18" charset="0"/>
                <a:cs typeface="Times New Roman" panose="02020603050405020304" pitchFamily="18" charset="0"/>
              </a:rPr>
              <a:t>với</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các</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điểm</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còn</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lại</a:t>
            </a:r>
            <a:r>
              <a:rPr lang="en-US" sz="2200" dirty="0" smtClean="0">
                <a:solidFill>
                  <a:srgbClr val="3D4251"/>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14" name="Rectangle 13"/>
          <p:cNvSpPr/>
          <p:nvPr/>
        </p:nvSpPr>
        <p:spPr>
          <a:xfrm>
            <a:off x="1192101" y="2212476"/>
            <a:ext cx="2217274" cy="430887"/>
          </a:xfrm>
          <a:prstGeom prst="rect">
            <a:avLst/>
          </a:prstGeom>
        </p:spPr>
        <p:txBody>
          <a:bodyPr wrap="none">
            <a:spAutoFit/>
          </a:bodyPr>
          <a:lstStyle/>
          <a:p>
            <a:r>
              <a:rPr lang="en-US" sz="2200" dirty="0" err="1">
                <a:solidFill>
                  <a:srgbClr val="3D4251"/>
                </a:solidFill>
                <a:latin typeface="Times New Roman" panose="02020603050405020304" pitchFamily="18" charset="0"/>
                <a:cs typeface="Times New Roman" panose="02020603050405020304" pitchFamily="18" charset="0"/>
              </a:rPr>
              <a:t>Dự</a:t>
            </a:r>
            <a:r>
              <a:rPr lang="en-US" sz="2200" dirty="0">
                <a:solidFill>
                  <a:srgbClr val="3D4251"/>
                </a:solidFill>
                <a:latin typeface="Times New Roman" panose="02020603050405020304" pitchFamily="18" charset="0"/>
                <a:cs typeface="Times New Roman" panose="02020603050405020304" pitchFamily="18" charset="0"/>
              </a:rPr>
              <a:t> </a:t>
            </a:r>
            <a:r>
              <a:rPr lang="en-US" sz="2200" dirty="0" err="1">
                <a:solidFill>
                  <a:srgbClr val="3D4251"/>
                </a:solidFill>
                <a:latin typeface="Times New Roman" panose="02020603050405020304" pitchFamily="18" charset="0"/>
                <a:cs typeface="Times New Roman" panose="02020603050405020304" pitchFamily="18" charset="0"/>
              </a:rPr>
              <a:t>đoán</a:t>
            </a:r>
            <a:r>
              <a:rPr lang="en-US" sz="2200" dirty="0">
                <a:solidFill>
                  <a:srgbClr val="3D4251"/>
                </a:solidFill>
                <a:latin typeface="Times New Roman" panose="02020603050405020304" pitchFamily="18" charset="0"/>
                <a:cs typeface="Times New Roman" panose="02020603050405020304" pitchFamily="18" charset="0"/>
              </a:rPr>
              <a:t> </a:t>
            </a:r>
            <a:r>
              <a:rPr lang="en-US" sz="2200" dirty="0" err="1">
                <a:solidFill>
                  <a:srgbClr val="3D4251"/>
                </a:solidFill>
                <a:latin typeface="Times New Roman" panose="02020603050405020304" pitchFamily="18" charset="0"/>
                <a:cs typeface="Times New Roman" panose="02020603050405020304" pitchFamily="18" charset="0"/>
              </a:rPr>
              <a:t>nhãn</a:t>
            </a:r>
            <a:r>
              <a:rPr lang="en-US" sz="2200" dirty="0">
                <a:solidFill>
                  <a:srgbClr val="3D4251"/>
                </a:solidFill>
                <a:latin typeface="Times New Roman" panose="02020603050405020304" pitchFamily="18" charset="0"/>
                <a:cs typeface="Times New Roman" panose="02020603050405020304" pitchFamily="18" charset="0"/>
              </a:rPr>
              <a:t> P1</a:t>
            </a:r>
            <a:r>
              <a:rPr lang="en-US" sz="2200" dirty="0" smtClean="0">
                <a:solidFill>
                  <a:srgbClr val="3D4251"/>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939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Title 1"/>
          <p:cNvSpPr>
            <a:spLocks noGrp="1"/>
          </p:cNvSpPr>
          <p:nvPr>
            <p:ph type="title"/>
          </p:nvPr>
        </p:nvSpPr>
        <p:spPr>
          <a:xfrm>
            <a:off x="2175641" y="365126"/>
            <a:ext cx="9459312" cy="752474"/>
          </a:xfrm>
        </p:spPr>
        <p:txBody>
          <a:bodyPr>
            <a:normAutofit fontScale="90000"/>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NGUYÊN LÝ HOẠT ĐỘNG CỦA THUẬT TOÁN KNN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7023141"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VÍ DỤ MÔ PHỎNG NGUYÊN LÝ HOẠT ĐỘNG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1179222" y="2279561"/>
            <a:ext cx="5414762" cy="430887"/>
          </a:xfrm>
          <a:prstGeom prst="rect">
            <a:avLst/>
          </a:prstGeom>
        </p:spPr>
        <p:txBody>
          <a:bodyPr wrap="square">
            <a:spAutoFit/>
          </a:bodyPr>
          <a:lstStyle/>
          <a:p>
            <a:r>
              <a:rPr lang="en-US" sz="2200" dirty="0" err="1" smtClean="0">
                <a:solidFill>
                  <a:srgbClr val="3D4251"/>
                </a:solidFill>
                <a:latin typeface="Times New Roman" panose="02020603050405020304" pitchFamily="18" charset="0"/>
                <a:cs typeface="Times New Roman" panose="02020603050405020304" pitchFamily="18" charset="0"/>
              </a:rPr>
              <a:t>Tính</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khoảng</a:t>
            </a:r>
            <a:r>
              <a:rPr lang="en-US" sz="2200" dirty="0" smtClean="0">
                <a:solidFill>
                  <a:srgbClr val="3D4251"/>
                </a:solidFill>
                <a:latin typeface="Times New Roman" panose="02020603050405020304" pitchFamily="18" charset="0"/>
                <a:cs typeface="Times New Roman" panose="02020603050405020304" pitchFamily="18" charset="0"/>
              </a:rPr>
              <a:t> </a:t>
            </a:r>
            <a:r>
              <a:rPr lang="en-US" sz="2200" dirty="0" err="1" smtClean="0">
                <a:solidFill>
                  <a:srgbClr val="3D4251"/>
                </a:solidFill>
                <a:latin typeface="Times New Roman" panose="02020603050405020304" pitchFamily="18" charset="0"/>
                <a:cs typeface="Times New Roman" panose="02020603050405020304" pitchFamily="18" charset="0"/>
              </a:rPr>
              <a:t>cách</a:t>
            </a:r>
            <a:r>
              <a:rPr lang="en-US" dirty="0" smtClean="0">
                <a:solidFill>
                  <a:srgbClr val="3D4251"/>
                </a:solidFill>
                <a:latin typeface="Lora"/>
              </a:rPr>
              <a:t>.</a:t>
            </a:r>
          </a:p>
        </p:txBody>
      </p:sp>
      <p:pic>
        <p:nvPicPr>
          <p:cNvPr id="7" name="Picture 6"/>
          <p:cNvPicPr>
            <a:picLocks noChangeAspect="1"/>
          </p:cNvPicPr>
          <p:nvPr/>
        </p:nvPicPr>
        <p:blipFill>
          <a:blip r:embed="rId3"/>
          <a:stretch>
            <a:fillRect/>
          </a:stretch>
        </p:blipFill>
        <p:spPr>
          <a:xfrm>
            <a:off x="2548486" y="2875851"/>
            <a:ext cx="3591426" cy="3057952"/>
          </a:xfrm>
          <a:prstGeom prst="rect">
            <a:avLst/>
          </a:prstGeom>
        </p:spPr>
      </p:pic>
      <p:pic>
        <p:nvPicPr>
          <p:cNvPr id="8" name="Picture 7"/>
          <p:cNvPicPr>
            <a:picLocks noChangeAspect="1"/>
          </p:cNvPicPr>
          <p:nvPr/>
        </p:nvPicPr>
        <p:blipFill>
          <a:blip r:embed="rId4"/>
          <a:stretch>
            <a:fillRect/>
          </a:stretch>
        </p:blipFill>
        <p:spPr>
          <a:xfrm>
            <a:off x="7018986" y="2280667"/>
            <a:ext cx="4699704" cy="4248320"/>
          </a:xfrm>
          <a:prstGeom prst="rect">
            <a:avLst/>
          </a:prstGeom>
        </p:spPr>
      </p:pic>
    </p:spTree>
    <p:extLst>
      <p:ext uri="{BB962C8B-B14F-4D97-AF65-F5344CB8AC3E}">
        <p14:creationId xmlns:p14="http://schemas.microsoft.com/office/powerpoint/2010/main" val="3344051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Title 1"/>
          <p:cNvSpPr>
            <a:spLocks noGrp="1"/>
          </p:cNvSpPr>
          <p:nvPr>
            <p:ph type="title"/>
          </p:nvPr>
        </p:nvSpPr>
        <p:spPr>
          <a:xfrm>
            <a:off x="2175641" y="365126"/>
            <a:ext cx="9459312" cy="752474"/>
          </a:xfrm>
        </p:spPr>
        <p:txBody>
          <a:bodyPr>
            <a:normAutofit fontScale="90000"/>
          </a:bodyPr>
          <a:lstStyle/>
          <a:p>
            <a:pPr algn="ctr"/>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NGUYÊN LÝ HOẠT ĐỘNG CỦA THUẬT TOÁN KNN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832629" y="1673111"/>
            <a:ext cx="7023141"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VÍ DỤ MÔ PHỎNG NGUYÊN LÝ HOẠT ĐỘNG ?</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6259132" y="2134776"/>
            <a:ext cx="5375821" cy="4278903"/>
          </a:xfrm>
          <a:prstGeom prst="rect">
            <a:avLst/>
          </a:prstGeom>
        </p:spPr>
      </p:pic>
      <p:sp>
        <p:nvSpPr>
          <p:cNvPr id="10" name="Rectangle 9"/>
          <p:cNvSpPr/>
          <p:nvPr/>
        </p:nvSpPr>
        <p:spPr>
          <a:xfrm>
            <a:off x="1005818" y="2411775"/>
            <a:ext cx="5253314" cy="769441"/>
          </a:xfrm>
          <a:prstGeom prst="rect">
            <a:avLst/>
          </a:prstGeom>
        </p:spPr>
        <p:txBody>
          <a:bodyPr wrap="square">
            <a:spAutoFit/>
          </a:bodyPr>
          <a:lstStyle/>
          <a:p>
            <a:r>
              <a:rPr lang="en-US" sz="2200" dirty="0" err="1" smtClean="0">
                <a:latin typeface="Times New Roman" panose="02020603050405020304" pitchFamily="18" charset="0"/>
                <a:cs typeface="Times New Roman" panose="02020603050405020304" pitchFamily="18" charset="0"/>
              </a:rPr>
              <a:t>Tìm</a:t>
            </a:r>
            <a:r>
              <a:rPr lang="en-US" sz="2200" dirty="0" smtClean="0">
                <a:latin typeface="Times New Roman" panose="02020603050405020304" pitchFamily="18" charset="0"/>
                <a:cs typeface="Times New Roman" panose="02020603050405020304" pitchFamily="18" charset="0"/>
              </a:rPr>
              <a:t> K </a:t>
            </a:r>
            <a:r>
              <a:rPr lang="en-US" sz="2200" dirty="0" err="1" smtClean="0">
                <a:latin typeface="Times New Roman" panose="02020603050405020304" pitchFamily="18" charset="0"/>
                <a:cs typeface="Times New Roman" panose="02020603050405020304" pitchFamily="18" charset="0"/>
              </a:rPr>
              <a:t>điểm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điểm</a:t>
            </a:r>
            <a:r>
              <a:rPr lang="en-US" sz="2200" dirty="0" smtClean="0">
                <a:latin typeface="Times New Roman" panose="02020603050405020304" pitchFamily="18" charset="0"/>
                <a:cs typeface="Times New Roman" panose="02020603050405020304" pitchFamily="18" charset="0"/>
              </a:rPr>
              <a:t> P1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qua </a:t>
            </a:r>
            <a:r>
              <a:rPr lang="en-US" sz="2200" dirty="0" err="1" smtClean="0">
                <a:latin typeface="Times New Roman" panose="02020603050405020304" pitchFamily="18" charset="0"/>
                <a:cs typeface="Times New Roman" panose="02020603050405020304" pitchFamily="18" charset="0"/>
              </a:rPr>
              <a:t>khoảng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tính</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1097639" y="3335105"/>
            <a:ext cx="4543308" cy="769441"/>
          </a:xfrm>
          <a:prstGeom prst="rect">
            <a:avLst/>
          </a:prstGeom>
        </p:spPr>
        <p:txBody>
          <a:bodyPr wrap="square">
            <a:spAutoFit/>
          </a:bodyPr>
          <a:lstStyle/>
          <a:p>
            <a:r>
              <a:rPr lang="en-US" dirty="0" smtClean="0">
                <a:latin typeface="Lora"/>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Kết</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quả</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dự</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đoán</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sẽ</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P1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thuộc</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lớp</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B.(</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có</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hình</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tam </a:t>
            </a:r>
            <a:r>
              <a:rPr lang="en-US" sz="2200" dirty="0" err="1" smtClean="0">
                <a:latin typeface="Times New Roman" panose="02020603050405020304" pitchFamily="18" charset="0"/>
                <a:cs typeface="Times New Roman" panose="02020603050405020304" pitchFamily="18" charset="0"/>
                <a:sym typeface="Wingdings" panose="05000000000000000000" pitchFamily="2" charset="2"/>
              </a:rPr>
              <a:t>giác</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047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599</Words>
  <Application>Microsoft Office PowerPoint</Application>
  <PresentationFormat>Widescreen</PresentationFormat>
  <Paragraphs>276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Lora</vt:lpstr>
      <vt:lpstr>Times New Roman</vt:lpstr>
      <vt:lpstr>Wingdings</vt:lpstr>
      <vt:lpstr>Office Theme</vt:lpstr>
      <vt:lpstr>CHUYÊN ĐỀ 6 TÌM HIỂU THUẬT TOÁN K-NEAREST NEIGHBORS</vt:lpstr>
      <vt:lpstr>NỘI DUNG</vt:lpstr>
      <vt:lpstr>GIỚI THIỆU</vt:lpstr>
      <vt:lpstr>GIỚI THIỆU</vt:lpstr>
      <vt:lpstr>GIỚI THIỆU</vt:lpstr>
      <vt:lpstr>NGUYÊN LÝ HOẠT ĐỘNG CỦA THUẬT TOÁN KNN</vt:lpstr>
      <vt:lpstr>NGUYÊN LÝ HOẠT ĐỘNG CỦA THUẬT TOÁN KNN</vt:lpstr>
      <vt:lpstr>NGUYÊN LÝ HOẠT ĐỘNG CỦA THUẬT TOÁN KNN</vt:lpstr>
      <vt:lpstr>NGUYÊN LÝ HOẠT ĐỘNG CỦA THUẬT TOÁN KNN</vt:lpstr>
      <vt:lpstr>ƯU ĐIỂM VÀ NHƯỢC ĐIỂM CỦA THUẬT TOÁN</vt:lpstr>
      <vt:lpstr>ỨNG DỤNG THỰC TẾ CỦA THUẬT TOÁN</vt:lpstr>
      <vt:lpstr>MÔ PHỎNG THUẬT TOÁN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Nga</dc:creator>
  <cp:lastModifiedBy>PC</cp:lastModifiedBy>
  <cp:revision>226</cp:revision>
  <dcterms:created xsi:type="dcterms:W3CDTF">2020-05-27T05:21:30Z</dcterms:created>
  <dcterms:modified xsi:type="dcterms:W3CDTF">2022-02-27T15:43:14Z</dcterms:modified>
</cp:coreProperties>
</file>