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9906000" cy="6858000" type="A4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8" autoAdjust="0"/>
    <p:restoredTop sz="94660"/>
  </p:normalViewPr>
  <p:slideViewPr>
    <p:cSldViewPr>
      <p:cViewPr varScale="1">
        <p:scale>
          <a:sx n="74" d="100"/>
          <a:sy n="74" d="100"/>
        </p:scale>
        <p:origin x="-786" y="-96"/>
      </p:cViewPr>
      <p:guideLst>
        <p:guide orient="horz" pos="2160"/>
        <p:guide pos="2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C7B59-E791-4DBD-8FAC-D3386F64288D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505E9-FDFF-42B1-B70E-F105901A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1038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AB51D-E57E-4758-BC75-258EA0A1A90F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8685213"/>
            <a:ext cx="3962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BAE5-2641-403E-B6B3-7779897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172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95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2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5" y="473259"/>
            <a:ext cx="8372991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2880360"/>
            <a:ext cx="6934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183005"/>
            <a:ext cx="430911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040" y="1048855"/>
            <a:ext cx="37415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endParaRPr spc="-1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endParaRPr spc="-1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9772" y="2169472"/>
            <a:ext cx="3886454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23" y="976693"/>
            <a:ext cx="893075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6505" y="4834385"/>
            <a:ext cx="293051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47495" y="4834385"/>
            <a:ext cx="241596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9577" y="4834385"/>
            <a:ext cx="267600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AzadMishra1/axi-protocol-55779579" TargetMode="External"/><Relationship Id="rId2" Type="http://schemas.openxmlformats.org/officeDocument/2006/relationships/hyperlink" Target="http://infocenter.arm.com/help/topic/com.arm.doc.set.amba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215" y="2087879"/>
            <a:ext cx="8336174" cy="12958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5015"/>
              </a:lnSpc>
              <a:spcBef>
                <a:spcPts val="105"/>
              </a:spcBef>
            </a:pPr>
            <a:r>
              <a:rPr sz="4400" spc="5" dirty="0"/>
              <a:t>ARM</a:t>
            </a:r>
            <a:r>
              <a:rPr sz="3975" spc="7" baseline="25157" dirty="0"/>
              <a:t>® </a:t>
            </a:r>
            <a:r>
              <a:rPr sz="4400" spc="5" dirty="0"/>
              <a:t>AMBA</a:t>
            </a:r>
            <a:r>
              <a:rPr sz="3975" spc="7" baseline="25157" dirty="0"/>
              <a:t>®</a:t>
            </a:r>
            <a:r>
              <a:rPr sz="3975" spc="-142" baseline="25157" dirty="0"/>
              <a:t> </a:t>
            </a:r>
            <a:r>
              <a:rPr sz="4400" dirty="0"/>
              <a:t>AXI</a:t>
            </a:r>
            <a:endParaRPr sz="4400"/>
          </a:p>
          <a:p>
            <a:pPr algn="ctr">
              <a:lnSpc>
                <a:spcPts val="5015"/>
              </a:lnSpc>
            </a:pPr>
            <a:r>
              <a:rPr sz="4400" b="1" dirty="0">
                <a:latin typeface="Arial"/>
                <a:cs typeface="Arial"/>
              </a:rPr>
              <a:t>A</a:t>
            </a:r>
            <a:r>
              <a:rPr sz="4400" dirty="0"/>
              <a:t>dvanced e</a:t>
            </a:r>
            <a:r>
              <a:rPr sz="4400" b="1" dirty="0">
                <a:latin typeface="Arial"/>
                <a:cs typeface="Arial"/>
              </a:rPr>
              <a:t>X</a:t>
            </a:r>
            <a:r>
              <a:rPr sz="4400" dirty="0"/>
              <a:t>tensible</a:t>
            </a:r>
            <a:r>
              <a:rPr sz="4400" spc="-50" dirty="0"/>
              <a:t> </a:t>
            </a:r>
            <a:r>
              <a:rPr sz="4400" b="1" dirty="0">
                <a:latin typeface="Arial"/>
                <a:cs typeface="Arial"/>
              </a:rPr>
              <a:t>I</a:t>
            </a:r>
            <a:r>
              <a:rPr sz="4400" dirty="0"/>
              <a:t>nterface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0" y="3510820"/>
            <a:ext cx="7249266" cy="1820704"/>
            <a:chOff x="1219200" y="3712464"/>
            <a:chExt cx="6691630" cy="2427605"/>
          </a:xfrm>
        </p:grpSpPr>
        <p:sp>
          <p:nvSpPr>
            <p:cNvPr id="3" name="object 3"/>
            <p:cNvSpPr/>
            <p:nvPr/>
          </p:nvSpPr>
          <p:spPr>
            <a:xfrm>
              <a:off x="1219200" y="3712464"/>
              <a:ext cx="6691503" cy="24270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9255" y="3886962"/>
              <a:ext cx="200660" cy="457200"/>
            </a:xfrm>
            <a:custGeom>
              <a:avLst/>
              <a:gdLst/>
              <a:ahLst/>
              <a:cxnLst/>
              <a:rect l="l" t="t" r="r" b="b"/>
              <a:pathLst>
                <a:path w="200660" h="457200">
                  <a:moveTo>
                    <a:pt x="152400" y="381000"/>
                  </a:moveTo>
                  <a:lnTo>
                    <a:pt x="124206" y="381000"/>
                  </a:lnTo>
                  <a:lnTo>
                    <a:pt x="162306" y="457200"/>
                  </a:lnTo>
                  <a:lnTo>
                    <a:pt x="194056" y="393700"/>
                  </a:lnTo>
                  <a:lnTo>
                    <a:pt x="152400" y="393700"/>
                  </a:lnTo>
                  <a:lnTo>
                    <a:pt x="152400" y="381000"/>
                  </a:lnTo>
                  <a:close/>
                </a:path>
                <a:path w="200660" h="457200">
                  <a:moveTo>
                    <a:pt x="152400" y="228600"/>
                  </a:moveTo>
                  <a:lnTo>
                    <a:pt x="152400" y="393700"/>
                  </a:lnTo>
                  <a:lnTo>
                    <a:pt x="172212" y="393700"/>
                  </a:lnTo>
                  <a:lnTo>
                    <a:pt x="172212" y="238506"/>
                  </a:lnTo>
                  <a:lnTo>
                    <a:pt x="162306" y="238506"/>
                  </a:lnTo>
                  <a:lnTo>
                    <a:pt x="152400" y="228600"/>
                  </a:lnTo>
                  <a:close/>
                </a:path>
                <a:path w="200660" h="457200">
                  <a:moveTo>
                    <a:pt x="200406" y="381000"/>
                  </a:moveTo>
                  <a:lnTo>
                    <a:pt x="172212" y="381000"/>
                  </a:lnTo>
                  <a:lnTo>
                    <a:pt x="172212" y="393700"/>
                  </a:lnTo>
                  <a:lnTo>
                    <a:pt x="194056" y="393700"/>
                  </a:lnTo>
                  <a:lnTo>
                    <a:pt x="200406" y="381000"/>
                  </a:lnTo>
                  <a:close/>
                </a:path>
                <a:path w="200660" h="457200">
                  <a:moveTo>
                    <a:pt x="19812" y="0"/>
                  </a:moveTo>
                  <a:lnTo>
                    <a:pt x="0" y="0"/>
                  </a:lnTo>
                  <a:lnTo>
                    <a:pt x="0" y="238506"/>
                  </a:lnTo>
                  <a:lnTo>
                    <a:pt x="152400" y="238506"/>
                  </a:lnTo>
                  <a:lnTo>
                    <a:pt x="152400" y="228600"/>
                  </a:lnTo>
                  <a:lnTo>
                    <a:pt x="19812" y="228600"/>
                  </a:lnTo>
                  <a:lnTo>
                    <a:pt x="9906" y="218694"/>
                  </a:lnTo>
                  <a:lnTo>
                    <a:pt x="19812" y="218694"/>
                  </a:lnTo>
                  <a:lnTo>
                    <a:pt x="19812" y="0"/>
                  </a:lnTo>
                  <a:close/>
                </a:path>
                <a:path w="200660" h="457200">
                  <a:moveTo>
                    <a:pt x="172212" y="218694"/>
                  </a:moveTo>
                  <a:lnTo>
                    <a:pt x="19812" y="218694"/>
                  </a:lnTo>
                  <a:lnTo>
                    <a:pt x="19812" y="228600"/>
                  </a:lnTo>
                  <a:lnTo>
                    <a:pt x="152400" y="228600"/>
                  </a:lnTo>
                  <a:lnTo>
                    <a:pt x="162306" y="238506"/>
                  </a:lnTo>
                  <a:lnTo>
                    <a:pt x="172212" y="238506"/>
                  </a:lnTo>
                  <a:lnTo>
                    <a:pt x="172212" y="218694"/>
                  </a:lnTo>
                  <a:close/>
                </a:path>
                <a:path w="200660" h="457200">
                  <a:moveTo>
                    <a:pt x="19812" y="218694"/>
                  </a:moveTo>
                  <a:lnTo>
                    <a:pt x="9906" y="218694"/>
                  </a:lnTo>
                  <a:lnTo>
                    <a:pt x="19812" y="228600"/>
                  </a:lnTo>
                  <a:lnTo>
                    <a:pt x="19812" y="218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6504" y="499548"/>
            <a:ext cx="690393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Interface and</a:t>
            </a:r>
            <a:r>
              <a:rPr sz="4000" b="1" spc="-2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Interconnect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504" y="1286827"/>
            <a:ext cx="7803039" cy="21525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303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Each master should be able to initiate transaction to each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slaves with use of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interconnect.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Interconnect connects </a:t>
            </a:r>
            <a:r>
              <a:rPr sz="2000" b="1" dirty="0">
                <a:latin typeface="Arial"/>
                <a:cs typeface="Arial"/>
              </a:rPr>
              <a:t>multiple masters to multiple</a:t>
            </a:r>
            <a:r>
              <a:rPr sz="2000" b="1" spc="-2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slaves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Interconnect is slave device for masters &amp; master device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Slaves</a:t>
            </a:r>
            <a:endParaRPr sz="2000" dirty="0">
              <a:latin typeface="Arial"/>
              <a:cs typeface="Arial"/>
            </a:endParaRPr>
          </a:p>
          <a:p>
            <a:pPr marL="1133475">
              <a:lnSpc>
                <a:spcPct val="100000"/>
              </a:lnSpc>
              <a:spcBef>
                <a:spcPts val="1600"/>
              </a:spcBef>
            </a:pPr>
            <a:r>
              <a:rPr sz="1400" b="1" spc="-15" dirty="0">
                <a:latin typeface="Arial"/>
                <a:cs typeface="Arial"/>
              </a:rPr>
              <a:t>AXI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Interface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6375" y="5410200"/>
            <a:ext cx="25047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Source: M.S. Sadri, Zynq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Training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779" y="2248339"/>
            <a:ext cx="346985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60388"/>
            <a:ext cx="32854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erminology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4" y="668792"/>
            <a:ext cx="8488892" cy="54152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15" dirty="0">
                <a:latin typeface="Arial"/>
                <a:cs typeface="Arial"/>
              </a:rPr>
              <a:t>Transaction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Multiple </a:t>
            </a:r>
            <a:r>
              <a:rPr sz="1800" i="1" spc="-5" dirty="0">
                <a:latin typeface="Arial"/>
                <a:cs typeface="Arial"/>
              </a:rPr>
              <a:t>transfers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data or </a:t>
            </a:r>
            <a:r>
              <a:rPr sz="1800" spc="-10" dirty="0">
                <a:latin typeface="Arial"/>
                <a:cs typeface="Arial"/>
              </a:rPr>
              <a:t>an </a:t>
            </a:r>
            <a:r>
              <a:rPr sz="1800" spc="-5" dirty="0">
                <a:latin typeface="Arial"/>
                <a:cs typeface="Arial"/>
              </a:rPr>
              <a:t>entire </a:t>
            </a:r>
            <a:r>
              <a:rPr sz="1800" i="1" spc="-5" dirty="0">
                <a:latin typeface="Arial"/>
                <a:cs typeface="Arial"/>
              </a:rPr>
              <a:t>burst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transfers.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5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15" dirty="0">
                <a:latin typeface="Arial"/>
                <a:cs typeface="Arial"/>
              </a:rPr>
              <a:t>Transfer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single </a:t>
            </a:r>
            <a:r>
              <a:rPr sz="1800" spc="-10" dirty="0">
                <a:latin typeface="Arial"/>
                <a:cs typeface="Arial"/>
              </a:rPr>
              <a:t>exchange </a:t>
            </a:r>
            <a:r>
              <a:rPr sz="1800" spc="-5" dirty="0">
                <a:latin typeface="Arial"/>
                <a:cs typeface="Arial"/>
              </a:rPr>
              <a:t>of information,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valid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ready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5"/>
              </a:lnSpc>
            </a:pPr>
            <a:r>
              <a:rPr sz="1800" spc="-5" dirty="0">
                <a:latin typeface="Arial"/>
                <a:cs typeface="Arial"/>
              </a:rPr>
              <a:t>handshake.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Beat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An individual data transfer </a:t>
            </a:r>
            <a:r>
              <a:rPr sz="1800" spc="-10" dirty="0">
                <a:latin typeface="Arial"/>
                <a:cs typeface="Arial"/>
              </a:rPr>
              <a:t>within </a:t>
            </a:r>
            <a:r>
              <a:rPr sz="1800" spc="-5" dirty="0">
                <a:latin typeface="Arial"/>
                <a:cs typeface="Arial"/>
              </a:rPr>
              <a:t>an AXI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burst.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7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Burst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transaction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multiple data </a:t>
            </a:r>
            <a:r>
              <a:rPr sz="1800" dirty="0">
                <a:latin typeface="Arial"/>
                <a:cs typeface="Arial"/>
              </a:rPr>
              <a:t>items </a:t>
            </a:r>
            <a:r>
              <a:rPr sz="1800" spc="-5" dirty="0">
                <a:latin typeface="Arial"/>
                <a:cs typeface="Arial"/>
              </a:rPr>
              <a:t>are transferred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based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10" dirty="0">
                <a:latin typeface="Arial"/>
                <a:cs typeface="Arial"/>
              </a:rPr>
              <a:t>upon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single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address.</a:t>
            </a:r>
            <a:endParaRPr sz="1800">
              <a:latin typeface="Arial"/>
              <a:cs typeface="Arial"/>
            </a:endParaRPr>
          </a:p>
          <a:p>
            <a:pPr marL="240665" marR="549910" indent="-240665">
              <a:lnSpc>
                <a:spcPts val="1939"/>
              </a:lnSpc>
              <a:spcBef>
                <a:spcPts val="10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Arial"/>
                <a:cs typeface="Arial"/>
              </a:rPr>
              <a:t>Aligned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Each data transfer is aligned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size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transfer.  </a:t>
            </a:r>
            <a:r>
              <a:rPr sz="1800" dirty="0">
                <a:latin typeface="Arial"/>
                <a:cs typeface="Arial"/>
              </a:rPr>
              <a:t>E.g.: </a:t>
            </a:r>
            <a:r>
              <a:rPr sz="1800" spc="-10" dirty="0">
                <a:latin typeface="Arial"/>
                <a:cs typeface="Arial"/>
              </a:rPr>
              <a:t>32-bit </a:t>
            </a:r>
            <a:r>
              <a:rPr sz="1800" spc="-5" dirty="0">
                <a:latin typeface="Arial"/>
                <a:cs typeface="Arial"/>
              </a:rPr>
              <a:t>transfer aligned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4-byte </a:t>
            </a:r>
            <a:r>
              <a:rPr sz="1800" spc="-5" dirty="0">
                <a:latin typeface="Arial"/>
                <a:cs typeface="Arial"/>
              </a:rPr>
              <a:t>boundaries </a:t>
            </a:r>
            <a:r>
              <a:rPr sz="1800" dirty="0">
                <a:latin typeface="Arial"/>
                <a:cs typeface="Arial"/>
              </a:rPr>
              <a:t>(0, 4, 8,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C).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ct val="90100"/>
              </a:lnSpc>
              <a:spcBef>
                <a:spcPts val="9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Unaligned 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 access performed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an address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is not aligned </a:t>
            </a:r>
            <a:r>
              <a:rPr sz="1800" dirty="0">
                <a:latin typeface="Arial"/>
                <a:cs typeface="Arial"/>
              </a:rPr>
              <a:t>to  the size of </a:t>
            </a:r>
            <a:r>
              <a:rPr sz="1800" spc="-5" dirty="0">
                <a:latin typeface="Arial"/>
                <a:cs typeface="Arial"/>
              </a:rPr>
              <a:t>the access. </a:t>
            </a:r>
            <a:r>
              <a:rPr sz="1800" dirty="0">
                <a:latin typeface="Arial"/>
                <a:cs typeface="Arial"/>
              </a:rPr>
              <a:t>E.g.: A </a:t>
            </a:r>
            <a:r>
              <a:rPr sz="1800" spc="-5" dirty="0">
                <a:latin typeface="Arial"/>
                <a:cs typeface="Arial"/>
              </a:rPr>
              <a:t>32-bit data packet that </a:t>
            </a:r>
            <a:r>
              <a:rPr sz="1800" dirty="0">
                <a:latin typeface="Arial"/>
                <a:cs typeface="Arial"/>
              </a:rPr>
              <a:t>starts </a:t>
            </a:r>
            <a:r>
              <a:rPr sz="1800" spc="-5" dirty="0">
                <a:latin typeface="Arial"/>
                <a:cs typeface="Arial"/>
              </a:rPr>
              <a:t>at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byte  </a:t>
            </a:r>
            <a:r>
              <a:rPr sz="1800" spc="-5" dirty="0">
                <a:latin typeface="Arial"/>
                <a:cs typeface="Arial"/>
              </a:rPr>
              <a:t>address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0x1002 is not aligned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natural 32-bit address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boundary.</a:t>
            </a:r>
            <a:endParaRPr sz="1800">
              <a:latin typeface="Arial"/>
              <a:cs typeface="Arial"/>
            </a:endParaRPr>
          </a:p>
          <a:p>
            <a:pPr marL="241300" marR="513715" indent="-228600">
              <a:lnSpc>
                <a:spcPts val="1939"/>
              </a:lnSpc>
              <a:spcBef>
                <a:spcPts val="10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Multiple outstanding </a:t>
            </a:r>
            <a:r>
              <a:rPr sz="1800" b="1" spc="-5" dirty="0">
                <a:latin typeface="Arial"/>
                <a:cs typeface="Arial"/>
              </a:rPr>
              <a:t>addresses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Master </a:t>
            </a:r>
            <a:r>
              <a:rPr sz="1800" spc="-5" dirty="0">
                <a:latin typeface="Arial"/>
                <a:cs typeface="Arial"/>
              </a:rPr>
              <a:t>able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provide transaction  addresses </a:t>
            </a:r>
            <a:r>
              <a:rPr sz="1800" spc="-10" dirty="0">
                <a:latin typeface="Arial"/>
                <a:cs typeface="Arial"/>
              </a:rPr>
              <a:t>without waiting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earlier transactions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complete.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5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Out of </a:t>
            </a:r>
            <a:r>
              <a:rPr sz="1800" b="1" spc="-5" dirty="0">
                <a:latin typeface="Arial"/>
                <a:cs typeface="Arial"/>
              </a:rPr>
              <a:t>order transaction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Transactions </a:t>
            </a:r>
            <a:r>
              <a:rPr sz="1800" dirty="0">
                <a:latin typeface="Arial"/>
                <a:cs typeface="Arial"/>
              </a:rPr>
              <a:t>to faster </a:t>
            </a:r>
            <a:r>
              <a:rPr sz="1800" spc="-5" dirty="0">
                <a:latin typeface="Arial"/>
                <a:cs typeface="Arial"/>
              </a:rPr>
              <a:t>memory </a:t>
            </a:r>
            <a:r>
              <a:rPr sz="1800" spc="-10" dirty="0">
                <a:latin typeface="Arial"/>
                <a:cs typeface="Arial"/>
              </a:rPr>
              <a:t>regions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5"/>
              </a:lnSpc>
            </a:pPr>
            <a:r>
              <a:rPr sz="1800" spc="-5" dirty="0">
                <a:latin typeface="Arial"/>
                <a:cs typeface="Arial"/>
              </a:rPr>
              <a:t>complete </a:t>
            </a:r>
            <a:r>
              <a:rPr sz="1800" spc="-10" dirty="0">
                <a:latin typeface="Arial"/>
                <a:cs typeface="Arial"/>
              </a:rPr>
              <a:t>without waiting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last transaction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slower </a:t>
            </a:r>
            <a:r>
              <a:rPr sz="1800" spc="-5" dirty="0">
                <a:latin typeface="Arial"/>
                <a:cs typeface="Arial"/>
              </a:rPr>
              <a:t>memory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regions</a:t>
            </a:r>
            <a:endParaRPr sz="1800">
              <a:latin typeface="Arial"/>
              <a:cs typeface="Arial"/>
            </a:endParaRPr>
          </a:p>
          <a:p>
            <a:pPr marL="241300" marR="80645" indent="-228600">
              <a:lnSpc>
                <a:spcPts val="1939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Data Interleaving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Masters </a:t>
            </a:r>
            <a:r>
              <a:rPr sz="1800" spc="-5" dirty="0">
                <a:latin typeface="Arial"/>
                <a:cs typeface="Arial"/>
              </a:rPr>
              <a:t>producing </a:t>
            </a:r>
            <a:r>
              <a:rPr sz="1800" spc="-10" dirty="0">
                <a:latin typeface="Arial"/>
                <a:cs typeface="Arial"/>
              </a:rPr>
              <a:t>write </a:t>
            </a:r>
            <a:r>
              <a:rPr sz="1800" spc="-5" dirty="0">
                <a:latin typeface="Arial"/>
                <a:cs typeface="Arial"/>
              </a:rPr>
              <a:t>data sequence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same slave  but data not arriving each clock, interleave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avoid idle </a:t>
            </a:r>
            <a:r>
              <a:rPr sz="1800" spc="-10" dirty="0">
                <a:latin typeface="Arial"/>
                <a:cs typeface="Arial"/>
              </a:rPr>
              <a:t>cycles </a:t>
            </a:r>
            <a:r>
              <a:rPr sz="1800" spc="-5" dirty="0">
                <a:latin typeface="Arial"/>
                <a:cs typeface="Arial"/>
              </a:rPr>
              <a:t>on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99548"/>
            <a:ext cx="231896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Fe</a:t>
            </a:r>
            <a:r>
              <a:rPr sz="4000" b="1" spc="-20" dirty="0">
                <a:latin typeface="Arial"/>
                <a:cs typeface="Arial"/>
              </a:rPr>
              <a:t>a</a:t>
            </a:r>
            <a:r>
              <a:rPr sz="4000" b="1" spc="-5" dirty="0">
                <a:latin typeface="Arial"/>
                <a:cs typeface="Arial"/>
              </a:rPr>
              <a:t>tures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712" y="1293121"/>
            <a:ext cx="7540943" cy="4255011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Arial"/>
                <a:cs typeface="Arial"/>
              </a:rPr>
              <a:t>Burst </a:t>
            </a:r>
            <a:r>
              <a:rPr sz="2400" b="1" spc="-20" dirty="0">
                <a:latin typeface="Arial"/>
                <a:cs typeface="Arial"/>
              </a:rPr>
              <a:t>Write </a:t>
            </a:r>
            <a:r>
              <a:rPr sz="2400" spc="-15" dirty="0">
                <a:latin typeface="Arial"/>
                <a:cs typeface="Arial"/>
              </a:rPr>
              <a:t>and </a:t>
            </a:r>
            <a:r>
              <a:rPr sz="2400" b="1" spc="-15" dirty="0">
                <a:latin typeface="Arial"/>
                <a:cs typeface="Arial"/>
              </a:rPr>
              <a:t>Read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transactions.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Arial"/>
                <a:cs typeface="Arial"/>
              </a:rPr>
              <a:t>Separate </a:t>
            </a:r>
            <a:r>
              <a:rPr sz="2400" b="1" spc="-5" dirty="0">
                <a:latin typeface="Arial"/>
                <a:cs typeface="Arial"/>
              </a:rPr>
              <a:t>address/control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phases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Arial"/>
                <a:cs typeface="Arial"/>
              </a:rPr>
              <a:t>Separate </a:t>
            </a:r>
            <a:r>
              <a:rPr sz="2400" b="1" spc="-5" dirty="0">
                <a:latin typeface="Arial"/>
                <a:cs typeface="Arial"/>
              </a:rPr>
              <a:t>Read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spc="-10" dirty="0">
                <a:latin typeface="Arial"/>
                <a:cs typeface="Arial"/>
              </a:rPr>
              <a:t>Write </a:t>
            </a: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channels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unaligned data </a:t>
            </a:r>
            <a:r>
              <a:rPr sz="2400" b="1" spc="-5" dirty="0">
                <a:latin typeface="Arial"/>
                <a:cs typeface="Arial"/>
              </a:rPr>
              <a:t>transfers </a:t>
            </a: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byte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strobes.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SzPct val="92500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Ex: </a:t>
            </a:r>
            <a:r>
              <a:rPr sz="2000" dirty="0">
                <a:latin typeface="Arial"/>
                <a:cs typeface="Arial"/>
              </a:rPr>
              <a:t>Accessing 32-bit data </a:t>
            </a:r>
            <a:r>
              <a:rPr sz="2000" spc="-5" dirty="0">
                <a:latin typeface="Arial"/>
                <a:cs typeface="Arial"/>
              </a:rPr>
              <a:t>starting </a:t>
            </a:r>
            <a:r>
              <a:rPr sz="2000" dirty="0">
                <a:latin typeface="Arial"/>
                <a:cs typeface="Arial"/>
              </a:rPr>
              <a:t>at </a:t>
            </a:r>
            <a:r>
              <a:rPr sz="2000" spc="-10" dirty="0">
                <a:latin typeface="Arial"/>
                <a:cs typeface="Arial"/>
              </a:rPr>
              <a:t>address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0x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SzPct val="93750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Arial"/>
                <a:cs typeface="Arial"/>
              </a:rPr>
              <a:t>Issues </a:t>
            </a:r>
            <a:r>
              <a:rPr sz="2400" b="1" spc="-5" dirty="0">
                <a:latin typeface="Arial"/>
                <a:cs typeface="Arial"/>
              </a:rPr>
              <a:t>multiple </a:t>
            </a:r>
            <a:r>
              <a:rPr sz="2400" b="1" dirty="0">
                <a:latin typeface="Arial"/>
                <a:cs typeface="Arial"/>
              </a:rPr>
              <a:t>outstanding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addresses</a:t>
            </a:r>
            <a:endParaRPr sz="2400">
              <a:latin typeface="Arial"/>
              <a:cs typeface="Arial"/>
            </a:endParaRPr>
          </a:p>
          <a:p>
            <a:pPr marL="812165" lvl="1" indent="-342900">
              <a:lnSpc>
                <a:spcPct val="100000"/>
              </a:lnSpc>
              <a:spcBef>
                <a:spcPts val="550"/>
              </a:spcBef>
              <a:buSzPct val="95000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"/>
                <a:cs typeface="Arial"/>
              </a:rPr>
              <a:t>ID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signals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94"/>
              </a:spcBef>
              <a:buSzPct val="93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Out of order </a:t>
            </a:r>
            <a:r>
              <a:rPr sz="2400" b="1" spc="-5" dirty="0">
                <a:latin typeface="Arial"/>
                <a:cs typeface="Arial"/>
              </a:rPr>
              <a:t>transaction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spc="-229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Interleaving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45"/>
              </a:spcBef>
              <a:buSzPct val="92500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ID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signals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100" y="331565"/>
            <a:ext cx="17583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opics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101" y="1019137"/>
            <a:ext cx="5841100" cy="4762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Overview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AXI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 Architecture and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Features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Channel Definitions and</a:t>
            </a:r>
            <a:r>
              <a:rPr sz="2400" b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Signals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Handshaking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</a:t>
            </a: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Basic AXI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Transactions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  <a:tab pos="1659889" algn="l"/>
              </a:tabLst>
            </a:pPr>
            <a:r>
              <a:rPr sz="2400" spc="-30" dirty="0">
                <a:latin typeface="Arial"/>
                <a:cs typeface="Arial"/>
              </a:rPr>
              <a:t>Types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	</a:t>
            </a:r>
            <a:r>
              <a:rPr sz="2400" spc="-5" dirty="0">
                <a:latin typeface="Arial"/>
                <a:cs typeface="Arial"/>
              </a:rPr>
              <a:t>Access (Atomic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Access)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Ordering Model </a:t>
            </a:r>
            <a:r>
              <a:rPr sz="2400" spc="-10" dirty="0">
                <a:latin typeface="Arial"/>
                <a:cs typeface="Arial"/>
              </a:rPr>
              <a:t>(Transaction </a:t>
            </a:r>
            <a:r>
              <a:rPr sz="2400" dirty="0">
                <a:latin typeface="Arial"/>
                <a:cs typeface="Arial"/>
              </a:rPr>
              <a:t>ID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tags)</a:t>
            </a: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AXI4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AXI4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Lite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948" y="2028692"/>
            <a:ext cx="776933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Channel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Definitions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5" y="499548"/>
            <a:ext cx="48835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Arial"/>
                <a:cs typeface="Arial"/>
              </a:rPr>
              <a:t>Channel</a:t>
            </a:r>
            <a:r>
              <a:rPr sz="4000" b="1" spc="-3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Definition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4" y="1360894"/>
            <a:ext cx="8321039" cy="3798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Each channel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independent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use </a:t>
            </a:r>
            <a:r>
              <a:rPr sz="2400" b="1" dirty="0">
                <a:latin typeface="Arial"/>
                <a:cs typeface="Arial"/>
              </a:rPr>
              <a:t>two-way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flow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40"/>
              </a:lnSpc>
            </a:pPr>
            <a:r>
              <a:rPr sz="2400" b="1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895"/>
              </a:spcBef>
              <a:buSzPct val="95833"/>
              <a:buFont typeface="Arial"/>
              <a:buChar char="•"/>
              <a:tabLst>
                <a:tab pos="241300" algn="l"/>
              </a:tabLst>
            </a:pPr>
            <a:r>
              <a:rPr sz="2400" b="1" spc="-40" dirty="0">
                <a:latin typeface="Arial"/>
                <a:cs typeface="Arial"/>
              </a:rPr>
              <a:t>VALID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1060"/>
              </a:spcBef>
              <a:buSzPct val="94444"/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800" spc="-5" dirty="0">
                <a:latin typeface="Arial"/>
                <a:cs typeface="Arial"/>
              </a:rPr>
              <a:t>Asserted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valid data or control information available on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channel.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"/>
            </a:pP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SzPct val="95833"/>
              <a:buFont typeface="Arial"/>
              <a:buChar char="•"/>
              <a:tabLst>
                <a:tab pos="241300" algn="l"/>
              </a:tabLst>
            </a:pPr>
            <a:r>
              <a:rPr sz="2400" b="1" spc="-10" dirty="0">
                <a:latin typeface="Arial"/>
                <a:cs typeface="Arial"/>
              </a:rPr>
              <a:t>READY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745"/>
              </a:spcBef>
              <a:buSzPct val="95000"/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Asserts when receiver can accept the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895"/>
              </a:spcBef>
              <a:buSzPct val="95833"/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Arial"/>
                <a:cs typeface="Arial"/>
              </a:rPr>
              <a:t>LAST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955"/>
              </a:spcBef>
              <a:buSzPct val="95000"/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Asserts while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final data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completes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419" y="2028692"/>
            <a:ext cx="456776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AXI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374485"/>
            <a:ext cx="305297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AXI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Signals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6469" y="1129282"/>
            <a:ext cx="9410012" cy="4585717"/>
            <a:chOff x="181355" y="1505711"/>
            <a:chExt cx="8686165" cy="4895850"/>
          </a:xfrm>
        </p:grpSpPr>
        <p:sp>
          <p:nvSpPr>
            <p:cNvPr id="4" name="object 4"/>
            <p:cNvSpPr/>
            <p:nvPr/>
          </p:nvSpPr>
          <p:spPr>
            <a:xfrm>
              <a:off x="187451" y="1523999"/>
              <a:ext cx="8679615" cy="48770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451" y="1511807"/>
              <a:ext cx="6670675" cy="228600"/>
            </a:xfrm>
            <a:custGeom>
              <a:avLst/>
              <a:gdLst/>
              <a:ahLst/>
              <a:cxnLst/>
              <a:rect l="l" t="t" r="r" b="b"/>
              <a:pathLst>
                <a:path w="6670675" h="228600">
                  <a:moveTo>
                    <a:pt x="66705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70548" y="228600"/>
                  </a:lnTo>
                  <a:lnTo>
                    <a:pt x="6670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451" y="1511807"/>
              <a:ext cx="6670675" cy="228600"/>
            </a:xfrm>
            <a:custGeom>
              <a:avLst/>
              <a:gdLst/>
              <a:ahLst/>
              <a:cxnLst/>
              <a:rect l="l" t="t" r="r" b="b"/>
              <a:pathLst>
                <a:path w="6670675" h="228600">
                  <a:moveTo>
                    <a:pt x="0" y="228600"/>
                  </a:moveTo>
                  <a:lnTo>
                    <a:pt x="6670548" y="228600"/>
                  </a:lnTo>
                  <a:lnTo>
                    <a:pt x="667054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2362961"/>
              <a:ext cx="1600200" cy="3581400"/>
            </a:xfrm>
            <a:custGeom>
              <a:avLst/>
              <a:gdLst/>
              <a:ahLst/>
              <a:cxnLst/>
              <a:rect l="l" t="t" r="r" b="b"/>
              <a:pathLst>
                <a:path w="1600200" h="3581400">
                  <a:moveTo>
                    <a:pt x="0" y="3581400"/>
                  </a:moveTo>
                  <a:lnTo>
                    <a:pt x="1600200" y="35814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685800"/>
            <a:ext cx="7174311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05037" y="1261491"/>
            <a:ext cx="359073" cy="265461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Source: ARM AMBA</a:t>
            </a:r>
            <a:r>
              <a:rPr sz="1200" spc="-25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AXI </a:t>
            </a:r>
            <a:r>
              <a:rPr sz="1200" dirty="0">
                <a:latin typeface="Arial"/>
                <a:cs typeface="Arial"/>
              </a:rPr>
              <a:t>Protocol </a:t>
            </a:r>
            <a:r>
              <a:rPr sz="1200" spc="-5" dirty="0">
                <a:latin typeface="Arial"/>
                <a:cs typeface="Arial"/>
              </a:rPr>
              <a:t>v1.0: Specification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301" y="0"/>
            <a:ext cx="49055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Write </a:t>
            </a:r>
            <a:r>
              <a:rPr sz="2400" b="1" spc="-5" dirty="0">
                <a:latin typeface="Arial"/>
                <a:cs typeface="Arial"/>
              </a:rPr>
              <a:t>Address Channel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Signals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100" y="331565"/>
            <a:ext cx="17583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opics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1143000"/>
            <a:ext cx="5819775" cy="4762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chemeClr val="bg1"/>
                </a:solidFill>
                <a:latin typeface="Arial"/>
                <a:cs typeface="Arial"/>
              </a:rPr>
              <a:t>Overview of</a:t>
            </a:r>
            <a:r>
              <a:rPr sz="2400" b="1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AXI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 architecture and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features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Channel definitions 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Handshaking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Basic AXI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transactions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  <a:tab pos="1659889" algn="l"/>
              </a:tabLst>
            </a:pPr>
            <a:r>
              <a:rPr sz="2400" spc="-30" dirty="0">
                <a:latin typeface="Arial"/>
                <a:cs typeface="Arial"/>
              </a:rPr>
              <a:t>Types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	</a:t>
            </a:r>
            <a:r>
              <a:rPr sz="2400" spc="-5" dirty="0">
                <a:latin typeface="Arial"/>
                <a:cs typeface="Arial"/>
              </a:rPr>
              <a:t>Access (Atomic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Accesses)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Ordering </a:t>
            </a:r>
            <a:r>
              <a:rPr sz="2400" spc="-5" dirty="0">
                <a:latin typeface="Arial"/>
                <a:cs typeface="Arial"/>
              </a:rPr>
              <a:t>model </a:t>
            </a:r>
            <a:r>
              <a:rPr sz="2400" spc="-10" dirty="0">
                <a:latin typeface="Arial"/>
                <a:cs typeface="Arial"/>
              </a:rPr>
              <a:t>(Transaction </a:t>
            </a:r>
            <a:r>
              <a:rPr sz="2400" dirty="0">
                <a:latin typeface="Arial"/>
                <a:cs typeface="Arial"/>
              </a:rPr>
              <a:t>ID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tags)</a:t>
            </a: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AXI4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AXI4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Lite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374485"/>
            <a:ext cx="305297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AXI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Signals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6469" y="1030984"/>
            <a:ext cx="9410012" cy="4912616"/>
            <a:chOff x="181355" y="1374647"/>
            <a:chExt cx="8686165" cy="4897120"/>
          </a:xfrm>
        </p:grpSpPr>
        <p:sp>
          <p:nvSpPr>
            <p:cNvPr id="4" name="object 4"/>
            <p:cNvSpPr/>
            <p:nvPr/>
          </p:nvSpPr>
          <p:spPr>
            <a:xfrm>
              <a:off x="187451" y="1394459"/>
              <a:ext cx="8679615" cy="48770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451" y="1380743"/>
              <a:ext cx="6670675" cy="228600"/>
            </a:xfrm>
            <a:custGeom>
              <a:avLst/>
              <a:gdLst/>
              <a:ahLst/>
              <a:cxnLst/>
              <a:rect l="l" t="t" r="r" b="b"/>
              <a:pathLst>
                <a:path w="6670675" h="228600">
                  <a:moveTo>
                    <a:pt x="66705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70548" y="228600"/>
                  </a:lnTo>
                  <a:lnTo>
                    <a:pt x="6670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451" y="1380743"/>
              <a:ext cx="6670675" cy="228600"/>
            </a:xfrm>
            <a:custGeom>
              <a:avLst/>
              <a:gdLst/>
              <a:ahLst/>
              <a:cxnLst/>
              <a:rect l="l" t="t" r="r" b="b"/>
              <a:pathLst>
                <a:path w="6670675" h="228600">
                  <a:moveTo>
                    <a:pt x="0" y="228600"/>
                  </a:moveTo>
                  <a:lnTo>
                    <a:pt x="6670548" y="228600"/>
                  </a:lnTo>
                  <a:lnTo>
                    <a:pt x="667054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9361" y="2058161"/>
              <a:ext cx="1600200" cy="4109085"/>
            </a:xfrm>
            <a:custGeom>
              <a:avLst/>
              <a:gdLst/>
              <a:ahLst/>
              <a:cxnLst/>
              <a:rect l="l" t="t" r="r" b="b"/>
              <a:pathLst>
                <a:path w="1600200" h="4109085">
                  <a:moveTo>
                    <a:pt x="0" y="4108704"/>
                  </a:moveTo>
                  <a:lnTo>
                    <a:pt x="1600200" y="4108704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410870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78917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latin typeface="Arial"/>
                <a:cs typeface="Arial"/>
              </a:rPr>
              <a:t>Write </a:t>
            </a:r>
            <a:r>
              <a:rPr sz="4400" b="1" dirty="0">
                <a:latin typeface="Arial"/>
                <a:cs typeface="Arial"/>
              </a:rPr>
              <a:t>Data Channel</a:t>
            </a:r>
            <a:r>
              <a:rPr sz="4400" b="1" spc="-5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Signals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7285" y="1652286"/>
            <a:ext cx="8451469" cy="3529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05037" y="1261491"/>
            <a:ext cx="359073" cy="265461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Source: ARM AMBA</a:t>
            </a:r>
            <a:r>
              <a:rPr sz="1200" spc="-25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AXI </a:t>
            </a:r>
            <a:r>
              <a:rPr sz="1200" dirty="0">
                <a:latin typeface="Arial"/>
                <a:cs typeface="Arial"/>
              </a:rPr>
              <a:t>Protocol </a:t>
            </a:r>
            <a:r>
              <a:rPr sz="1200" spc="-5" dirty="0">
                <a:latin typeface="Arial"/>
                <a:cs typeface="Arial"/>
              </a:rPr>
              <a:t>v1.0: Specification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374485"/>
            <a:ext cx="305297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AXI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Signals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6469" y="1024128"/>
            <a:ext cx="9410012" cy="4995672"/>
            <a:chOff x="181355" y="1365503"/>
            <a:chExt cx="8686165" cy="4963795"/>
          </a:xfrm>
        </p:grpSpPr>
        <p:sp>
          <p:nvSpPr>
            <p:cNvPr id="4" name="object 4"/>
            <p:cNvSpPr/>
            <p:nvPr/>
          </p:nvSpPr>
          <p:spPr>
            <a:xfrm>
              <a:off x="187451" y="1383791"/>
              <a:ext cx="8679615" cy="48770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451" y="1371599"/>
              <a:ext cx="6670675" cy="228600"/>
            </a:xfrm>
            <a:custGeom>
              <a:avLst/>
              <a:gdLst/>
              <a:ahLst/>
              <a:cxnLst/>
              <a:rect l="l" t="t" r="r" b="b"/>
              <a:pathLst>
                <a:path w="6670675" h="228600">
                  <a:moveTo>
                    <a:pt x="66705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70548" y="228600"/>
                  </a:lnTo>
                  <a:lnTo>
                    <a:pt x="6670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451" y="1371599"/>
              <a:ext cx="6670675" cy="228600"/>
            </a:xfrm>
            <a:custGeom>
              <a:avLst/>
              <a:gdLst/>
              <a:ahLst/>
              <a:cxnLst/>
              <a:rect l="l" t="t" r="r" b="b"/>
              <a:pathLst>
                <a:path w="6670675" h="228600">
                  <a:moveTo>
                    <a:pt x="0" y="228600"/>
                  </a:moveTo>
                  <a:lnTo>
                    <a:pt x="6670548" y="228600"/>
                  </a:lnTo>
                  <a:lnTo>
                    <a:pt x="667054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6629" y="2212086"/>
              <a:ext cx="1447800" cy="4098290"/>
            </a:xfrm>
            <a:custGeom>
              <a:avLst/>
              <a:gdLst/>
              <a:ahLst/>
              <a:cxnLst/>
              <a:rect l="l" t="t" r="r" b="b"/>
              <a:pathLst>
                <a:path w="1447800" h="4098290">
                  <a:moveTo>
                    <a:pt x="0" y="4098036"/>
                  </a:moveTo>
                  <a:lnTo>
                    <a:pt x="1447800" y="4098036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409803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99548"/>
            <a:ext cx="732287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Arial"/>
                <a:cs typeface="Arial"/>
              </a:rPr>
              <a:t>Write </a:t>
            </a:r>
            <a:r>
              <a:rPr sz="4000" b="1" spc="-5" dirty="0">
                <a:latin typeface="Arial"/>
                <a:cs typeface="Arial"/>
              </a:rPr>
              <a:t>Resp Channel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Signals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4882" y="1706304"/>
            <a:ext cx="8543925" cy="256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05037" y="1261491"/>
            <a:ext cx="359073" cy="265461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Source: ARM AMBA</a:t>
            </a:r>
            <a:r>
              <a:rPr sz="1200" spc="-25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AXI </a:t>
            </a:r>
            <a:r>
              <a:rPr sz="1200" dirty="0">
                <a:latin typeface="Arial"/>
                <a:cs typeface="Arial"/>
              </a:rPr>
              <a:t>Protocol </a:t>
            </a:r>
            <a:r>
              <a:rPr sz="1200" spc="-5" dirty="0">
                <a:latin typeface="Arial"/>
                <a:cs typeface="Arial"/>
              </a:rPr>
              <a:t>v1.0: Specification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374485"/>
            <a:ext cx="305297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AXI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Signals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6469" y="1024126"/>
            <a:ext cx="9410012" cy="4919473"/>
            <a:chOff x="181355" y="1365503"/>
            <a:chExt cx="8686165" cy="4895850"/>
          </a:xfrm>
        </p:grpSpPr>
        <p:sp>
          <p:nvSpPr>
            <p:cNvPr id="4" name="object 4"/>
            <p:cNvSpPr/>
            <p:nvPr/>
          </p:nvSpPr>
          <p:spPr>
            <a:xfrm>
              <a:off x="187451" y="1383791"/>
              <a:ext cx="8679615" cy="48770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451" y="1371599"/>
              <a:ext cx="6670675" cy="228600"/>
            </a:xfrm>
            <a:custGeom>
              <a:avLst/>
              <a:gdLst/>
              <a:ahLst/>
              <a:cxnLst/>
              <a:rect l="l" t="t" r="r" b="b"/>
              <a:pathLst>
                <a:path w="6670675" h="228600">
                  <a:moveTo>
                    <a:pt x="66705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70548" y="228600"/>
                  </a:lnTo>
                  <a:lnTo>
                    <a:pt x="6670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451" y="1371599"/>
              <a:ext cx="6670675" cy="228600"/>
            </a:xfrm>
            <a:custGeom>
              <a:avLst/>
              <a:gdLst/>
              <a:ahLst/>
              <a:cxnLst/>
              <a:rect l="l" t="t" r="r" b="b"/>
              <a:pathLst>
                <a:path w="6670675" h="228600">
                  <a:moveTo>
                    <a:pt x="0" y="228600"/>
                  </a:moveTo>
                  <a:lnTo>
                    <a:pt x="6670548" y="228600"/>
                  </a:lnTo>
                  <a:lnTo>
                    <a:pt x="667054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4966" y="2134361"/>
              <a:ext cx="1447800" cy="4098290"/>
            </a:xfrm>
            <a:custGeom>
              <a:avLst/>
              <a:gdLst/>
              <a:ahLst/>
              <a:cxnLst/>
              <a:rect l="l" t="t" r="r" b="b"/>
              <a:pathLst>
                <a:path w="1447800" h="4098290">
                  <a:moveTo>
                    <a:pt x="0" y="4098036"/>
                  </a:moveTo>
                  <a:lnTo>
                    <a:pt x="1447800" y="4098036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409803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13525"/>
            <a:ext cx="48945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Read Address Channel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Signals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8561" y="652744"/>
            <a:ext cx="6915892" cy="5367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05037" y="1261491"/>
            <a:ext cx="359073" cy="265461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Source: ARM AMBA</a:t>
            </a:r>
            <a:r>
              <a:rPr sz="1200" spc="-25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AXI </a:t>
            </a:r>
            <a:r>
              <a:rPr sz="1200" dirty="0">
                <a:latin typeface="Arial"/>
                <a:cs typeface="Arial"/>
              </a:rPr>
              <a:t>Protocol </a:t>
            </a:r>
            <a:r>
              <a:rPr sz="1200" spc="-5" dirty="0">
                <a:latin typeface="Arial"/>
                <a:cs typeface="Arial"/>
              </a:rPr>
              <a:t>v1.0: Specification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374485"/>
            <a:ext cx="305297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AXI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Signals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6469" y="1024128"/>
            <a:ext cx="9410012" cy="4767072"/>
            <a:chOff x="181355" y="1365503"/>
            <a:chExt cx="8686165" cy="4963795"/>
          </a:xfrm>
        </p:grpSpPr>
        <p:sp>
          <p:nvSpPr>
            <p:cNvPr id="4" name="object 4"/>
            <p:cNvSpPr/>
            <p:nvPr/>
          </p:nvSpPr>
          <p:spPr>
            <a:xfrm>
              <a:off x="187451" y="1383791"/>
              <a:ext cx="8679615" cy="48770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451" y="1371599"/>
              <a:ext cx="6670675" cy="228600"/>
            </a:xfrm>
            <a:custGeom>
              <a:avLst/>
              <a:gdLst/>
              <a:ahLst/>
              <a:cxnLst/>
              <a:rect l="l" t="t" r="r" b="b"/>
              <a:pathLst>
                <a:path w="6670675" h="228600">
                  <a:moveTo>
                    <a:pt x="66705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70548" y="228600"/>
                  </a:lnTo>
                  <a:lnTo>
                    <a:pt x="6670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451" y="1371599"/>
              <a:ext cx="6670675" cy="228600"/>
            </a:xfrm>
            <a:custGeom>
              <a:avLst/>
              <a:gdLst/>
              <a:ahLst/>
              <a:cxnLst/>
              <a:rect l="l" t="t" r="r" b="b"/>
              <a:pathLst>
                <a:path w="6670675" h="228600">
                  <a:moveTo>
                    <a:pt x="0" y="228600"/>
                  </a:moveTo>
                  <a:lnTo>
                    <a:pt x="6670548" y="228600"/>
                  </a:lnTo>
                  <a:lnTo>
                    <a:pt x="667054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5761" y="2212086"/>
              <a:ext cx="1447800" cy="4098290"/>
            </a:xfrm>
            <a:custGeom>
              <a:avLst/>
              <a:gdLst/>
              <a:ahLst/>
              <a:cxnLst/>
              <a:rect l="l" t="t" r="r" b="b"/>
              <a:pathLst>
                <a:path w="1447800" h="4098290">
                  <a:moveTo>
                    <a:pt x="0" y="4098036"/>
                  </a:moveTo>
                  <a:lnTo>
                    <a:pt x="1447799" y="4098036"/>
                  </a:lnTo>
                  <a:lnTo>
                    <a:pt x="1447799" y="0"/>
                  </a:lnTo>
                  <a:lnTo>
                    <a:pt x="0" y="0"/>
                  </a:lnTo>
                  <a:lnTo>
                    <a:pt x="0" y="409803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525838"/>
            <a:ext cx="82144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Read Data + Resp </a:t>
            </a:r>
            <a:r>
              <a:rPr sz="3600" b="1" spc="-5" dirty="0">
                <a:latin typeface="Arial"/>
                <a:cs typeface="Arial"/>
              </a:rPr>
              <a:t>Channel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Signals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4317" y="1335998"/>
            <a:ext cx="8349296" cy="3693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05037" y="1261491"/>
            <a:ext cx="359073" cy="265461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Source: ARM AMBA</a:t>
            </a:r>
            <a:r>
              <a:rPr sz="1200" spc="-25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AXI </a:t>
            </a:r>
            <a:r>
              <a:rPr sz="1200" dirty="0">
                <a:latin typeface="Arial"/>
                <a:cs typeface="Arial"/>
              </a:rPr>
              <a:t>Protocol </a:t>
            </a:r>
            <a:r>
              <a:rPr sz="1200" spc="-5" dirty="0">
                <a:latin typeface="Arial"/>
                <a:cs typeface="Arial"/>
              </a:rPr>
              <a:t>v1.0: Specification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100" y="331565"/>
            <a:ext cx="17583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opics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101" y="1180758"/>
            <a:ext cx="5841100" cy="4762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Overview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AXI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 Architecture and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Features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Channel Definitions and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Handshaking Process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Basic AXI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Transactions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  <a:tab pos="1659889" algn="l"/>
              </a:tabLst>
            </a:pPr>
            <a:r>
              <a:rPr sz="2400" spc="-30" dirty="0">
                <a:latin typeface="Arial"/>
                <a:cs typeface="Arial"/>
              </a:rPr>
              <a:t>Types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	</a:t>
            </a:r>
            <a:r>
              <a:rPr sz="2400" spc="-5" dirty="0">
                <a:latin typeface="Arial"/>
                <a:cs typeface="Arial"/>
              </a:rPr>
              <a:t>Access (Atomic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Access)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Ordering Model </a:t>
            </a:r>
            <a:r>
              <a:rPr sz="2400" spc="-10" dirty="0">
                <a:latin typeface="Arial"/>
                <a:cs typeface="Arial"/>
              </a:rPr>
              <a:t>(Transaction </a:t>
            </a:r>
            <a:r>
              <a:rPr sz="2400" dirty="0">
                <a:latin typeface="Arial"/>
                <a:cs typeface="Arial"/>
              </a:rPr>
              <a:t>ID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tags)</a:t>
            </a: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AXI4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AXI4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Lite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716" y="2248339"/>
            <a:ext cx="86436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Handshaking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945" y="1950053"/>
            <a:ext cx="627999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Overview </a:t>
            </a:r>
            <a:r>
              <a:rPr b="1" spc="-15" dirty="0">
                <a:latin typeface="Arial"/>
                <a:cs typeface="Arial"/>
              </a:rPr>
              <a:t>of</a:t>
            </a:r>
            <a:r>
              <a:rPr b="1" spc="-25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AXI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578606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Handshake</a:t>
            </a:r>
            <a:r>
              <a:rPr sz="4400" b="1" spc="-7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Process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9816" y="1306262"/>
            <a:ext cx="436017" cy="30937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Source: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ARM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AMBA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AXI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Protocol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v1.0: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500" y="1233831"/>
            <a:ext cx="3405188" cy="3929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Char char="•"/>
              <a:tabLst>
                <a:tab pos="621665" algn="l"/>
                <a:tab pos="622300" algn="l"/>
              </a:tabLst>
            </a:pP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moves</a:t>
            </a:r>
            <a:endParaRPr sz="24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only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when</a:t>
            </a:r>
            <a:endParaRPr sz="2400">
              <a:latin typeface="Arial"/>
              <a:cs typeface="Arial"/>
            </a:endParaRPr>
          </a:p>
          <a:p>
            <a:pPr marL="1003300" lvl="1" indent="-534035">
              <a:lnSpc>
                <a:spcPct val="100000"/>
              </a:lnSpc>
              <a:spcBef>
                <a:spcPts val="610"/>
              </a:spcBef>
              <a:buChar char="–"/>
              <a:tabLst>
                <a:tab pos="1003300" algn="l"/>
                <a:tab pos="1003935" algn="l"/>
              </a:tabLst>
            </a:pPr>
            <a:r>
              <a:rPr sz="1800" spc="-5" dirty="0">
                <a:latin typeface="Arial"/>
                <a:cs typeface="Arial"/>
              </a:rPr>
              <a:t>Source is </a:t>
            </a:r>
            <a:r>
              <a:rPr sz="1800" b="1" spc="-20" dirty="0">
                <a:latin typeface="Arial"/>
                <a:cs typeface="Arial"/>
              </a:rPr>
              <a:t>Valid</a:t>
            </a:r>
            <a:endParaRPr sz="1800">
              <a:latin typeface="Arial"/>
              <a:cs typeface="Arial"/>
            </a:endParaRPr>
          </a:p>
          <a:p>
            <a:pPr marL="1003300" lvl="1" indent="-534035">
              <a:lnSpc>
                <a:spcPct val="100000"/>
              </a:lnSpc>
              <a:spcBef>
                <a:spcPts val="600"/>
              </a:spcBef>
              <a:buChar char="–"/>
              <a:tabLst>
                <a:tab pos="1003300" algn="l"/>
                <a:tab pos="1003935" algn="l"/>
              </a:tabLst>
            </a:pPr>
            <a:r>
              <a:rPr sz="1800" spc="-5" dirty="0">
                <a:latin typeface="Arial"/>
                <a:cs typeface="Arial"/>
              </a:rPr>
              <a:t>Destination 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Ready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900">
              <a:latin typeface="Arial"/>
              <a:cs typeface="Arial"/>
            </a:endParaRPr>
          </a:p>
          <a:p>
            <a:pPr marL="622300" marR="87630" indent="-609600">
              <a:lnSpc>
                <a:spcPct val="100000"/>
              </a:lnSpc>
              <a:buChar char="•"/>
              <a:tabLst>
                <a:tab pos="621665" algn="l"/>
                <a:tab pos="622300" algn="l"/>
              </a:tabLst>
            </a:pP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each channel  the </a:t>
            </a:r>
            <a:r>
              <a:rPr sz="2400" dirty="0">
                <a:latin typeface="Arial"/>
                <a:cs typeface="Arial"/>
              </a:rPr>
              <a:t>master </a:t>
            </a:r>
            <a:r>
              <a:rPr sz="2400" spc="-5" dirty="0">
                <a:latin typeface="Arial"/>
                <a:cs typeface="Arial"/>
              </a:rPr>
              <a:t>or  slave </a:t>
            </a:r>
            <a:r>
              <a:rPr sz="2400" dirty="0">
                <a:latin typeface="Arial"/>
                <a:cs typeface="Arial"/>
              </a:rPr>
              <a:t>can limit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flow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5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buChar char="•"/>
              <a:tabLst>
                <a:tab pos="621665" algn="l"/>
                <a:tab pos="622300" algn="l"/>
              </a:tabLst>
            </a:pPr>
            <a:r>
              <a:rPr sz="2400" spc="-35" dirty="0">
                <a:latin typeface="Arial"/>
                <a:cs typeface="Arial"/>
              </a:rPr>
              <a:t>Very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flexible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91000" y="1176734"/>
            <a:ext cx="5143195" cy="3629581"/>
            <a:chOff x="3888943" y="1568979"/>
            <a:chExt cx="4747565" cy="4839441"/>
          </a:xfrm>
        </p:grpSpPr>
        <p:sp>
          <p:nvSpPr>
            <p:cNvPr id="4" name="object 4"/>
            <p:cNvSpPr/>
            <p:nvPr/>
          </p:nvSpPr>
          <p:spPr>
            <a:xfrm>
              <a:off x="3888944" y="1568979"/>
              <a:ext cx="4747562" cy="15279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943" y="3083052"/>
              <a:ext cx="4747563" cy="1670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8943" y="4732020"/>
              <a:ext cx="4747565" cy="1676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0055" y="2209800"/>
              <a:ext cx="2108200" cy="4101465"/>
            </a:xfrm>
            <a:custGeom>
              <a:avLst/>
              <a:gdLst/>
              <a:ahLst/>
              <a:cxnLst/>
              <a:rect l="l" t="t" r="r" b="b"/>
              <a:pathLst>
                <a:path w="2108200" h="4101465">
                  <a:moveTo>
                    <a:pt x="847344" y="228600"/>
                  </a:moveTo>
                  <a:lnTo>
                    <a:pt x="852106" y="187512"/>
                  </a:lnTo>
                  <a:lnTo>
                    <a:pt x="865836" y="148839"/>
                  </a:lnTo>
                  <a:lnTo>
                    <a:pt x="887701" y="113227"/>
                  </a:lnTo>
                  <a:lnTo>
                    <a:pt x="916866" y="81321"/>
                  </a:lnTo>
                  <a:lnTo>
                    <a:pt x="952497" y="53768"/>
                  </a:lnTo>
                  <a:lnTo>
                    <a:pt x="993760" y="31213"/>
                  </a:lnTo>
                  <a:lnTo>
                    <a:pt x="1039821" y="14303"/>
                  </a:lnTo>
                  <a:lnTo>
                    <a:pt x="1089846" y="3683"/>
                  </a:lnTo>
                  <a:lnTo>
                    <a:pt x="1143000" y="0"/>
                  </a:lnTo>
                  <a:lnTo>
                    <a:pt x="1196153" y="3683"/>
                  </a:lnTo>
                  <a:lnTo>
                    <a:pt x="1246178" y="14303"/>
                  </a:lnTo>
                  <a:lnTo>
                    <a:pt x="1292239" y="31213"/>
                  </a:lnTo>
                  <a:lnTo>
                    <a:pt x="1333502" y="53768"/>
                  </a:lnTo>
                  <a:lnTo>
                    <a:pt x="1369133" y="81321"/>
                  </a:lnTo>
                  <a:lnTo>
                    <a:pt x="1398298" y="113227"/>
                  </a:lnTo>
                  <a:lnTo>
                    <a:pt x="1420163" y="148839"/>
                  </a:lnTo>
                  <a:lnTo>
                    <a:pt x="1433893" y="187512"/>
                  </a:lnTo>
                  <a:lnTo>
                    <a:pt x="1438656" y="228600"/>
                  </a:lnTo>
                  <a:lnTo>
                    <a:pt x="1433893" y="269687"/>
                  </a:lnTo>
                  <a:lnTo>
                    <a:pt x="1420163" y="308360"/>
                  </a:lnTo>
                  <a:lnTo>
                    <a:pt x="1398298" y="343972"/>
                  </a:lnTo>
                  <a:lnTo>
                    <a:pt x="1369133" y="375878"/>
                  </a:lnTo>
                  <a:lnTo>
                    <a:pt x="1333502" y="403431"/>
                  </a:lnTo>
                  <a:lnTo>
                    <a:pt x="1292239" y="425986"/>
                  </a:lnTo>
                  <a:lnTo>
                    <a:pt x="1246178" y="442896"/>
                  </a:lnTo>
                  <a:lnTo>
                    <a:pt x="1196153" y="453516"/>
                  </a:lnTo>
                  <a:lnTo>
                    <a:pt x="1143000" y="457200"/>
                  </a:lnTo>
                  <a:lnTo>
                    <a:pt x="1089846" y="453516"/>
                  </a:lnTo>
                  <a:lnTo>
                    <a:pt x="1039821" y="442896"/>
                  </a:lnTo>
                  <a:lnTo>
                    <a:pt x="993760" y="425986"/>
                  </a:lnTo>
                  <a:lnTo>
                    <a:pt x="952497" y="403431"/>
                  </a:lnTo>
                  <a:lnTo>
                    <a:pt x="916866" y="375878"/>
                  </a:lnTo>
                  <a:lnTo>
                    <a:pt x="887701" y="343972"/>
                  </a:lnTo>
                  <a:lnTo>
                    <a:pt x="865836" y="308360"/>
                  </a:lnTo>
                  <a:lnTo>
                    <a:pt x="852106" y="269687"/>
                  </a:lnTo>
                  <a:lnTo>
                    <a:pt x="847344" y="228600"/>
                  </a:lnTo>
                  <a:close/>
                </a:path>
                <a:path w="2108200" h="4101465">
                  <a:moveTo>
                    <a:pt x="0" y="2096262"/>
                  </a:moveTo>
                  <a:lnTo>
                    <a:pt x="5002" y="2052188"/>
                  </a:lnTo>
                  <a:lnTo>
                    <a:pt x="19347" y="2011138"/>
                  </a:lnTo>
                  <a:lnTo>
                    <a:pt x="42045" y="1973990"/>
                  </a:lnTo>
                  <a:lnTo>
                    <a:pt x="72104" y="1941623"/>
                  </a:lnTo>
                  <a:lnTo>
                    <a:pt x="108532" y="1914918"/>
                  </a:lnTo>
                  <a:lnTo>
                    <a:pt x="150340" y="1894754"/>
                  </a:lnTo>
                  <a:lnTo>
                    <a:pt x="196534" y="1882011"/>
                  </a:lnTo>
                  <a:lnTo>
                    <a:pt x="246126" y="1877568"/>
                  </a:lnTo>
                  <a:lnTo>
                    <a:pt x="295717" y="1882011"/>
                  </a:lnTo>
                  <a:lnTo>
                    <a:pt x="341911" y="1894754"/>
                  </a:lnTo>
                  <a:lnTo>
                    <a:pt x="383719" y="1914918"/>
                  </a:lnTo>
                  <a:lnTo>
                    <a:pt x="420147" y="1941623"/>
                  </a:lnTo>
                  <a:lnTo>
                    <a:pt x="450206" y="1973990"/>
                  </a:lnTo>
                  <a:lnTo>
                    <a:pt x="472904" y="2011138"/>
                  </a:lnTo>
                  <a:lnTo>
                    <a:pt x="487249" y="2052188"/>
                  </a:lnTo>
                  <a:lnTo>
                    <a:pt x="492252" y="2096262"/>
                  </a:lnTo>
                  <a:lnTo>
                    <a:pt x="487249" y="2140335"/>
                  </a:lnTo>
                  <a:lnTo>
                    <a:pt x="472904" y="2181385"/>
                  </a:lnTo>
                  <a:lnTo>
                    <a:pt x="450206" y="2218533"/>
                  </a:lnTo>
                  <a:lnTo>
                    <a:pt x="420147" y="2250900"/>
                  </a:lnTo>
                  <a:lnTo>
                    <a:pt x="383719" y="2277605"/>
                  </a:lnTo>
                  <a:lnTo>
                    <a:pt x="341911" y="2297769"/>
                  </a:lnTo>
                  <a:lnTo>
                    <a:pt x="295717" y="2310512"/>
                  </a:lnTo>
                  <a:lnTo>
                    <a:pt x="246126" y="2314956"/>
                  </a:lnTo>
                  <a:lnTo>
                    <a:pt x="196534" y="2310512"/>
                  </a:lnTo>
                  <a:lnTo>
                    <a:pt x="150340" y="2297769"/>
                  </a:lnTo>
                  <a:lnTo>
                    <a:pt x="108532" y="2277605"/>
                  </a:lnTo>
                  <a:lnTo>
                    <a:pt x="72104" y="2250900"/>
                  </a:lnTo>
                  <a:lnTo>
                    <a:pt x="42045" y="2218533"/>
                  </a:lnTo>
                  <a:lnTo>
                    <a:pt x="19347" y="2181385"/>
                  </a:lnTo>
                  <a:lnTo>
                    <a:pt x="5002" y="2140335"/>
                  </a:lnTo>
                  <a:lnTo>
                    <a:pt x="0" y="2096262"/>
                  </a:lnTo>
                  <a:close/>
                </a:path>
                <a:path w="2108200" h="4101465">
                  <a:moveTo>
                    <a:pt x="1517903" y="3600450"/>
                  </a:moveTo>
                  <a:lnTo>
                    <a:pt x="1519888" y="3542067"/>
                  </a:lnTo>
                  <a:lnTo>
                    <a:pt x="1525695" y="3485663"/>
                  </a:lnTo>
                  <a:lnTo>
                    <a:pt x="1535101" y="3431612"/>
                  </a:lnTo>
                  <a:lnTo>
                    <a:pt x="1547886" y="3380289"/>
                  </a:lnTo>
                  <a:lnTo>
                    <a:pt x="1563828" y="3332072"/>
                  </a:lnTo>
                  <a:lnTo>
                    <a:pt x="1582705" y="3287334"/>
                  </a:lnTo>
                  <a:lnTo>
                    <a:pt x="1604295" y="3246453"/>
                  </a:lnTo>
                  <a:lnTo>
                    <a:pt x="1628378" y="3209803"/>
                  </a:lnTo>
                  <a:lnTo>
                    <a:pt x="1654731" y="3177762"/>
                  </a:lnTo>
                  <a:lnTo>
                    <a:pt x="1683133" y="3150703"/>
                  </a:lnTo>
                  <a:lnTo>
                    <a:pt x="1745197" y="3113038"/>
                  </a:lnTo>
                  <a:lnTo>
                    <a:pt x="1812798" y="3099816"/>
                  </a:lnTo>
                  <a:lnTo>
                    <a:pt x="1847179" y="3103184"/>
                  </a:lnTo>
                  <a:lnTo>
                    <a:pt x="1912233" y="3129003"/>
                  </a:lnTo>
                  <a:lnTo>
                    <a:pt x="1970864" y="3177762"/>
                  </a:lnTo>
                  <a:lnTo>
                    <a:pt x="1997217" y="3209803"/>
                  </a:lnTo>
                  <a:lnTo>
                    <a:pt x="2021300" y="3246453"/>
                  </a:lnTo>
                  <a:lnTo>
                    <a:pt x="2042890" y="3287334"/>
                  </a:lnTo>
                  <a:lnTo>
                    <a:pt x="2061767" y="3332072"/>
                  </a:lnTo>
                  <a:lnTo>
                    <a:pt x="2077709" y="3380289"/>
                  </a:lnTo>
                  <a:lnTo>
                    <a:pt x="2090494" y="3431612"/>
                  </a:lnTo>
                  <a:lnTo>
                    <a:pt x="2099900" y="3485663"/>
                  </a:lnTo>
                  <a:lnTo>
                    <a:pt x="2105707" y="3542067"/>
                  </a:lnTo>
                  <a:lnTo>
                    <a:pt x="2107692" y="3600450"/>
                  </a:lnTo>
                  <a:lnTo>
                    <a:pt x="2105707" y="3658834"/>
                  </a:lnTo>
                  <a:lnTo>
                    <a:pt x="2099900" y="3715240"/>
                  </a:lnTo>
                  <a:lnTo>
                    <a:pt x="2090494" y="3769292"/>
                  </a:lnTo>
                  <a:lnTo>
                    <a:pt x="2077709" y="3820615"/>
                  </a:lnTo>
                  <a:lnTo>
                    <a:pt x="2061767" y="3868833"/>
                  </a:lnTo>
                  <a:lnTo>
                    <a:pt x="2042890" y="3913570"/>
                  </a:lnTo>
                  <a:lnTo>
                    <a:pt x="2021300" y="3954451"/>
                  </a:lnTo>
                  <a:lnTo>
                    <a:pt x="1997217" y="3991100"/>
                  </a:lnTo>
                  <a:lnTo>
                    <a:pt x="1970864" y="4023141"/>
                  </a:lnTo>
                  <a:lnTo>
                    <a:pt x="1942462" y="4050198"/>
                  </a:lnTo>
                  <a:lnTo>
                    <a:pt x="1880398" y="4087861"/>
                  </a:lnTo>
                  <a:lnTo>
                    <a:pt x="1812798" y="4101084"/>
                  </a:lnTo>
                  <a:lnTo>
                    <a:pt x="1778416" y="4097715"/>
                  </a:lnTo>
                  <a:lnTo>
                    <a:pt x="1713362" y="4071897"/>
                  </a:lnTo>
                  <a:lnTo>
                    <a:pt x="1654731" y="4023141"/>
                  </a:lnTo>
                  <a:lnTo>
                    <a:pt x="1628378" y="3991100"/>
                  </a:lnTo>
                  <a:lnTo>
                    <a:pt x="1604295" y="3954451"/>
                  </a:lnTo>
                  <a:lnTo>
                    <a:pt x="1582705" y="3913570"/>
                  </a:lnTo>
                  <a:lnTo>
                    <a:pt x="1563828" y="3868833"/>
                  </a:lnTo>
                  <a:lnTo>
                    <a:pt x="1547886" y="3820615"/>
                  </a:lnTo>
                  <a:lnTo>
                    <a:pt x="1535101" y="3769292"/>
                  </a:lnTo>
                  <a:lnTo>
                    <a:pt x="1525695" y="3715240"/>
                  </a:lnTo>
                  <a:lnTo>
                    <a:pt x="1519888" y="3658834"/>
                  </a:lnTo>
                  <a:lnTo>
                    <a:pt x="1517903" y="3600450"/>
                  </a:lnTo>
                  <a:close/>
                </a:path>
              </a:pathLst>
            </a:custGeom>
            <a:ln w="12192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78917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latin typeface="Arial"/>
                <a:cs typeface="Arial"/>
              </a:rPr>
              <a:t>Write </a:t>
            </a:r>
            <a:r>
              <a:rPr sz="4400" b="1" dirty="0">
                <a:latin typeface="Arial"/>
                <a:cs typeface="Arial"/>
              </a:rPr>
              <a:t>channel</a:t>
            </a:r>
            <a:r>
              <a:rPr sz="4400" b="1" spc="-4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handshaking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1968" y="1284733"/>
            <a:ext cx="3442450" cy="1109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27732" y="1351978"/>
            <a:ext cx="3885352" cy="997068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8702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87020" algn="l"/>
              </a:tabLst>
            </a:pPr>
            <a:r>
              <a:rPr sz="1600" spc="-5" dirty="0">
                <a:latin typeface="Arial"/>
                <a:cs typeface="Arial"/>
              </a:rPr>
              <a:t>Master provides </a:t>
            </a:r>
            <a:r>
              <a:rPr sz="1600" b="1" spc="-5" dirty="0">
                <a:latin typeface="Arial"/>
                <a:cs typeface="Arial"/>
              </a:rPr>
              <a:t>awvalid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show  </a:t>
            </a:r>
            <a:r>
              <a:rPr sz="1600" spc="-5" dirty="0">
                <a:latin typeface="Arial"/>
                <a:cs typeface="Arial"/>
              </a:rPr>
              <a:t>information </a:t>
            </a:r>
            <a:r>
              <a:rPr sz="1600" spc="-10" dirty="0">
                <a:latin typeface="Arial"/>
                <a:cs typeface="Arial"/>
              </a:rPr>
              <a:t>valid </a:t>
            </a:r>
            <a:r>
              <a:rPr sz="1600" spc="-5" dirty="0">
                <a:latin typeface="Arial"/>
                <a:cs typeface="Arial"/>
              </a:rPr>
              <a:t>on write </a:t>
            </a:r>
            <a:r>
              <a:rPr sz="1600" dirty="0">
                <a:latin typeface="Arial"/>
                <a:cs typeface="Arial"/>
              </a:rPr>
              <a:t>addr  </a:t>
            </a:r>
            <a:r>
              <a:rPr sz="1600" spc="-5" dirty="0">
                <a:latin typeface="Arial"/>
                <a:cs typeface="Arial"/>
              </a:rPr>
              <a:t>channel.</a:t>
            </a:r>
            <a:endParaRPr sz="1600" dirty="0">
              <a:latin typeface="Arial"/>
              <a:cs typeface="Arial"/>
            </a:endParaRPr>
          </a:p>
          <a:p>
            <a:pPr marL="286385" indent="-287020" algn="just">
              <a:lnSpc>
                <a:spcPct val="100000"/>
              </a:lnSpc>
              <a:buChar char="•"/>
              <a:tabLst>
                <a:tab pos="287020" algn="l"/>
              </a:tabLst>
            </a:pPr>
            <a:r>
              <a:rPr sz="1600" spc="-5" dirty="0">
                <a:latin typeface="Arial"/>
                <a:cs typeface="Arial"/>
              </a:rPr>
              <a:t>Slave gives </a:t>
            </a:r>
            <a:r>
              <a:rPr sz="1600" b="1" dirty="0">
                <a:latin typeface="Arial"/>
                <a:cs typeface="Arial"/>
              </a:rPr>
              <a:t>awready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indicating</a:t>
            </a:r>
            <a:endParaRPr sz="1600" dirty="0">
              <a:latin typeface="Arial"/>
              <a:cs typeface="Arial"/>
            </a:endParaRPr>
          </a:p>
          <a:p>
            <a:pPr marL="286385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address information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accepted.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157" y="2699772"/>
            <a:ext cx="4068339" cy="1338828"/>
          </a:xfrm>
          <a:prstGeom prst="rect">
            <a:avLst/>
          </a:prstGeom>
          <a:ln w="12192">
            <a:noFill/>
          </a:ln>
        </p:spPr>
        <p:txBody>
          <a:bodyPr vert="horz" wrap="square" lIns="0" tIns="106680" rIns="0" bIns="0" rtlCol="0">
            <a:spAutoFit/>
          </a:bodyPr>
          <a:lstStyle/>
          <a:p>
            <a:pPr marL="377190" marR="82550" indent="-287020" algn="just">
              <a:lnSpc>
                <a:spcPct val="100000"/>
              </a:lnSpc>
              <a:spcBef>
                <a:spcPts val="840"/>
              </a:spcBef>
              <a:buChar char="•"/>
              <a:tabLst>
                <a:tab pos="377825" algn="l"/>
              </a:tabLst>
            </a:pPr>
            <a:r>
              <a:rPr sz="1600" spc="-5" dirty="0">
                <a:latin typeface="Arial"/>
                <a:cs typeface="Arial"/>
              </a:rPr>
              <a:t>Master provides </a:t>
            </a:r>
            <a:r>
              <a:rPr sz="1600" b="1" spc="-5" dirty="0">
                <a:latin typeface="Arial"/>
                <a:cs typeface="Arial"/>
              </a:rPr>
              <a:t>wvalid </a:t>
            </a:r>
            <a:r>
              <a:rPr sz="1600" spc="-5" dirty="0">
                <a:latin typeface="Arial"/>
                <a:cs typeface="Arial"/>
              </a:rPr>
              <a:t>to say  information </a:t>
            </a:r>
            <a:r>
              <a:rPr sz="1600" dirty="0">
                <a:latin typeface="Arial"/>
                <a:cs typeface="Arial"/>
              </a:rPr>
              <a:t>is valid in </a:t>
            </a:r>
            <a:r>
              <a:rPr sz="1600" spc="-5" dirty="0">
                <a:latin typeface="Arial"/>
                <a:cs typeface="Arial"/>
              </a:rPr>
              <a:t>write </a:t>
            </a:r>
            <a:r>
              <a:rPr sz="1600" dirty="0">
                <a:latin typeface="Arial"/>
                <a:cs typeface="Arial"/>
              </a:rPr>
              <a:t>data  </a:t>
            </a:r>
            <a:r>
              <a:rPr sz="1600" spc="-5" dirty="0">
                <a:latin typeface="Arial"/>
                <a:cs typeface="Arial"/>
              </a:rPr>
              <a:t>channel.</a:t>
            </a:r>
            <a:endParaRPr sz="1600" dirty="0">
              <a:latin typeface="Arial"/>
              <a:cs typeface="Arial"/>
            </a:endParaRPr>
          </a:p>
          <a:p>
            <a:pPr marL="377190" marR="83820" indent="-287020" algn="just">
              <a:lnSpc>
                <a:spcPct val="100000"/>
              </a:lnSpc>
              <a:buChar char="•"/>
              <a:tabLst>
                <a:tab pos="377825" algn="l"/>
              </a:tabLst>
            </a:pPr>
            <a:r>
              <a:rPr sz="1600" spc="-5" dirty="0">
                <a:latin typeface="Arial"/>
                <a:cs typeface="Arial"/>
              </a:rPr>
              <a:t>Slave gives </a:t>
            </a:r>
            <a:r>
              <a:rPr sz="1600" b="1" dirty="0">
                <a:latin typeface="Arial"/>
                <a:cs typeface="Arial"/>
              </a:rPr>
              <a:t>wready </a:t>
            </a:r>
            <a:r>
              <a:rPr sz="1600" spc="-5" dirty="0">
                <a:latin typeface="Arial"/>
                <a:cs typeface="Arial"/>
              </a:rPr>
              <a:t>indicating write  data information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accepted.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7319" y="4413132"/>
            <a:ext cx="3886041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8702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87020" algn="l"/>
              </a:tabLst>
            </a:pPr>
            <a:r>
              <a:rPr sz="1600" spc="-25" dirty="0">
                <a:latin typeface="Arial"/>
                <a:cs typeface="Arial"/>
              </a:rPr>
              <a:t>BVALID </a:t>
            </a:r>
            <a:r>
              <a:rPr sz="1600" spc="-5" dirty="0">
                <a:latin typeface="Arial"/>
                <a:cs typeface="Arial"/>
              </a:rPr>
              <a:t>from slave </a:t>
            </a:r>
            <a:r>
              <a:rPr sz="1600" spc="-10" dirty="0">
                <a:latin typeface="Arial"/>
                <a:cs typeface="Arial"/>
              </a:rPr>
              <a:t>shows </a:t>
            </a:r>
            <a:r>
              <a:rPr sz="1600" spc="-5" dirty="0">
                <a:latin typeface="Arial"/>
                <a:cs typeface="Arial"/>
              </a:rPr>
              <a:t>valid  information on write response  channel</a:t>
            </a:r>
            <a:endParaRPr sz="1600" dirty="0">
              <a:latin typeface="Arial"/>
              <a:cs typeface="Arial"/>
            </a:endParaRPr>
          </a:p>
          <a:p>
            <a:pPr marL="286385" marR="6350" indent="-287020" algn="just">
              <a:lnSpc>
                <a:spcPct val="100000"/>
              </a:lnSpc>
              <a:buChar char="•"/>
              <a:tabLst>
                <a:tab pos="287020" algn="l"/>
              </a:tabLst>
            </a:pPr>
            <a:r>
              <a:rPr sz="1600" spc="-5" dirty="0">
                <a:latin typeface="Arial"/>
                <a:cs typeface="Arial"/>
              </a:rPr>
              <a:t>Master gives BREADY indicating  write response information  accepted.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75682" y="2819400"/>
            <a:ext cx="3784295" cy="1060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9717" y="4405122"/>
            <a:ext cx="3465392" cy="10812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787114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Read channel</a:t>
            </a:r>
            <a:r>
              <a:rPr sz="4400" b="1" spc="-7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handshaking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0412" y="1319021"/>
            <a:ext cx="3612388" cy="1132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27732" y="1378267"/>
            <a:ext cx="3885352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8702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87020" algn="l"/>
              </a:tabLst>
            </a:pPr>
            <a:r>
              <a:rPr sz="1600" spc="-5" dirty="0">
                <a:latin typeface="Arial"/>
                <a:cs typeface="Arial"/>
              </a:rPr>
              <a:t>Master provides </a:t>
            </a:r>
            <a:r>
              <a:rPr sz="1600" b="1" spc="-5" dirty="0">
                <a:latin typeface="Arial"/>
                <a:cs typeface="Arial"/>
              </a:rPr>
              <a:t>arvalid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show  </a:t>
            </a:r>
            <a:r>
              <a:rPr sz="1600" spc="-5" dirty="0">
                <a:latin typeface="Arial"/>
                <a:cs typeface="Arial"/>
              </a:rPr>
              <a:t>information valid on read addr  channel.</a:t>
            </a:r>
            <a:endParaRPr sz="1600">
              <a:latin typeface="Arial"/>
              <a:cs typeface="Arial"/>
            </a:endParaRPr>
          </a:p>
          <a:p>
            <a:pPr marL="286385" indent="-287020" algn="just">
              <a:lnSpc>
                <a:spcPct val="100000"/>
              </a:lnSpc>
              <a:buChar char="•"/>
              <a:tabLst>
                <a:tab pos="287020" algn="l"/>
              </a:tabLst>
            </a:pPr>
            <a:r>
              <a:rPr sz="1600" spc="-5" dirty="0">
                <a:latin typeface="Arial"/>
                <a:cs typeface="Arial"/>
              </a:rPr>
              <a:t>Slave gives </a:t>
            </a:r>
            <a:r>
              <a:rPr sz="1600" b="1" spc="-5" dirty="0">
                <a:latin typeface="Arial"/>
                <a:cs typeface="Arial"/>
              </a:rPr>
              <a:t>arready </a:t>
            </a:r>
            <a:r>
              <a:rPr sz="1600" spc="-5" dirty="0">
                <a:latin typeface="Arial"/>
                <a:cs typeface="Arial"/>
              </a:rPr>
              <a:t>indicating</a:t>
            </a:r>
            <a:r>
              <a:rPr sz="1600" spc="-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read</a:t>
            </a:r>
            <a:endParaRPr sz="1600">
              <a:latin typeface="Arial"/>
              <a:cs typeface="Arial"/>
            </a:endParaRPr>
          </a:p>
          <a:p>
            <a:pPr marL="286385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address information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accepted.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0412" y="2940939"/>
            <a:ext cx="4364143" cy="1377300"/>
          </a:xfrm>
          <a:prstGeom prst="rect">
            <a:avLst/>
          </a:prstGeom>
          <a:ln w="12192">
            <a:noFill/>
          </a:ln>
        </p:spPr>
        <p:txBody>
          <a:bodyPr vert="horz" wrap="square" lIns="0" tIns="144780" rIns="0" bIns="0" rtlCol="0">
            <a:spAutoFit/>
          </a:bodyPr>
          <a:lstStyle/>
          <a:p>
            <a:pPr marL="378460" marR="82550" indent="-287020" algn="just">
              <a:lnSpc>
                <a:spcPct val="100000"/>
              </a:lnSpc>
              <a:spcBef>
                <a:spcPts val="1140"/>
              </a:spcBef>
              <a:buChar char="•"/>
              <a:tabLst>
                <a:tab pos="379095" algn="l"/>
              </a:tabLst>
            </a:pPr>
            <a:r>
              <a:rPr sz="1600" spc="-5" dirty="0">
                <a:latin typeface="Arial"/>
                <a:cs typeface="Arial"/>
              </a:rPr>
              <a:t>Slave gives </a:t>
            </a:r>
            <a:r>
              <a:rPr sz="1600" b="1" spc="-5" dirty="0">
                <a:latin typeface="Arial"/>
                <a:cs typeface="Arial"/>
              </a:rPr>
              <a:t>rvalid </a:t>
            </a:r>
            <a:r>
              <a:rPr sz="1600" spc="-5" dirty="0">
                <a:latin typeface="Arial"/>
                <a:cs typeface="Arial"/>
              </a:rPr>
              <a:t>indicating valid  information on </a:t>
            </a:r>
            <a:r>
              <a:rPr sz="1600" dirty="0">
                <a:latin typeface="Arial"/>
                <a:cs typeface="Arial"/>
              </a:rPr>
              <a:t>read </a:t>
            </a:r>
            <a:r>
              <a:rPr sz="1600" spc="-5" dirty="0">
                <a:latin typeface="Arial"/>
                <a:cs typeface="Arial"/>
              </a:rPr>
              <a:t>data &amp; </a:t>
            </a:r>
            <a:r>
              <a:rPr sz="1600" dirty="0">
                <a:latin typeface="Arial"/>
                <a:cs typeface="Arial"/>
              </a:rPr>
              <a:t>response  </a:t>
            </a:r>
            <a:r>
              <a:rPr sz="1600" spc="-5" dirty="0">
                <a:latin typeface="Arial"/>
                <a:cs typeface="Arial"/>
              </a:rPr>
              <a:t>channel.</a:t>
            </a:r>
            <a:endParaRPr sz="1600" dirty="0">
              <a:latin typeface="Arial"/>
              <a:cs typeface="Arial"/>
            </a:endParaRPr>
          </a:p>
          <a:p>
            <a:pPr marL="378460" marR="83185" indent="-287020" algn="just">
              <a:lnSpc>
                <a:spcPct val="100000"/>
              </a:lnSpc>
              <a:buChar char="•"/>
              <a:tabLst>
                <a:tab pos="379095" algn="l"/>
              </a:tabLst>
            </a:pPr>
            <a:r>
              <a:rPr sz="1600" spc="-5" dirty="0">
                <a:latin typeface="Arial"/>
                <a:cs typeface="Arial"/>
              </a:rPr>
              <a:t>Master provides </a:t>
            </a:r>
            <a:r>
              <a:rPr sz="1600" b="1" spc="-5" dirty="0">
                <a:latin typeface="Arial"/>
                <a:cs typeface="Arial"/>
              </a:rPr>
              <a:t>rready </a:t>
            </a:r>
            <a:r>
              <a:rPr sz="1600" spc="-5" dirty="0">
                <a:latin typeface="Arial"/>
                <a:cs typeface="Arial"/>
              </a:rPr>
              <a:t>saying read  data &amp; response information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accepted.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0380" y="2940939"/>
            <a:ext cx="3523234" cy="1138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162400"/>
            <a:ext cx="7512737" cy="107529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Arial"/>
                <a:cs typeface="Arial"/>
              </a:rPr>
              <a:t>Dependencies between channel  handshake signals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4" y="4158782"/>
            <a:ext cx="6536584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Write </a:t>
            </a:r>
            <a:r>
              <a:rPr sz="2000" dirty="0">
                <a:latin typeface="Arial"/>
                <a:cs typeface="Arial"/>
              </a:rPr>
              <a:t>data can appear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before </a:t>
            </a:r>
            <a:r>
              <a:rPr sz="2000" spc="-5" dirty="0">
                <a:latin typeface="Arial"/>
                <a:cs typeface="Arial"/>
              </a:rPr>
              <a:t>Write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Write </a:t>
            </a:r>
            <a:r>
              <a:rPr sz="2000" dirty="0">
                <a:latin typeface="Arial"/>
                <a:cs typeface="Arial"/>
              </a:rPr>
              <a:t>data appear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same cycle </a:t>
            </a:r>
            <a:r>
              <a:rPr sz="2000" dirty="0">
                <a:latin typeface="Arial"/>
                <a:cs typeface="Arial"/>
              </a:rPr>
              <a:t>as 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Read data always come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Read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Write </a:t>
            </a:r>
            <a:r>
              <a:rPr sz="2000" dirty="0">
                <a:latin typeface="Arial"/>
                <a:cs typeface="Arial"/>
              </a:rPr>
              <a:t>response always come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24850" y="1410634"/>
            <a:ext cx="7319433" cy="875366"/>
            <a:chOff x="946015" y="1880846"/>
            <a:chExt cx="6756400" cy="986790"/>
          </a:xfrm>
        </p:grpSpPr>
        <p:sp>
          <p:nvSpPr>
            <p:cNvPr id="5" name="object 5"/>
            <p:cNvSpPr/>
            <p:nvPr/>
          </p:nvSpPr>
          <p:spPr>
            <a:xfrm>
              <a:off x="946015" y="1880846"/>
              <a:ext cx="4590377" cy="9863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84725" y="1924176"/>
              <a:ext cx="2911475" cy="742950"/>
            </a:xfrm>
            <a:custGeom>
              <a:avLst/>
              <a:gdLst/>
              <a:ahLst/>
              <a:cxnLst/>
              <a:rect l="l" t="t" r="r" b="b"/>
              <a:pathLst>
                <a:path w="2911475" h="742950">
                  <a:moveTo>
                    <a:pt x="0" y="0"/>
                  </a:moveTo>
                  <a:lnTo>
                    <a:pt x="479171" y="313436"/>
                  </a:lnTo>
                  <a:lnTo>
                    <a:pt x="479171" y="620140"/>
                  </a:lnTo>
                  <a:lnTo>
                    <a:pt x="488803" y="667867"/>
                  </a:lnTo>
                  <a:lnTo>
                    <a:pt x="515080" y="706866"/>
                  </a:lnTo>
                  <a:lnTo>
                    <a:pt x="554073" y="733172"/>
                  </a:lnTo>
                  <a:lnTo>
                    <a:pt x="601852" y="742823"/>
                  </a:lnTo>
                  <a:lnTo>
                    <a:pt x="2788793" y="742823"/>
                  </a:lnTo>
                  <a:lnTo>
                    <a:pt x="2836519" y="733172"/>
                  </a:lnTo>
                  <a:lnTo>
                    <a:pt x="2875518" y="706866"/>
                  </a:lnTo>
                  <a:lnTo>
                    <a:pt x="2901824" y="667867"/>
                  </a:lnTo>
                  <a:lnTo>
                    <a:pt x="2911475" y="620140"/>
                  </a:lnTo>
                  <a:lnTo>
                    <a:pt x="2911475" y="129412"/>
                  </a:lnTo>
                  <a:lnTo>
                    <a:pt x="479171" y="129412"/>
                  </a:lnTo>
                  <a:lnTo>
                    <a:pt x="0" y="0"/>
                  </a:lnTo>
                  <a:close/>
                </a:path>
                <a:path w="2911475" h="742950">
                  <a:moveTo>
                    <a:pt x="2788793" y="6731"/>
                  </a:moveTo>
                  <a:lnTo>
                    <a:pt x="601852" y="6731"/>
                  </a:lnTo>
                  <a:lnTo>
                    <a:pt x="554073" y="16381"/>
                  </a:lnTo>
                  <a:lnTo>
                    <a:pt x="515080" y="42687"/>
                  </a:lnTo>
                  <a:lnTo>
                    <a:pt x="488803" y="81686"/>
                  </a:lnTo>
                  <a:lnTo>
                    <a:pt x="479171" y="129412"/>
                  </a:lnTo>
                  <a:lnTo>
                    <a:pt x="2911475" y="129412"/>
                  </a:lnTo>
                  <a:lnTo>
                    <a:pt x="2901824" y="81686"/>
                  </a:lnTo>
                  <a:lnTo>
                    <a:pt x="2875518" y="42687"/>
                  </a:lnTo>
                  <a:lnTo>
                    <a:pt x="2836519" y="16381"/>
                  </a:lnTo>
                  <a:lnTo>
                    <a:pt x="2788793" y="6731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4725" y="1924176"/>
              <a:ext cx="2911475" cy="742950"/>
            </a:xfrm>
            <a:custGeom>
              <a:avLst/>
              <a:gdLst/>
              <a:ahLst/>
              <a:cxnLst/>
              <a:rect l="l" t="t" r="r" b="b"/>
              <a:pathLst>
                <a:path w="2911475" h="742950">
                  <a:moveTo>
                    <a:pt x="479171" y="129412"/>
                  </a:moveTo>
                  <a:lnTo>
                    <a:pt x="488803" y="81686"/>
                  </a:lnTo>
                  <a:lnTo>
                    <a:pt x="515080" y="42687"/>
                  </a:lnTo>
                  <a:lnTo>
                    <a:pt x="554073" y="16381"/>
                  </a:lnTo>
                  <a:lnTo>
                    <a:pt x="601852" y="6731"/>
                  </a:lnTo>
                  <a:lnTo>
                    <a:pt x="884554" y="6731"/>
                  </a:lnTo>
                  <a:lnTo>
                    <a:pt x="1492630" y="6731"/>
                  </a:lnTo>
                  <a:lnTo>
                    <a:pt x="2788793" y="6731"/>
                  </a:lnTo>
                  <a:lnTo>
                    <a:pt x="2836519" y="16381"/>
                  </a:lnTo>
                  <a:lnTo>
                    <a:pt x="2875518" y="42687"/>
                  </a:lnTo>
                  <a:lnTo>
                    <a:pt x="2901824" y="81686"/>
                  </a:lnTo>
                  <a:lnTo>
                    <a:pt x="2911475" y="129412"/>
                  </a:lnTo>
                  <a:lnTo>
                    <a:pt x="2911475" y="313436"/>
                  </a:lnTo>
                  <a:lnTo>
                    <a:pt x="2911475" y="620140"/>
                  </a:lnTo>
                  <a:lnTo>
                    <a:pt x="2901824" y="667867"/>
                  </a:lnTo>
                  <a:lnTo>
                    <a:pt x="2875518" y="706866"/>
                  </a:lnTo>
                  <a:lnTo>
                    <a:pt x="2836519" y="733172"/>
                  </a:lnTo>
                  <a:lnTo>
                    <a:pt x="2788793" y="742823"/>
                  </a:lnTo>
                  <a:lnTo>
                    <a:pt x="1492630" y="742823"/>
                  </a:lnTo>
                  <a:lnTo>
                    <a:pt x="884554" y="742823"/>
                  </a:lnTo>
                  <a:lnTo>
                    <a:pt x="601852" y="742823"/>
                  </a:lnTo>
                  <a:lnTo>
                    <a:pt x="554073" y="733172"/>
                  </a:lnTo>
                  <a:lnTo>
                    <a:pt x="515080" y="706866"/>
                  </a:lnTo>
                  <a:lnTo>
                    <a:pt x="488803" y="667867"/>
                  </a:lnTo>
                  <a:lnTo>
                    <a:pt x="479171" y="620140"/>
                  </a:lnTo>
                  <a:lnTo>
                    <a:pt x="479171" y="313436"/>
                  </a:lnTo>
                  <a:lnTo>
                    <a:pt x="0" y="0"/>
                  </a:lnTo>
                  <a:lnTo>
                    <a:pt x="479171" y="129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43200" y="1177490"/>
            <a:ext cx="54102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8820">
              <a:lnSpc>
                <a:spcPct val="100000"/>
              </a:lnSpc>
              <a:spcBef>
                <a:spcPts val="95"/>
              </a:spcBef>
            </a:pPr>
            <a:r>
              <a:rPr sz="1200" b="1" spc="-20" dirty="0">
                <a:solidFill>
                  <a:srgbClr val="FF0000"/>
                </a:solidFill>
                <a:latin typeface="Arial"/>
                <a:cs typeface="Arial"/>
              </a:rPr>
              <a:t>Write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dependency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Arial"/>
              <a:cs typeface="Arial"/>
            </a:endParaRPr>
          </a:p>
          <a:p>
            <a:pPr marL="3279140" marR="5080" algn="just">
              <a:lnSpc>
                <a:spcPct val="100000"/>
              </a:lnSpc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Slave mustn't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give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read  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BRESP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unless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write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addr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&amp;  data phase</a:t>
            </a:r>
            <a:r>
              <a:rPr sz="12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 err="1" smtClean="0">
                <a:solidFill>
                  <a:schemeClr val="bg1"/>
                </a:solidFill>
                <a:latin typeface="Arial"/>
                <a:cs typeface="Arial"/>
              </a:rPr>
              <a:t>comple</a:t>
            </a:r>
            <a:r>
              <a:rPr lang="en-IN" sz="1200" dirty="0" smtClean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dirty="0" err="1" smtClean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12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Read</a:t>
            </a:r>
            <a:r>
              <a:rPr sz="12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dependency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62959" y="2608383"/>
            <a:ext cx="6087375" cy="782002"/>
            <a:chOff x="1535039" y="3477843"/>
            <a:chExt cx="5619115" cy="1042669"/>
          </a:xfrm>
        </p:grpSpPr>
        <p:sp>
          <p:nvSpPr>
            <p:cNvPr id="10" name="object 10"/>
            <p:cNvSpPr/>
            <p:nvPr/>
          </p:nvSpPr>
          <p:spPr>
            <a:xfrm>
              <a:off x="1535039" y="3477843"/>
              <a:ext cx="3452908" cy="104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76319" y="3560063"/>
              <a:ext cx="3071495" cy="596265"/>
            </a:xfrm>
            <a:custGeom>
              <a:avLst/>
              <a:gdLst/>
              <a:ahLst/>
              <a:cxnLst/>
              <a:rect l="l" t="t" r="r" b="b"/>
              <a:pathLst>
                <a:path w="3071495" h="596264">
                  <a:moveTo>
                    <a:pt x="0" y="23622"/>
                  </a:moveTo>
                  <a:lnTo>
                    <a:pt x="318896" y="248285"/>
                  </a:lnTo>
                  <a:lnTo>
                    <a:pt x="318896" y="496569"/>
                  </a:lnTo>
                  <a:lnTo>
                    <a:pt x="326699" y="535233"/>
                  </a:lnTo>
                  <a:lnTo>
                    <a:pt x="347979" y="566801"/>
                  </a:lnTo>
                  <a:lnTo>
                    <a:pt x="379547" y="588081"/>
                  </a:lnTo>
                  <a:lnTo>
                    <a:pt x="418210" y="595884"/>
                  </a:lnTo>
                  <a:lnTo>
                    <a:pt x="2971927" y="595884"/>
                  </a:lnTo>
                  <a:lnTo>
                    <a:pt x="3010590" y="588081"/>
                  </a:lnTo>
                  <a:lnTo>
                    <a:pt x="3042157" y="566801"/>
                  </a:lnTo>
                  <a:lnTo>
                    <a:pt x="3063438" y="535233"/>
                  </a:lnTo>
                  <a:lnTo>
                    <a:pt x="3071240" y="496569"/>
                  </a:lnTo>
                  <a:lnTo>
                    <a:pt x="3071240" y="99313"/>
                  </a:lnTo>
                  <a:lnTo>
                    <a:pt x="318896" y="99313"/>
                  </a:lnTo>
                  <a:lnTo>
                    <a:pt x="0" y="23622"/>
                  </a:lnTo>
                  <a:close/>
                </a:path>
                <a:path w="3071495" h="596264">
                  <a:moveTo>
                    <a:pt x="2971927" y="0"/>
                  </a:moveTo>
                  <a:lnTo>
                    <a:pt x="418210" y="0"/>
                  </a:lnTo>
                  <a:lnTo>
                    <a:pt x="379547" y="7802"/>
                  </a:lnTo>
                  <a:lnTo>
                    <a:pt x="347979" y="29083"/>
                  </a:lnTo>
                  <a:lnTo>
                    <a:pt x="326699" y="60650"/>
                  </a:lnTo>
                  <a:lnTo>
                    <a:pt x="318896" y="99313"/>
                  </a:lnTo>
                  <a:lnTo>
                    <a:pt x="3071240" y="99313"/>
                  </a:lnTo>
                  <a:lnTo>
                    <a:pt x="3063438" y="60650"/>
                  </a:lnTo>
                  <a:lnTo>
                    <a:pt x="3042157" y="29083"/>
                  </a:lnTo>
                  <a:lnTo>
                    <a:pt x="3010590" y="7802"/>
                  </a:lnTo>
                  <a:lnTo>
                    <a:pt x="2971927" y="0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6319" y="3560063"/>
              <a:ext cx="3071495" cy="596265"/>
            </a:xfrm>
            <a:custGeom>
              <a:avLst/>
              <a:gdLst/>
              <a:ahLst/>
              <a:cxnLst/>
              <a:rect l="l" t="t" r="r" b="b"/>
              <a:pathLst>
                <a:path w="3071495" h="596264">
                  <a:moveTo>
                    <a:pt x="318896" y="99313"/>
                  </a:moveTo>
                  <a:lnTo>
                    <a:pt x="326699" y="60650"/>
                  </a:lnTo>
                  <a:lnTo>
                    <a:pt x="347979" y="29083"/>
                  </a:lnTo>
                  <a:lnTo>
                    <a:pt x="379547" y="7802"/>
                  </a:lnTo>
                  <a:lnTo>
                    <a:pt x="418210" y="0"/>
                  </a:lnTo>
                  <a:lnTo>
                    <a:pt x="777620" y="0"/>
                  </a:lnTo>
                  <a:lnTo>
                    <a:pt x="1465706" y="0"/>
                  </a:lnTo>
                  <a:lnTo>
                    <a:pt x="2971927" y="0"/>
                  </a:lnTo>
                  <a:lnTo>
                    <a:pt x="3010590" y="7802"/>
                  </a:lnTo>
                  <a:lnTo>
                    <a:pt x="3042157" y="29083"/>
                  </a:lnTo>
                  <a:lnTo>
                    <a:pt x="3063438" y="60650"/>
                  </a:lnTo>
                  <a:lnTo>
                    <a:pt x="3071240" y="99313"/>
                  </a:lnTo>
                  <a:lnTo>
                    <a:pt x="3071240" y="248285"/>
                  </a:lnTo>
                  <a:lnTo>
                    <a:pt x="3071240" y="496569"/>
                  </a:lnTo>
                  <a:lnTo>
                    <a:pt x="3063438" y="535233"/>
                  </a:lnTo>
                  <a:lnTo>
                    <a:pt x="3042157" y="566801"/>
                  </a:lnTo>
                  <a:lnTo>
                    <a:pt x="3010590" y="588081"/>
                  </a:lnTo>
                  <a:lnTo>
                    <a:pt x="2971927" y="595884"/>
                  </a:lnTo>
                  <a:lnTo>
                    <a:pt x="1465706" y="595884"/>
                  </a:lnTo>
                  <a:lnTo>
                    <a:pt x="777620" y="595884"/>
                  </a:lnTo>
                  <a:lnTo>
                    <a:pt x="418210" y="595884"/>
                  </a:lnTo>
                  <a:lnTo>
                    <a:pt x="379547" y="588081"/>
                  </a:lnTo>
                  <a:lnTo>
                    <a:pt x="347979" y="566801"/>
                  </a:lnTo>
                  <a:lnTo>
                    <a:pt x="326699" y="535233"/>
                  </a:lnTo>
                  <a:lnTo>
                    <a:pt x="318896" y="496569"/>
                  </a:lnTo>
                  <a:lnTo>
                    <a:pt x="318896" y="248285"/>
                  </a:lnTo>
                  <a:lnTo>
                    <a:pt x="0" y="23622"/>
                  </a:lnTo>
                  <a:lnTo>
                    <a:pt x="318896" y="9931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78842" y="2720149"/>
            <a:ext cx="27496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No read </a:t>
            </a:r>
            <a:r>
              <a:rPr sz="1200" b="1" spc="-10" dirty="0">
                <a:solidFill>
                  <a:schemeClr val="bg1"/>
                </a:solidFill>
                <a:latin typeface="Arial"/>
                <a:cs typeface="Arial"/>
              </a:rPr>
              <a:t>data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by slave unless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read address phase</a:t>
            </a:r>
            <a:r>
              <a:rPr sz="12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completes.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817245" y="2899792"/>
            <a:ext cx="1720480" cy="739616"/>
            <a:chOff x="754380" y="3866388"/>
            <a:chExt cx="1588135" cy="986155"/>
          </a:xfrm>
        </p:grpSpPr>
        <p:sp>
          <p:nvSpPr>
            <p:cNvPr id="15" name="object 15"/>
            <p:cNvSpPr/>
            <p:nvPr/>
          </p:nvSpPr>
          <p:spPr>
            <a:xfrm>
              <a:off x="760476" y="3872484"/>
              <a:ext cx="1576070" cy="974090"/>
            </a:xfrm>
            <a:custGeom>
              <a:avLst/>
              <a:gdLst/>
              <a:ahLst/>
              <a:cxnLst/>
              <a:rect l="l" t="t" r="r" b="b"/>
              <a:pathLst>
                <a:path w="1576070" h="974089">
                  <a:moveTo>
                    <a:pt x="1209294" y="0"/>
                  </a:moveTo>
                  <a:lnTo>
                    <a:pt x="162305" y="0"/>
                  </a:lnTo>
                  <a:lnTo>
                    <a:pt x="119159" y="5796"/>
                  </a:lnTo>
                  <a:lnTo>
                    <a:pt x="80388" y="22154"/>
                  </a:lnTo>
                  <a:lnTo>
                    <a:pt x="47539" y="47529"/>
                  </a:lnTo>
                  <a:lnTo>
                    <a:pt x="22160" y="80376"/>
                  </a:lnTo>
                  <a:lnTo>
                    <a:pt x="5797" y="119150"/>
                  </a:lnTo>
                  <a:lnTo>
                    <a:pt x="0" y="162306"/>
                  </a:lnTo>
                  <a:lnTo>
                    <a:pt x="0" y="811530"/>
                  </a:lnTo>
                  <a:lnTo>
                    <a:pt x="5797" y="854685"/>
                  </a:lnTo>
                  <a:lnTo>
                    <a:pt x="22160" y="893459"/>
                  </a:lnTo>
                  <a:lnTo>
                    <a:pt x="47539" y="926306"/>
                  </a:lnTo>
                  <a:lnTo>
                    <a:pt x="80388" y="951681"/>
                  </a:lnTo>
                  <a:lnTo>
                    <a:pt x="119159" y="968039"/>
                  </a:lnTo>
                  <a:lnTo>
                    <a:pt x="162305" y="973836"/>
                  </a:lnTo>
                  <a:lnTo>
                    <a:pt x="1209294" y="973836"/>
                  </a:lnTo>
                  <a:lnTo>
                    <a:pt x="1252449" y="968039"/>
                  </a:lnTo>
                  <a:lnTo>
                    <a:pt x="1291223" y="951681"/>
                  </a:lnTo>
                  <a:lnTo>
                    <a:pt x="1324070" y="926306"/>
                  </a:lnTo>
                  <a:lnTo>
                    <a:pt x="1349445" y="893459"/>
                  </a:lnTo>
                  <a:lnTo>
                    <a:pt x="1365803" y="854685"/>
                  </a:lnTo>
                  <a:lnTo>
                    <a:pt x="1371600" y="811530"/>
                  </a:lnTo>
                  <a:lnTo>
                    <a:pt x="1371600" y="405765"/>
                  </a:lnTo>
                  <a:lnTo>
                    <a:pt x="1559387" y="162306"/>
                  </a:lnTo>
                  <a:lnTo>
                    <a:pt x="1371600" y="162306"/>
                  </a:lnTo>
                  <a:lnTo>
                    <a:pt x="1365803" y="119150"/>
                  </a:lnTo>
                  <a:lnTo>
                    <a:pt x="1349445" y="80376"/>
                  </a:lnTo>
                  <a:lnTo>
                    <a:pt x="1324070" y="47529"/>
                  </a:lnTo>
                  <a:lnTo>
                    <a:pt x="1291223" y="22154"/>
                  </a:lnTo>
                  <a:lnTo>
                    <a:pt x="1252449" y="5796"/>
                  </a:lnTo>
                  <a:lnTo>
                    <a:pt x="1209294" y="0"/>
                  </a:lnTo>
                  <a:close/>
                </a:path>
                <a:path w="1576070" h="974089">
                  <a:moveTo>
                    <a:pt x="1575943" y="140843"/>
                  </a:moveTo>
                  <a:lnTo>
                    <a:pt x="1371600" y="162306"/>
                  </a:lnTo>
                  <a:lnTo>
                    <a:pt x="1559387" y="162306"/>
                  </a:lnTo>
                  <a:lnTo>
                    <a:pt x="1575943" y="140843"/>
                  </a:lnTo>
                  <a:close/>
                </a:path>
              </a:pathLst>
            </a:custGeom>
            <a:solidFill>
              <a:srgbClr val="FFF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0476" y="3872484"/>
              <a:ext cx="1576070" cy="974090"/>
            </a:xfrm>
            <a:custGeom>
              <a:avLst/>
              <a:gdLst/>
              <a:ahLst/>
              <a:cxnLst/>
              <a:rect l="l" t="t" r="r" b="b"/>
              <a:pathLst>
                <a:path w="1576070" h="974089">
                  <a:moveTo>
                    <a:pt x="0" y="162306"/>
                  </a:moveTo>
                  <a:lnTo>
                    <a:pt x="5797" y="119150"/>
                  </a:lnTo>
                  <a:lnTo>
                    <a:pt x="22160" y="80376"/>
                  </a:lnTo>
                  <a:lnTo>
                    <a:pt x="47539" y="47529"/>
                  </a:lnTo>
                  <a:lnTo>
                    <a:pt x="80388" y="22154"/>
                  </a:lnTo>
                  <a:lnTo>
                    <a:pt x="119159" y="5796"/>
                  </a:lnTo>
                  <a:lnTo>
                    <a:pt x="162305" y="0"/>
                  </a:lnTo>
                  <a:lnTo>
                    <a:pt x="800099" y="0"/>
                  </a:lnTo>
                  <a:lnTo>
                    <a:pt x="1143000" y="0"/>
                  </a:lnTo>
                  <a:lnTo>
                    <a:pt x="1209294" y="0"/>
                  </a:lnTo>
                  <a:lnTo>
                    <a:pt x="1252449" y="5796"/>
                  </a:lnTo>
                  <a:lnTo>
                    <a:pt x="1291223" y="22154"/>
                  </a:lnTo>
                  <a:lnTo>
                    <a:pt x="1324070" y="47529"/>
                  </a:lnTo>
                  <a:lnTo>
                    <a:pt x="1349445" y="80376"/>
                  </a:lnTo>
                  <a:lnTo>
                    <a:pt x="1365803" y="119150"/>
                  </a:lnTo>
                  <a:lnTo>
                    <a:pt x="1371600" y="162306"/>
                  </a:lnTo>
                  <a:lnTo>
                    <a:pt x="1575943" y="140843"/>
                  </a:lnTo>
                  <a:lnTo>
                    <a:pt x="1371600" y="405765"/>
                  </a:lnTo>
                  <a:lnTo>
                    <a:pt x="1371600" y="811530"/>
                  </a:lnTo>
                  <a:lnTo>
                    <a:pt x="1365803" y="854685"/>
                  </a:lnTo>
                  <a:lnTo>
                    <a:pt x="1349445" y="893459"/>
                  </a:lnTo>
                  <a:lnTo>
                    <a:pt x="1324070" y="926306"/>
                  </a:lnTo>
                  <a:lnTo>
                    <a:pt x="1291223" y="951681"/>
                  </a:lnTo>
                  <a:lnTo>
                    <a:pt x="1252449" y="968039"/>
                  </a:lnTo>
                  <a:lnTo>
                    <a:pt x="1209294" y="973836"/>
                  </a:lnTo>
                  <a:lnTo>
                    <a:pt x="1143000" y="973836"/>
                  </a:lnTo>
                  <a:lnTo>
                    <a:pt x="800099" y="973836"/>
                  </a:lnTo>
                  <a:lnTo>
                    <a:pt x="162305" y="973836"/>
                  </a:lnTo>
                  <a:lnTo>
                    <a:pt x="119159" y="968039"/>
                  </a:lnTo>
                  <a:lnTo>
                    <a:pt x="80388" y="951681"/>
                  </a:lnTo>
                  <a:lnTo>
                    <a:pt x="47539" y="926306"/>
                  </a:lnTo>
                  <a:lnTo>
                    <a:pt x="22160" y="893459"/>
                  </a:lnTo>
                  <a:lnTo>
                    <a:pt x="5797" y="854685"/>
                  </a:lnTo>
                  <a:lnTo>
                    <a:pt x="0" y="811530"/>
                  </a:lnTo>
                  <a:lnTo>
                    <a:pt x="0" y="405765"/>
                  </a:lnTo>
                  <a:lnTo>
                    <a:pt x="0" y="16230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61653" y="2895600"/>
            <a:ext cx="1212797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200" spc="-5" dirty="0" smtClean="0">
                <a:solidFill>
                  <a:schemeClr val="bg1"/>
                </a:solidFill>
                <a:latin typeface="Arial"/>
                <a:cs typeface="Arial"/>
              </a:rPr>
              <a:t>Slave</a:t>
            </a:r>
            <a:r>
              <a:rPr lang="en-IN"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 smtClean="0">
                <a:solidFill>
                  <a:schemeClr val="bg1"/>
                </a:solidFill>
                <a:latin typeface="Arial"/>
                <a:cs typeface="Arial"/>
              </a:rPr>
              <a:t>doesn’t 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need to wait  for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ARVALID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assertion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343472" y="1039749"/>
            <a:ext cx="436017" cy="3104197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Source: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ARM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AMBA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AXI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Protocol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v1.0: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Specification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100" y="331565"/>
            <a:ext cx="17583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opics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100" y="1256958"/>
            <a:ext cx="5819775" cy="4762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Overview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AXI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 Architecture and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Features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Channel Definitions and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Handshaking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</a:t>
            </a: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Basic AXI</a:t>
            </a:r>
            <a:r>
              <a:rPr sz="2400" b="1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chemeClr val="bg1"/>
                </a:solidFill>
                <a:latin typeface="Arial"/>
                <a:cs typeface="Arial"/>
              </a:rPr>
              <a:t>Transactions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  <a:tab pos="1659889" algn="l"/>
              </a:tabLst>
            </a:pPr>
            <a:r>
              <a:rPr sz="2400" spc="-30" dirty="0">
                <a:latin typeface="Arial"/>
                <a:cs typeface="Arial"/>
              </a:rPr>
              <a:t>Types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	</a:t>
            </a:r>
            <a:r>
              <a:rPr sz="2400" spc="-5" dirty="0">
                <a:latin typeface="Arial"/>
                <a:cs typeface="Arial"/>
              </a:rPr>
              <a:t>Access (Atomic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Accesses)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Ordering </a:t>
            </a:r>
            <a:r>
              <a:rPr sz="2400" spc="-5" dirty="0">
                <a:latin typeface="Arial"/>
                <a:cs typeface="Arial"/>
              </a:rPr>
              <a:t>Model </a:t>
            </a:r>
            <a:r>
              <a:rPr sz="2400" spc="-10" dirty="0">
                <a:latin typeface="Arial"/>
                <a:cs typeface="Arial"/>
              </a:rPr>
              <a:t>(Transaction </a:t>
            </a:r>
            <a:r>
              <a:rPr sz="2400" dirty="0">
                <a:latin typeface="Arial"/>
                <a:cs typeface="Arial"/>
              </a:rPr>
              <a:t>ID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tags)</a:t>
            </a: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AXI4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AXI4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Lite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967" y="2028692"/>
            <a:ext cx="671819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AXI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Transactions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504" y="473259"/>
            <a:ext cx="507820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Read</a:t>
            </a:r>
            <a:r>
              <a:rPr sz="4400" b="1" spc="-50" dirty="0">
                <a:latin typeface="Arial"/>
                <a:cs typeface="Arial"/>
              </a:rPr>
              <a:t> </a:t>
            </a:r>
            <a:r>
              <a:rPr sz="4400" b="1" spc="-25" dirty="0">
                <a:latin typeface="Arial"/>
                <a:cs typeface="Arial"/>
              </a:rPr>
              <a:t>Transaction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9112" y="1292080"/>
            <a:ext cx="6942262" cy="316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8331" y="3123914"/>
            <a:ext cx="1133687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+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Read  Resp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13" y="460972"/>
            <a:ext cx="359642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Read</a:t>
            </a:r>
            <a:r>
              <a:rPr sz="4400" b="1" spc="-5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Bursts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6299" y="1361122"/>
            <a:ext cx="359073" cy="31261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Source: AMBA® AXI </a:t>
            </a:r>
            <a:r>
              <a:rPr sz="1200" dirty="0">
                <a:latin typeface="Arial"/>
                <a:cs typeface="Arial"/>
              </a:rPr>
              <a:t>Protocol v </a:t>
            </a:r>
            <a:r>
              <a:rPr sz="1200" spc="-5" dirty="0">
                <a:latin typeface="Arial"/>
                <a:cs typeface="Arial"/>
              </a:rPr>
              <a:t>1.0 Specification, ARM,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2003.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6147" y="1379374"/>
            <a:ext cx="8966454" cy="2232660"/>
            <a:chOff x="374904" y="1839165"/>
            <a:chExt cx="8484235" cy="2976880"/>
          </a:xfrm>
        </p:grpSpPr>
        <p:sp>
          <p:nvSpPr>
            <p:cNvPr id="5" name="object 5"/>
            <p:cNvSpPr/>
            <p:nvPr/>
          </p:nvSpPr>
          <p:spPr>
            <a:xfrm>
              <a:off x="419732" y="1839165"/>
              <a:ext cx="8340219" cy="28773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954" y="2335529"/>
              <a:ext cx="8446135" cy="995680"/>
            </a:xfrm>
            <a:custGeom>
              <a:avLst/>
              <a:gdLst/>
              <a:ahLst/>
              <a:cxnLst/>
              <a:rect l="l" t="t" r="r" b="b"/>
              <a:pathLst>
                <a:path w="8446135" h="995679">
                  <a:moveTo>
                    <a:pt x="0" y="995172"/>
                  </a:moveTo>
                  <a:lnTo>
                    <a:pt x="8446008" y="995172"/>
                  </a:lnTo>
                  <a:lnTo>
                    <a:pt x="8446008" y="0"/>
                  </a:lnTo>
                  <a:lnTo>
                    <a:pt x="0" y="0"/>
                  </a:lnTo>
                  <a:lnTo>
                    <a:pt x="0" y="99517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3954" y="3406901"/>
              <a:ext cx="8446135" cy="1390015"/>
            </a:xfrm>
            <a:custGeom>
              <a:avLst/>
              <a:gdLst/>
              <a:ahLst/>
              <a:cxnLst/>
              <a:rect l="l" t="t" r="r" b="b"/>
              <a:pathLst>
                <a:path w="8446135" h="1390014">
                  <a:moveTo>
                    <a:pt x="0" y="1389888"/>
                  </a:moveTo>
                  <a:lnTo>
                    <a:pt x="8446008" y="1389888"/>
                  </a:lnTo>
                  <a:lnTo>
                    <a:pt x="8446008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8100">
              <a:solidFill>
                <a:srgbClr val="111B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11039" y="1106005"/>
            <a:ext cx="2728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Read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Address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Channel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915" y="3565017"/>
            <a:ext cx="9121087" cy="1503617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800" b="1" spc="-5" dirty="0">
                <a:solidFill>
                  <a:srgbClr val="111BE9"/>
                </a:solidFill>
                <a:latin typeface="Arial"/>
                <a:cs typeface="Arial"/>
              </a:rPr>
              <a:t>Read Data</a:t>
            </a:r>
            <a:r>
              <a:rPr sz="1800" b="1" spc="5" dirty="0">
                <a:solidFill>
                  <a:srgbClr val="111BE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11BE9"/>
                </a:solidFill>
                <a:latin typeface="Arial"/>
                <a:cs typeface="Arial"/>
              </a:rPr>
              <a:t>Channel</a:t>
            </a:r>
            <a:endParaRPr sz="1800">
              <a:latin typeface="Arial"/>
              <a:cs typeface="Arial"/>
            </a:endParaRPr>
          </a:p>
          <a:p>
            <a:pPr marL="419734" indent="-287020">
              <a:lnSpc>
                <a:spcPct val="100000"/>
              </a:lnSpc>
              <a:spcBef>
                <a:spcPts val="1185"/>
              </a:spcBef>
              <a:buChar char="•"/>
              <a:tabLst>
                <a:tab pos="419734" algn="l"/>
                <a:tab pos="42037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slave keeps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40" dirty="0">
                <a:latin typeface="Arial"/>
                <a:cs typeface="Arial"/>
              </a:rPr>
              <a:t>RVALID </a:t>
            </a:r>
            <a:r>
              <a:rPr sz="1800" spc="-5" dirty="0">
                <a:latin typeface="Arial"/>
                <a:cs typeface="Arial"/>
              </a:rPr>
              <a:t>signal </a:t>
            </a:r>
            <a:r>
              <a:rPr sz="1800" dirty="0">
                <a:latin typeface="Arial"/>
                <a:cs typeface="Arial"/>
              </a:rPr>
              <a:t>LOW </a:t>
            </a:r>
            <a:r>
              <a:rPr sz="1800" spc="-5" dirty="0">
                <a:latin typeface="Arial"/>
                <a:cs typeface="Arial"/>
              </a:rPr>
              <a:t>until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read data is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available.</a:t>
            </a:r>
            <a:endParaRPr sz="1800">
              <a:latin typeface="Arial"/>
              <a:cs typeface="Arial"/>
            </a:endParaRPr>
          </a:p>
          <a:p>
            <a:pPr marL="419734" indent="-287020">
              <a:lnSpc>
                <a:spcPct val="100000"/>
              </a:lnSpc>
              <a:spcBef>
                <a:spcPts val="600"/>
              </a:spcBef>
              <a:buChar char="•"/>
              <a:tabLst>
                <a:tab pos="419734" algn="l"/>
                <a:tab pos="420370" algn="l"/>
              </a:tabLst>
            </a:pPr>
            <a:r>
              <a:rPr sz="1800" spc="-5" dirty="0">
                <a:latin typeface="Arial"/>
                <a:cs typeface="Arial"/>
              </a:rPr>
              <a:t>Slave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asserts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RLAST</a:t>
            </a:r>
            <a:r>
              <a:rPr sz="1800" b="1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final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transfer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burst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indicating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last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item</a:t>
            </a:r>
            <a:endParaRPr sz="1800">
              <a:latin typeface="Arial"/>
              <a:cs typeface="Arial"/>
            </a:endParaRPr>
          </a:p>
          <a:p>
            <a:pPr marL="41973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has been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transferred.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12" y="524027"/>
            <a:ext cx="73001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Overlapping Read</a:t>
            </a:r>
            <a:r>
              <a:rPr sz="4400" b="1" spc="-6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Bursts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655" y="1399032"/>
            <a:ext cx="8888455" cy="220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72316" y="1132331"/>
            <a:ext cx="359073" cy="30346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Source: AMBA AXI </a:t>
            </a:r>
            <a:r>
              <a:rPr sz="1200" dirty="0">
                <a:latin typeface="Arial"/>
                <a:cs typeface="Arial"/>
              </a:rPr>
              <a:t>Protocol v </a:t>
            </a:r>
            <a:r>
              <a:rPr sz="1200" spc="-5" dirty="0">
                <a:latin typeface="Arial"/>
                <a:cs typeface="Arial"/>
              </a:rPr>
              <a:t>1.0 Specification,</a:t>
            </a:r>
            <a:r>
              <a:rPr sz="1200" spc="-2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ARM, 2003.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976" y="3784625"/>
            <a:ext cx="8977999" cy="115095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9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 master </a:t>
            </a:r>
            <a:r>
              <a:rPr sz="1800" spc="-5" dirty="0">
                <a:latin typeface="Arial"/>
                <a:cs typeface="Arial"/>
              </a:rPr>
              <a:t>can drive another burst address </a:t>
            </a:r>
            <a:r>
              <a:rPr sz="1800" dirty="0">
                <a:latin typeface="Arial"/>
                <a:cs typeface="Arial"/>
              </a:rPr>
              <a:t>(B) after first </a:t>
            </a:r>
            <a:r>
              <a:rPr sz="1800" spc="-10" dirty="0">
                <a:latin typeface="Arial"/>
                <a:cs typeface="Arial"/>
              </a:rPr>
              <a:t>addr </a:t>
            </a:r>
            <a:r>
              <a:rPr sz="1800" spc="-5" dirty="0">
                <a:latin typeface="Arial"/>
                <a:cs typeface="Arial"/>
              </a:rPr>
              <a:t>accepted by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slave.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First </a:t>
            </a:r>
            <a:r>
              <a:rPr sz="1800" spc="-10" dirty="0">
                <a:latin typeface="Arial"/>
                <a:cs typeface="Arial"/>
              </a:rPr>
              <a:t>addr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slave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process data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second burst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parallel </a:t>
            </a:r>
            <a:r>
              <a:rPr sz="1800" spc="-15" dirty="0">
                <a:latin typeface="Arial"/>
                <a:cs typeface="Arial"/>
              </a:rPr>
              <a:t>with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completion </a:t>
            </a:r>
            <a:r>
              <a:rPr sz="1800" dirty="0">
                <a:latin typeface="Arial"/>
                <a:cs typeface="Arial"/>
              </a:rPr>
              <a:t>of the first </a:t>
            </a:r>
            <a:r>
              <a:rPr sz="1800" spc="-5" dirty="0">
                <a:latin typeface="Arial"/>
                <a:cs typeface="Arial"/>
              </a:rPr>
              <a:t>burst </a:t>
            </a:r>
            <a:r>
              <a:rPr sz="1800" spc="-30" dirty="0">
                <a:latin typeface="Arial"/>
                <a:cs typeface="Arial"/>
              </a:rPr>
              <a:t>(RLAST,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D(A2))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12" y="460972"/>
            <a:ext cx="53829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latin typeface="Arial"/>
                <a:cs typeface="Arial"/>
              </a:rPr>
              <a:t>Write</a:t>
            </a:r>
            <a:r>
              <a:rPr sz="4400" b="1" spc="-180" dirty="0">
                <a:latin typeface="Arial"/>
                <a:cs typeface="Arial"/>
              </a:rPr>
              <a:t> </a:t>
            </a:r>
            <a:r>
              <a:rPr sz="4400" b="1" spc="-45" dirty="0">
                <a:latin typeface="Arial"/>
                <a:cs typeface="Arial"/>
              </a:rPr>
              <a:t>Transactions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45050" y="1318929"/>
            <a:ext cx="5070301" cy="3149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380238"/>
            <a:ext cx="595873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System-On-Chip</a:t>
            </a:r>
            <a:r>
              <a:rPr sz="4000" b="1" spc="-2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(SoC)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4601" y="2773401"/>
            <a:ext cx="1836738" cy="1263967"/>
            <a:chOff x="1010401" y="2998715"/>
            <a:chExt cx="1695450" cy="1685289"/>
          </a:xfrm>
        </p:grpSpPr>
        <p:sp>
          <p:nvSpPr>
            <p:cNvPr id="4" name="object 4"/>
            <p:cNvSpPr/>
            <p:nvPr/>
          </p:nvSpPr>
          <p:spPr>
            <a:xfrm>
              <a:off x="1010401" y="2998715"/>
              <a:ext cx="1695413" cy="1684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4585" y="3008540"/>
              <a:ext cx="1612265" cy="1612265"/>
            </a:xfrm>
            <a:custGeom>
              <a:avLst/>
              <a:gdLst/>
              <a:ahLst/>
              <a:cxnLst/>
              <a:rect l="l" t="t" r="r" b="b"/>
              <a:pathLst>
                <a:path w="1612264" h="1612264">
                  <a:moveTo>
                    <a:pt x="1612099" y="0"/>
                  </a:moveTo>
                  <a:lnTo>
                    <a:pt x="0" y="0"/>
                  </a:lnTo>
                  <a:lnTo>
                    <a:pt x="0" y="1612255"/>
                  </a:lnTo>
                  <a:lnTo>
                    <a:pt x="1612099" y="1612255"/>
                  </a:lnTo>
                  <a:lnTo>
                    <a:pt x="161209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1635" y="2780770"/>
            <a:ext cx="1746620" cy="1124923"/>
          </a:xfrm>
          <a:prstGeom prst="rect">
            <a:avLst/>
          </a:prstGeom>
          <a:ln w="3554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553720" marR="542290" algn="ctr">
              <a:lnSpc>
                <a:spcPct val="101000"/>
              </a:lnSpc>
              <a:spcBef>
                <a:spcPts val="1460"/>
              </a:spcBef>
            </a:pPr>
            <a:endParaRPr lang="en-IN" sz="2000" spc="15" dirty="0" smtClean="0">
              <a:solidFill>
                <a:srgbClr val="FDFFFF"/>
              </a:solidFill>
              <a:latin typeface="Carlito"/>
              <a:cs typeface="Carlito"/>
            </a:endParaRPr>
          </a:p>
          <a:p>
            <a:pPr marL="553720" marR="542290" algn="ctr">
              <a:lnSpc>
                <a:spcPct val="101000"/>
              </a:lnSpc>
              <a:spcBef>
                <a:spcPts val="1460"/>
              </a:spcBef>
            </a:pPr>
            <a:r>
              <a:rPr sz="2000" spc="15" dirty="0" smtClean="0">
                <a:solidFill>
                  <a:srgbClr val="FDFFFF"/>
                </a:solidFill>
                <a:latin typeface="Carlito"/>
                <a:cs typeface="Carlito"/>
              </a:rPr>
              <a:t>A</a:t>
            </a:r>
            <a:r>
              <a:rPr sz="2000" spc="5" dirty="0" smtClean="0">
                <a:solidFill>
                  <a:srgbClr val="FDFFFF"/>
                </a:solidFill>
                <a:latin typeface="Carlito"/>
                <a:cs typeface="Carlito"/>
              </a:rPr>
              <a:t>RM  </a:t>
            </a:r>
            <a:r>
              <a:rPr sz="2000" spc="5" dirty="0">
                <a:solidFill>
                  <a:srgbClr val="FDFFFF"/>
                </a:solidFill>
                <a:latin typeface="Carlito"/>
                <a:cs typeface="Carlito"/>
              </a:rPr>
              <a:t>A-</a:t>
            </a:r>
            <a:r>
              <a:rPr sz="2000" spc="-10" dirty="0">
                <a:solidFill>
                  <a:srgbClr val="FDFFFF"/>
                </a:solidFill>
                <a:latin typeface="Carlito"/>
                <a:cs typeface="Carlito"/>
              </a:rPr>
              <a:t>15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75107" y="1804512"/>
            <a:ext cx="1381337" cy="3204686"/>
            <a:chOff x="4038560" y="1706863"/>
            <a:chExt cx="1275080" cy="4272915"/>
          </a:xfrm>
        </p:grpSpPr>
        <p:sp>
          <p:nvSpPr>
            <p:cNvPr id="8" name="object 8"/>
            <p:cNvSpPr/>
            <p:nvPr/>
          </p:nvSpPr>
          <p:spPr>
            <a:xfrm>
              <a:off x="4038560" y="1708257"/>
              <a:ext cx="1274479" cy="427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7121" y="1708768"/>
              <a:ext cx="1209040" cy="4211955"/>
            </a:xfrm>
            <a:custGeom>
              <a:avLst/>
              <a:gdLst/>
              <a:ahLst/>
              <a:cxnLst/>
              <a:rect l="l" t="t" r="r" b="b"/>
              <a:pathLst>
                <a:path w="1209039" h="4211955">
                  <a:moveTo>
                    <a:pt x="1209025" y="0"/>
                  </a:moveTo>
                  <a:lnTo>
                    <a:pt x="0" y="0"/>
                  </a:lnTo>
                  <a:lnTo>
                    <a:pt x="0" y="4211854"/>
                  </a:lnTo>
                  <a:lnTo>
                    <a:pt x="1209025" y="4211854"/>
                  </a:lnTo>
                  <a:lnTo>
                    <a:pt x="120902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7121" y="1708768"/>
              <a:ext cx="1209040" cy="4211955"/>
            </a:xfrm>
            <a:custGeom>
              <a:avLst/>
              <a:gdLst/>
              <a:ahLst/>
              <a:cxnLst/>
              <a:rect l="l" t="t" r="r" b="b"/>
              <a:pathLst>
                <a:path w="1209039" h="4211955">
                  <a:moveTo>
                    <a:pt x="0" y="4211854"/>
                  </a:moveTo>
                  <a:lnTo>
                    <a:pt x="1209025" y="4211854"/>
                  </a:lnTo>
                  <a:lnTo>
                    <a:pt x="1209025" y="0"/>
                  </a:lnTo>
                  <a:lnTo>
                    <a:pt x="0" y="0"/>
                  </a:lnTo>
                  <a:lnTo>
                    <a:pt x="0" y="4211854"/>
                  </a:lnTo>
                  <a:close/>
                </a:path>
              </a:pathLst>
            </a:custGeom>
            <a:ln w="3554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90093" y="3182693"/>
            <a:ext cx="1152260" cy="499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900"/>
              </a:lnSpc>
              <a:spcBef>
                <a:spcPts val="95"/>
              </a:spcBef>
            </a:pPr>
            <a:r>
              <a:rPr sz="1600" spc="-30" dirty="0">
                <a:solidFill>
                  <a:srgbClr val="FDFFFF"/>
                </a:solidFill>
                <a:latin typeface="Carlito"/>
                <a:cs typeface="Carlito"/>
              </a:rPr>
              <a:t>AXI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ts val="1900"/>
              </a:lnSpc>
            </a:pPr>
            <a:r>
              <a:rPr sz="1600" spc="-20" dirty="0">
                <a:solidFill>
                  <a:srgbClr val="FDFFFF"/>
                </a:solidFill>
                <a:latin typeface="Carlito"/>
                <a:cs typeface="Carlito"/>
              </a:rPr>
              <a:t>Interconnect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26170" y="1808912"/>
            <a:ext cx="1746621" cy="907257"/>
          </a:xfrm>
          <a:custGeom>
            <a:avLst/>
            <a:gdLst/>
            <a:ahLst/>
            <a:cxnLst/>
            <a:rect l="l" t="t" r="r" b="b"/>
            <a:pathLst>
              <a:path w="1612265" h="1209675">
                <a:moveTo>
                  <a:pt x="1612099" y="0"/>
                </a:moveTo>
                <a:lnTo>
                  <a:pt x="0" y="0"/>
                </a:lnTo>
                <a:lnTo>
                  <a:pt x="0" y="1209141"/>
                </a:lnTo>
                <a:lnTo>
                  <a:pt x="1612099" y="1209141"/>
                </a:lnTo>
                <a:lnTo>
                  <a:pt x="1612099" y="0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66770" y="2116347"/>
            <a:ext cx="791429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>
                <a:solidFill>
                  <a:srgbClr val="FDFFFF"/>
                </a:solidFill>
                <a:latin typeface="Carlito"/>
                <a:cs typeface="Carlito"/>
              </a:rPr>
              <a:t>U</a:t>
            </a:r>
            <a:r>
              <a:rPr spc="5" dirty="0">
                <a:solidFill>
                  <a:srgbClr val="FDFFFF"/>
                </a:solidFill>
                <a:latin typeface="Carlito"/>
                <a:cs typeface="Carlito"/>
              </a:rPr>
              <a:t>SB</a:t>
            </a:r>
            <a:endParaRPr dirty="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85754" y="2933308"/>
            <a:ext cx="1825730" cy="963930"/>
            <a:chOff x="6448388" y="3211925"/>
            <a:chExt cx="1685289" cy="1285240"/>
          </a:xfrm>
        </p:grpSpPr>
        <p:sp>
          <p:nvSpPr>
            <p:cNvPr id="18" name="object 18"/>
            <p:cNvSpPr/>
            <p:nvPr/>
          </p:nvSpPr>
          <p:spPr>
            <a:xfrm>
              <a:off x="6448388" y="3211925"/>
              <a:ext cx="1685012" cy="12852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85200" y="3220242"/>
              <a:ext cx="1612265" cy="1209675"/>
            </a:xfrm>
            <a:custGeom>
              <a:avLst/>
              <a:gdLst/>
              <a:ahLst/>
              <a:cxnLst/>
              <a:rect l="l" t="t" r="r" b="b"/>
              <a:pathLst>
                <a:path w="1612265" h="1209675">
                  <a:moveTo>
                    <a:pt x="1612099" y="0"/>
                  </a:moveTo>
                  <a:lnTo>
                    <a:pt x="0" y="0"/>
                  </a:lnTo>
                  <a:lnTo>
                    <a:pt x="0" y="1209141"/>
                  </a:lnTo>
                  <a:lnTo>
                    <a:pt x="1612099" y="1209141"/>
                  </a:lnTo>
                  <a:lnTo>
                    <a:pt x="161209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25634" y="2939546"/>
            <a:ext cx="1746620" cy="734175"/>
          </a:xfrm>
          <a:prstGeom prst="rect">
            <a:avLst/>
          </a:prstGeom>
          <a:ln w="3554">
            <a:noFill/>
          </a:ln>
        </p:spPr>
        <p:txBody>
          <a:bodyPr vert="horz" wrap="square" lIns="0" tIns="3175" rIns="0" bIns="0" rtlCol="0">
            <a:spAutoFit/>
          </a:bodyPr>
          <a:lstStyle/>
          <a:p>
            <a:pPr marL="467995">
              <a:lnSpc>
                <a:spcPts val="1905"/>
              </a:lnSpc>
            </a:pPr>
            <a:endParaRPr lang="en-IN" sz="1600" spc="-15" dirty="0" smtClean="0">
              <a:solidFill>
                <a:srgbClr val="FDFFFF"/>
              </a:solidFill>
              <a:latin typeface="Carlito"/>
              <a:cs typeface="Carlito"/>
            </a:endParaRPr>
          </a:p>
          <a:p>
            <a:pPr marL="467995">
              <a:lnSpc>
                <a:spcPts val="1905"/>
              </a:lnSpc>
            </a:pPr>
            <a:r>
              <a:rPr sz="1600" spc="-15" dirty="0" smtClean="0">
                <a:solidFill>
                  <a:srgbClr val="FDFFFF"/>
                </a:solidFill>
                <a:latin typeface="Carlito"/>
                <a:cs typeface="Carlito"/>
              </a:rPr>
              <a:t>Memory</a:t>
            </a:r>
            <a:endParaRPr sz="1600" dirty="0">
              <a:latin typeface="Carlito"/>
              <a:cs typeface="Carlito"/>
            </a:endParaRPr>
          </a:p>
          <a:p>
            <a:pPr marL="417195">
              <a:lnSpc>
                <a:spcPts val="1905"/>
              </a:lnSpc>
            </a:pPr>
            <a:r>
              <a:rPr sz="1600" spc="-15" dirty="0">
                <a:solidFill>
                  <a:srgbClr val="FDFFFF"/>
                </a:solidFill>
                <a:latin typeface="Carlito"/>
                <a:cs typeface="Carlito"/>
              </a:rPr>
              <a:t>controller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85754" y="4069080"/>
            <a:ext cx="1825730" cy="960120"/>
            <a:chOff x="6448388" y="4726288"/>
            <a:chExt cx="1685289" cy="1280160"/>
          </a:xfrm>
        </p:grpSpPr>
        <p:sp>
          <p:nvSpPr>
            <p:cNvPr id="22" name="object 22"/>
            <p:cNvSpPr/>
            <p:nvPr/>
          </p:nvSpPr>
          <p:spPr>
            <a:xfrm>
              <a:off x="6448388" y="4726288"/>
              <a:ext cx="1685012" cy="12796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85200" y="4731634"/>
              <a:ext cx="1612265" cy="1209675"/>
            </a:xfrm>
            <a:custGeom>
              <a:avLst/>
              <a:gdLst/>
              <a:ahLst/>
              <a:cxnLst/>
              <a:rect l="l" t="t" r="r" b="b"/>
              <a:pathLst>
                <a:path w="1612265" h="1209675">
                  <a:moveTo>
                    <a:pt x="1612099" y="0"/>
                  </a:moveTo>
                  <a:lnTo>
                    <a:pt x="0" y="0"/>
                  </a:lnTo>
                  <a:lnTo>
                    <a:pt x="0" y="1209141"/>
                  </a:lnTo>
                  <a:lnTo>
                    <a:pt x="1612099" y="1209141"/>
                  </a:lnTo>
                  <a:lnTo>
                    <a:pt x="161209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25634" y="4155757"/>
            <a:ext cx="1746620" cy="492443"/>
          </a:xfrm>
          <a:prstGeom prst="rect">
            <a:avLst/>
          </a:prstGeom>
          <a:ln w="3554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306705">
              <a:lnSpc>
                <a:spcPct val="100000"/>
              </a:lnSpc>
            </a:pPr>
            <a:r>
              <a:rPr sz="1600" spc="-20" dirty="0" err="1" smtClean="0">
                <a:solidFill>
                  <a:srgbClr val="FDFFFF"/>
                </a:solidFill>
                <a:latin typeface="Carlito"/>
                <a:cs typeface="Carlito"/>
              </a:rPr>
              <a:t>PCIe</a:t>
            </a:r>
            <a:r>
              <a:rPr sz="1600" dirty="0" smtClean="0">
                <a:solidFill>
                  <a:srgbClr val="FD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DFFFF"/>
                </a:solidFill>
                <a:latin typeface="Carlito"/>
                <a:cs typeface="Carlito"/>
              </a:rPr>
              <a:t>Express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04232" y="3229329"/>
            <a:ext cx="1681268" cy="348138"/>
            <a:chOff x="2588522" y="3606620"/>
            <a:chExt cx="1551940" cy="464184"/>
          </a:xfrm>
        </p:grpSpPr>
        <p:sp>
          <p:nvSpPr>
            <p:cNvPr id="26" name="object 26"/>
            <p:cNvSpPr/>
            <p:nvPr/>
          </p:nvSpPr>
          <p:spPr>
            <a:xfrm>
              <a:off x="2588522" y="3606620"/>
              <a:ext cx="1551391" cy="4638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56623" y="3653470"/>
              <a:ext cx="1410970" cy="322580"/>
            </a:xfrm>
            <a:custGeom>
              <a:avLst/>
              <a:gdLst/>
              <a:ahLst/>
              <a:cxnLst/>
              <a:rect l="l" t="t" r="r" b="b"/>
              <a:pathLst>
                <a:path w="1410970" h="322579">
                  <a:moveTo>
                    <a:pt x="1249274" y="0"/>
                  </a:moveTo>
                  <a:lnTo>
                    <a:pt x="1249274" y="80619"/>
                  </a:lnTo>
                  <a:lnTo>
                    <a:pt x="161224" y="80619"/>
                  </a:lnTo>
                  <a:lnTo>
                    <a:pt x="161224" y="0"/>
                  </a:lnTo>
                  <a:lnTo>
                    <a:pt x="0" y="161239"/>
                  </a:lnTo>
                  <a:lnTo>
                    <a:pt x="161224" y="322479"/>
                  </a:lnTo>
                  <a:lnTo>
                    <a:pt x="161224" y="241859"/>
                  </a:lnTo>
                  <a:lnTo>
                    <a:pt x="1249274" y="241859"/>
                  </a:lnTo>
                  <a:lnTo>
                    <a:pt x="1249274" y="322479"/>
                  </a:lnTo>
                  <a:lnTo>
                    <a:pt x="1410498" y="161239"/>
                  </a:lnTo>
                  <a:lnTo>
                    <a:pt x="1249274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56623" y="3653470"/>
              <a:ext cx="1410970" cy="322580"/>
            </a:xfrm>
            <a:custGeom>
              <a:avLst/>
              <a:gdLst/>
              <a:ahLst/>
              <a:cxnLst/>
              <a:rect l="l" t="t" r="r" b="b"/>
              <a:pathLst>
                <a:path w="1410970" h="322579">
                  <a:moveTo>
                    <a:pt x="0" y="161239"/>
                  </a:moveTo>
                  <a:lnTo>
                    <a:pt x="161224" y="0"/>
                  </a:lnTo>
                  <a:lnTo>
                    <a:pt x="161224" y="80619"/>
                  </a:lnTo>
                  <a:lnTo>
                    <a:pt x="1249274" y="80619"/>
                  </a:lnTo>
                  <a:lnTo>
                    <a:pt x="1249274" y="0"/>
                  </a:lnTo>
                  <a:lnTo>
                    <a:pt x="1410498" y="161239"/>
                  </a:lnTo>
                  <a:lnTo>
                    <a:pt x="1249274" y="322479"/>
                  </a:lnTo>
                  <a:lnTo>
                    <a:pt x="1249274" y="241859"/>
                  </a:lnTo>
                  <a:lnTo>
                    <a:pt x="161224" y="241859"/>
                  </a:lnTo>
                  <a:lnTo>
                    <a:pt x="161224" y="322479"/>
                  </a:lnTo>
                  <a:lnTo>
                    <a:pt x="0" y="161239"/>
                  </a:lnTo>
                  <a:close/>
                </a:path>
              </a:pathLst>
            </a:custGeom>
            <a:ln w="10663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00510" y="3289600"/>
            <a:ext cx="29649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5" dirty="0">
                <a:solidFill>
                  <a:srgbClr val="FDFFFF"/>
                </a:solidFill>
                <a:latin typeface="Carlito"/>
                <a:cs typeface="Carlito"/>
              </a:rPr>
              <a:t>A</a:t>
            </a:r>
            <a:r>
              <a:rPr sz="1000" b="1" spc="5" dirty="0">
                <a:solidFill>
                  <a:srgbClr val="FDFFFF"/>
                </a:solidFill>
                <a:latin typeface="Carlito"/>
                <a:cs typeface="Carlito"/>
              </a:rPr>
              <a:t>X</a:t>
            </a:r>
            <a:r>
              <a:rPr sz="1000" b="1" dirty="0">
                <a:solidFill>
                  <a:srgbClr val="FDFFFF"/>
                </a:solidFill>
                <a:latin typeface="Carlito"/>
                <a:cs typeface="Carlito"/>
              </a:rPr>
              <a:t>I</a:t>
            </a:r>
            <a:endParaRPr sz="1000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611261" y="1933652"/>
            <a:ext cx="1496219" cy="356235"/>
            <a:chOff x="5179625" y="1879051"/>
            <a:chExt cx="1381125" cy="474980"/>
          </a:xfrm>
        </p:grpSpPr>
        <p:sp>
          <p:nvSpPr>
            <p:cNvPr id="31" name="object 31"/>
            <p:cNvSpPr/>
            <p:nvPr/>
          </p:nvSpPr>
          <p:spPr>
            <a:xfrm>
              <a:off x="5179625" y="1879051"/>
              <a:ext cx="1380855" cy="4745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47442" y="1930452"/>
              <a:ext cx="1238250" cy="322580"/>
            </a:xfrm>
            <a:custGeom>
              <a:avLst/>
              <a:gdLst/>
              <a:ahLst/>
              <a:cxnLst/>
              <a:rect l="l" t="t" r="r" b="b"/>
              <a:pathLst>
                <a:path w="1238250" h="322580">
                  <a:moveTo>
                    <a:pt x="1076534" y="0"/>
                  </a:moveTo>
                  <a:lnTo>
                    <a:pt x="1076534" y="80619"/>
                  </a:lnTo>
                  <a:lnTo>
                    <a:pt x="161224" y="80619"/>
                  </a:lnTo>
                  <a:lnTo>
                    <a:pt x="161224" y="0"/>
                  </a:lnTo>
                  <a:lnTo>
                    <a:pt x="0" y="161239"/>
                  </a:lnTo>
                  <a:lnTo>
                    <a:pt x="161224" y="322479"/>
                  </a:lnTo>
                  <a:lnTo>
                    <a:pt x="161224" y="241859"/>
                  </a:lnTo>
                  <a:lnTo>
                    <a:pt x="1076534" y="241859"/>
                  </a:lnTo>
                  <a:lnTo>
                    <a:pt x="1076534" y="322479"/>
                  </a:lnTo>
                  <a:lnTo>
                    <a:pt x="1237758" y="161239"/>
                  </a:lnTo>
                  <a:lnTo>
                    <a:pt x="1076534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47442" y="1930452"/>
              <a:ext cx="1238250" cy="322580"/>
            </a:xfrm>
            <a:custGeom>
              <a:avLst/>
              <a:gdLst/>
              <a:ahLst/>
              <a:cxnLst/>
              <a:rect l="l" t="t" r="r" b="b"/>
              <a:pathLst>
                <a:path w="1238250" h="322580">
                  <a:moveTo>
                    <a:pt x="0" y="161239"/>
                  </a:moveTo>
                  <a:lnTo>
                    <a:pt x="161224" y="0"/>
                  </a:lnTo>
                  <a:lnTo>
                    <a:pt x="161224" y="80619"/>
                  </a:lnTo>
                  <a:lnTo>
                    <a:pt x="1076534" y="80619"/>
                  </a:lnTo>
                  <a:lnTo>
                    <a:pt x="1076534" y="0"/>
                  </a:lnTo>
                  <a:lnTo>
                    <a:pt x="1237758" y="161239"/>
                  </a:lnTo>
                  <a:lnTo>
                    <a:pt x="1076534" y="322479"/>
                  </a:lnTo>
                  <a:lnTo>
                    <a:pt x="1076534" y="241859"/>
                  </a:lnTo>
                  <a:lnTo>
                    <a:pt x="161224" y="241859"/>
                  </a:lnTo>
                  <a:lnTo>
                    <a:pt x="161224" y="322479"/>
                  </a:lnTo>
                  <a:lnTo>
                    <a:pt x="0" y="161239"/>
                  </a:lnTo>
                  <a:close/>
                </a:path>
              </a:pathLst>
            </a:custGeom>
            <a:ln w="10663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182782" y="1994243"/>
            <a:ext cx="363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FDFFFF"/>
                </a:solidFill>
                <a:latin typeface="Carlito"/>
                <a:cs typeface="Carlito"/>
              </a:rPr>
              <a:t>A</a:t>
            </a:r>
            <a:r>
              <a:rPr sz="1200" b="1" spc="-15" dirty="0">
                <a:solidFill>
                  <a:srgbClr val="FDFFFF"/>
                </a:solidFill>
                <a:latin typeface="Carlito"/>
                <a:cs typeface="Carlito"/>
              </a:rPr>
              <a:t>H</a:t>
            </a:r>
            <a:r>
              <a:rPr sz="1200" b="1" spc="-5" dirty="0">
                <a:solidFill>
                  <a:srgbClr val="FDFFFF"/>
                </a:solidFill>
                <a:latin typeface="Carlito"/>
                <a:cs typeface="Carlito"/>
              </a:rPr>
              <a:t>B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99709" y="3229329"/>
            <a:ext cx="1507913" cy="1491615"/>
            <a:chOff x="5168962" y="3606620"/>
            <a:chExt cx="1391920" cy="1988820"/>
          </a:xfrm>
        </p:grpSpPr>
        <p:sp>
          <p:nvSpPr>
            <p:cNvPr id="36" name="object 36"/>
            <p:cNvSpPr/>
            <p:nvPr/>
          </p:nvSpPr>
          <p:spPr>
            <a:xfrm>
              <a:off x="5211614" y="3606620"/>
              <a:ext cx="1348866" cy="4745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76161" y="3654892"/>
              <a:ext cx="1209040" cy="330200"/>
            </a:xfrm>
            <a:custGeom>
              <a:avLst/>
              <a:gdLst/>
              <a:ahLst/>
              <a:cxnLst/>
              <a:rect l="l" t="t" r="r" b="b"/>
              <a:pathLst>
                <a:path w="1209039" h="330200">
                  <a:moveTo>
                    <a:pt x="162503" y="0"/>
                  </a:moveTo>
                  <a:lnTo>
                    <a:pt x="0" y="159817"/>
                  </a:lnTo>
                  <a:lnTo>
                    <a:pt x="159944" y="322337"/>
                  </a:lnTo>
                  <a:lnTo>
                    <a:pt x="160513" y="241717"/>
                  </a:lnTo>
                  <a:lnTo>
                    <a:pt x="1047246" y="249111"/>
                  </a:lnTo>
                  <a:lnTo>
                    <a:pt x="1046535" y="329730"/>
                  </a:lnTo>
                  <a:lnTo>
                    <a:pt x="1209039" y="169913"/>
                  </a:lnTo>
                  <a:lnTo>
                    <a:pt x="1049236" y="7251"/>
                  </a:lnTo>
                  <a:lnTo>
                    <a:pt x="1048526" y="87871"/>
                  </a:lnTo>
                  <a:lnTo>
                    <a:pt x="161935" y="80477"/>
                  </a:lnTo>
                  <a:lnTo>
                    <a:pt x="162503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76161" y="3654892"/>
              <a:ext cx="1209040" cy="330200"/>
            </a:xfrm>
            <a:custGeom>
              <a:avLst/>
              <a:gdLst/>
              <a:ahLst/>
              <a:cxnLst/>
              <a:rect l="l" t="t" r="r" b="b"/>
              <a:pathLst>
                <a:path w="1209039" h="330200">
                  <a:moveTo>
                    <a:pt x="0" y="159817"/>
                  </a:moveTo>
                  <a:lnTo>
                    <a:pt x="162503" y="0"/>
                  </a:lnTo>
                  <a:lnTo>
                    <a:pt x="161935" y="80477"/>
                  </a:lnTo>
                  <a:lnTo>
                    <a:pt x="1048526" y="87871"/>
                  </a:lnTo>
                  <a:lnTo>
                    <a:pt x="1049236" y="7251"/>
                  </a:lnTo>
                  <a:lnTo>
                    <a:pt x="1209039" y="169913"/>
                  </a:lnTo>
                  <a:lnTo>
                    <a:pt x="1046535" y="329730"/>
                  </a:lnTo>
                  <a:lnTo>
                    <a:pt x="1047246" y="249111"/>
                  </a:lnTo>
                  <a:lnTo>
                    <a:pt x="160513" y="241717"/>
                  </a:lnTo>
                  <a:lnTo>
                    <a:pt x="159944" y="322337"/>
                  </a:lnTo>
                  <a:lnTo>
                    <a:pt x="0" y="159817"/>
                  </a:lnTo>
                  <a:close/>
                </a:path>
              </a:pathLst>
            </a:custGeom>
            <a:ln w="10663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60864" y="3761959"/>
              <a:ext cx="235257" cy="1103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68962" y="5131515"/>
              <a:ext cx="1391518" cy="4638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33083" y="5174982"/>
              <a:ext cx="1252220" cy="322580"/>
            </a:xfrm>
            <a:custGeom>
              <a:avLst/>
              <a:gdLst/>
              <a:ahLst/>
              <a:cxnLst/>
              <a:rect l="l" t="t" r="r" b="b"/>
              <a:pathLst>
                <a:path w="1252220" h="322579">
                  <a:moveTo>
                    <a:pt x="1090893" y="0"/>
                  </a:moveTo>
                  <a:lnTo>
                    <a:pt x="1090893" y="80605"/>
                  </a:lnTo>
                  <a:lnTo>
                    <a:pt x="161082" y="80605"/>
                  </a:lnTo>
                  <a:lnTo>
                    <a:pt x="161082" y="0"/>
                  </a:lnTo>
                  <a:lnTo>
                    <a:pt x="0" y="161225"/>
                  </a:lnTo>
                  <a:lnTo>
                    <a:pt x="161082" y="322436"/>
                  </a:lnTo>
                  <a:lnTo>
                    <a:pt x="161082" y="241831"/>
                  </a:lnTo>
                  <a:lnTo>
                    <a:pt x="1090893" y="241831"/>
                  </a:lnTo>
                  <a:lnTo>
                    <a:pt x="1090893" y="322436"/>
                  </a:lnTo>
                  <a:lnTo>
                    <a:pt x="1252117" y="161225"/>
                  </a:lnTo>
                  <a:lnTo>
                    <a:pt x="1090893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33083" y="5174982"/>
              <a:ext cx="1252220" cy="322580"/>
            </a:xfrm>
            <a:custGeom>
              <a:avLst/>
              <a:gdLst/>
              <a:ahLst/>
              <a:cxnLst/>
              <a:rect l="l" t="t" r="r" b="b"/>
              <a:pathLst>
                <a:path w="1252220" h="322579">
                  <a:moveTo>
                    <a:pt x="0" y="161225"/>
                  </a:moveTo>
                  <a:lnTo>
                    <a:pt x="161082" y="0"/>
                  </a:lnTo>
                  <a:lnTo>
                    <a:pt x="161082" y="80605"/>
                  </a:lnTo>
                  <a:lnTo>
                    <a:pt x="1090893" y="80605"/>
                  </a:lnTo>
                  <a:lnTo>
                    <a:pt x="1090893" y="0"/>
                  </a:lnTo>
                  <a:lnTo>
                    <a:pt x="1252117" y="161225"/>
                  </a:lnTo>
                  <a:lnTo>
                    <a:pt x="1090893" y="322436"/>
                  </a:lnTo>
                  <a:lnTo>
                    <a:pt x="1090893" y="241831"/>
                  </a:lnTo>
                  <a:lnTo>
                    <a:pt x="161082" y="241831"/>
                  </a:lnTo>
                  <a:lnTo>
                    <a:pt x="161082" y="322436"/>
                  </a:lnTo>
                  <a:lnTo>
                    <a:pt x="0" y="161225"/>
                  </a:lnTo>
                  <a:close/>
                </a:path>
              </a:pathLst>
            </a:custGeom>
            <a:ln w="10663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209736" y="4433858"/>
            <a:ext cx="29649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15" dirty="0">
                <a:solidFill>
                  <a:srgbClr val="FDFFFF"/>
                </a:solidFill>
                <a:latin typeface="Carlito"/>
                <a:cs typeface="Carlito"/>
              </a:rPr>
              <a:t>A</a:t>
            </a:r>
            <a:r>
              <a:rPr sz="1200" b="1" spc="5" dirty="0">
                <a:solidFill>
                  <a:srgbClr val="FDFFFF"/>
                </a:solidFill>
                <a:latin typeface="Carlito"/>
                <a:cs typeface="Carlito"/>
              </a:rPr>
              <a:t>X</a:t>
            </a:r>
            <a:r>
              <a:rPr sz="1200" b="1" spc="-5" dirty="0">
                <a:solidFill>
                  <a:srgbClr val="FDFFFF"/>
                </a:solidFill>
                <a:latin typeface="Carlito"/>
                <a:cs typeface="Carlito"/>
              </a:rPr>
              <a:t>I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657467" y="2389538"/>
            <a:ext cx="1450128" cy="348138"/>
            <a:chOff x="5222277" y="2486899"/>
            <a:chExt cx="1338580" cy="464184"/>
          </a:xfrm>
        </p:grpSpPr>
        <p:sp>
          <p:nvSpPr>
            <p:cNvPr id="45" name="object 45"/>
            <p:cNvSpPr/>
            <p:nvPr/>
          </p:nvSpPr>
          <p:spPr>
            <a:xfrm>
              <a:off x="5222277" y="2486899"/>
              <a:ext cx="1338203" cy="4638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90520" y="2535030"/>
              <a:ext cx="1195070" cy="322580"/>
            </a:xfrm>
            <a:custGeom>
              <a:avLst/>
              <a:gdLst/>
              <a:ahLst/>
              <a:cxnLst/>
              <a:rect l="l" t="t" r="r" b="b"/>
              <a:pathLst>
                <a:path w="1195070" h="322580">
                  <a:moveTo>
                    <a:pt x="1033455" y="0"/>
                  </a:moveTo>
                  <a:lnTo>
                    <a:pt x="1033455" y="80619"/>
                  </a:lnTo>
                  <a:lnTo>
                    <a:pt x="161224" y="80619"/>
                  </a:lnTo>
                  <a:lnTo>
                    <a:pt x="161224" y="0"/>
                  </a:lnTo>
                  <a:lnTo>
                    <a:pt x="0" y="161239"/>
                  </a:lnTo>
                  <a:lnTo>
                    <a:pt x="161224" y="322479"/>
                  </a:lnTo>
                  <a:lnTo>
                    <a:pt x="161224" y="241859"/>
                  </a:lnTo>
                  <a:lnTo>
                    <a:pt x="1033455" y="241859"/>
                  </a:lnTo>
                  <a:lnTo>
                    <a:pt x="1033455" y="322479"/>
                  </a:lnTo>
                  <a:lnTo>
                    <a:pt x="1194679" y="161239"/>
                  </a:lnTo>
                  <a:lnTo>
                    <a:pt x="1033455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90520" y="2535030"/>
              <a:ext cx="1195070" cy="322580"/>
            </a:xfrm>
            <a:custGeom>
              <a:avLst/>
              <a:gdLst/>
              <a:ahLst/>
              <a:cxnLst/>
              <a:rect l="l" t="t" r="r" b="b"/>
              <a:pathLst>
                <a:path w="1195070" h="322580">
                  <a:moveTo>
                    <a:pt x="0" y="161239"/>
                  </a:moveTo>
                  <a:lnTo>
                    <a:pt x="161224" y="0"/>
                  </a:lnTo>
                  <a:lnTo>
                    <a:pt x="161224" y="80619"/>
                  </a:lnTo>
                  <a:lnTo>
                    <a:pt x="1033455" y="80619"/>
                  </a:lnTo>
                  <a:lnTo>
                    <a:pt x="1033455" y="0"/>
                  </a:lnTo>
                  <a:lnTo>
                    <a:pt x="1194679" y="161239"/>
                  </a:lnTo>
                  <a:lnTo>
                    <a:pt x="1033455" y="322479"/>
                  </a:lnTo>
                  <a:lnTo>
                    <a:pt x="1033455" y="241859"/>
                  </a:lnTo>
                  <a:lnTo>
                    <a:pt x="161224" y="241859"/>
                  </a:lnTo>
                  <a:lnTo>
                    <a:pt x="161224" y="322479"/>
                  </a:lnTo>
                  <a:lnTo>
                    <a:pt x="0" y="161239"/>
                  </a:lnTo>
                  <a:close/>
                </a:path>
              </a:pathLst>
            </a:custGeom>
            <a:ln w="10663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240848" y="2448743"/>
            <a:ext cx="29649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FDFFFF"/>
                </a:solidFill>
                <a:latin typeface="Carlito"/>
                <a:cs typeface="Carlito"/>
              </a:rPr>
              <a:t>A</a:t>
            </a:r>
            <a:r>
              <a:rPr sz="1200" b="1" spc="5" dirty="0">
                <a:solidFill>
                  <a:srgbClr val="FDFFFF"/>
                </a:solidFill>
                <a:latin typeface="Carlito"/>
                <a:cs typeface="Carlito"/>
              </a:rPr>
              <a:t>X</a:t>
            </a:r>
            <a:r>
              <a:rPr sz="1200" b="1" dirty="0">
                <a:solidFill>
                  <a:srgbClr val="FDFFFF"/>
                </a:solidFill>
                <a:latin typeface="Carlito"/>
                <a:cs typeface="Carlito"/>
              </a:rPr>
              <a:t>I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91749" y="3505879"/>
            <a:ext cx="82550" cy="40005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48005" y="63500"/>
                </a:moveTo>
                <a:lnTo>
                  <a:pt x="28193" y="63500"/>
                </a:lnTo>
                <a:lnTo>
                  <a:pt x="28193" y="533400"/>
                </a:lnTo>
                <a:lnTo>
                  <a:pt x="48005" y="533400"/>
                </a:lnTo>
                <a:lnTo>
                  <a:pt x="48005" y="63500"/>
                </a:lnTo>
                <a:close/>
              </a:path>
              <a:path w="76200" h="533400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33400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138689" y="3926027"/>
            <a:ext cx="9761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13" y="460972"/>
            <a:ext cx="32820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latin typeface="Arial"/>
                <a:cs typeface="Arial"/>
              </a:rPr>
              <a:t>Write</a:t>
            </a:r>
            <a:r>
              <a:rPr sz="4400" b="1" spc="-6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Burst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599" y="1307554"/>
            <a:ext cx="8141097" cy="2874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5740" y="4611853"/>
            <a:ext cx="451479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Source: AMBA® AXI </a:t>
            </a:r>
            <a:r>
              <a:rPr sz="1200" dirty="0">
                <a:latin typeface="Arial"/>
                <a:cs typeface="Arial"/>
              </a:rPr>
              <a:t>Protocol v </a:t>
            </a:r>
            <a:r>
              <a:rPr sz="1200" spc="-5" dirty="0">
                <a:latin typeface="Arial"/>
                <a:cs typeface="Arial"/>
              </a:rPr>
              <a:t>1.0 Specification, ARM,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2003.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4235" y="1074954"/>
            <a:ext cx="273790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11BE9"/>
                </a:solidFill>
                <a:latin typeface="Arial"/>
                <a:cs typeface="Arial"/>
              </a:rPr>
              <a:t>Write </a:t>
            </a:r>
            <a:r>
              <a:rPr sz="1800" b="1" spc="-15" dirty="0">
                <a:solidFill>
                  <a:srgbClr val="111BE9"/>
                </a:solidFill>
                <a:latin typeface="Arial"/>
                <a:cs typeface="Arial"/>
              </a:rPr>
              <a:t>Address</a:t>
            </a:r>
            <a:r>
              <a:rPr sz="1800" b="1" spc="-35" dirty="0">
                <a:solidFill>
                  <a:srgbClr val="111BE9"/>
                </a:solidFill>
                <a:latin typeface="Arial"/>
                <a:cs typeface="Arial"/>
              </a:rPr>
              <a:t> </a:t>
            </a:r>
            <a:r>
              <a:rPr lang="en-IN" sz="1800" b="1" spc="-35" dirty="0" smtClean="0">
                <a:solidFill>
                  <a:srgbClr val="111BE9"/>
                </a:solidFill>
                <a:latin typeface="Arial"/>
                <a:cs typeface="Arial"/>
              </a:rPr>
              <a:t>`</a:t>
            </a:r>
            <a:r>
              <a:rPr sz="1800" b="1" spc="-5" dirty="0" smtClean="0">
                <a:solidFill>
                  <a:srgbClr val="111BE9"/>
                </a:solidFill>
                <a:latin typeface="Arial"/>
                <a:cs typeface="Arial"/>
              </a:rPr>
              <a:t>Channel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079" y="4260266"/>
            <a:ext cx="29401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Write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Channel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120" y="2436152"/>
            <a:ext cx="846386" cy="99284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5080">
              <a:lnSpc>
                <a:spcPts val="2160"/>
              </a:lnSpc>
            </a:pP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Write</a:t>
            </a:r>
            <a:r>
              <a:rPr sz="1800" b="1" spc="-7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Data 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Channel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2316" y="1132331"/>
            <a:ext cx="359073" cy="30346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Source: AMBA AXI </a:t>
            </a:r>
            <a:r>
              <a:rPr sz="1200" dirty="0">
                <a:latin typeface="Arial"/>
                <a:cs typeface="Arial"/>
              </a:rPr>
              <a:t>Protocol v </a:t>
            </a:r>
            <a:r>
              <a:rPr sz="1200" spc="-5" dirty="0">
                <a:latin typeface="Arial"/>
                <a:cs typeface="Arial"/>
              </a:rPr>
              <a:t>1.0 Specification,</a:t>
            </a:r>
            <a:r>
              <a:rPr sz="1200" spc="-2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ARM, 2003.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607" y="2028692"/>
            <a:ext cx="790691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Addressing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Options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196" y="119215"/>
            <a:ext cx="457602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B</a:t>
            </a:r>
            <a:r>
              <a:rPr sz="4000" b="1" spc="-20" dirty="0">
                <a:latin typeface="Arial"/>
                <a:cs typeface="Arial"/>
              </a:rPr>
              <a:t>u</a:t>
            </a:r>
            <a:r>
              <a:rPr sz="4000" b="1" spc="-5" dirty="0">
                <a:latin typeface="Arial"/>
                <a:cs typeface="Arial"/>
              </a:rPr>
              <a:t>rst</a:t>
            </a:r>
            <a:r>
              <a:rPr sz="4000" b="1" spc="-4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Op</a:t>
            </a:r>
            <a:r>
              <a:rPr sz="4000" b="1" spc="-20" dirty="0">
                <a:latin typeface="Arial"/>
                <a:cs typeface="Arial"/>
              </a:rPr>
              <a:t>e</a:t>
            </a:r>
            <a:r>
              <a:rPr sz="4000" b="1" spc="-5" dirty="0">
                <a:latin typeface="Arial"/>
                <a:cs typeface="Arial"/>
              </a:rPr>
              <a:t>ratio</a:t>
            </a:r>
            <a:r>
              <a:rPr sz="4000" b="1" spc="-15" dirty="0">
                <a:latin typeface="Arial"/>
                <a:cs typeface="Arial"/>
              </a:rPr>
              <a:t>n</a:t>
            </a:r>
            <a:r>
              <a:rPr sz="2775" b="1" spc="7" baseline="25525" dirty="0">
                <a:latin typeface="Arial"/>
                <a:cs typeface="Arial"/>
              </a:rPr>
              <a:t>[5]</a:t>
            </a:r>
            <a:endParaRPr sz="2775" baseline="25525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94684" y="1561205"/>
            <a:ext cx="5788819" cy="1950244"/>
            <a:chOff x="2118169" y="2081606"/>
            <a:chExt cx="5343525" cy="2600325"/>
          </a:xfrm>
        </p:grpSpPr>
        <p:sp>
          <p:nvSpPr>
            <p:cNvPr id="4" name="object 4"/>
            <p:cNvSpPr/>
            <p:nvPr/>
          </p:nvSpPr>
          <p:spPr>
            <a:xfrm>
              <a:off x="2122932" y="20863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2932" y="20863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8732" y="27721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8732" y="27721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2932" y="27721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2932" y="27721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87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87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803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803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945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945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229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229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519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519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235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235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77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77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661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6132" y="41437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294890" y="4133088"/>
            <a:ext cx="588169" cy="406718"/>
            <a:chOff x="2118360" y="5510784"/>
            <a:chExt cx="542925" cy="542290"/>
          </a:xfrm>
        </p:grpSpPr>
        <p:sp>
          <p:nvSpPr>
            <p:cNvPr id="27" name="object 27"/>
            <p:cNvSpPr/>
            <p:nvPr/>
          </p:nvSpPr>
          <p:spPr>
            <a:xfrm>
              <a:off x="2122932" y="551535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22932" y="551535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523739" y="3618747"/>
            <a:ext cx="588169" cy="406718"/>
            <a:chOff x="4175759" y="4824996"/>
            <a:chExt cx="542925" cy="542290"/>
          </a:xfrm>
        </p:grpSpPr>
        <p:sp>
          <p:nvSpPr>
            <p:cNvPr id="30" name="object 30"/>
            <p:cNvSpPr/>
            <p:nvPr/>
          </p:nvSpPr>
          <p:spPr>
            <a:xfrm>
              <a:off x="4180331" y="48295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80331" y="48295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780789" y="3618747"/>
            <a:ext cx="588169" cy="406718"/>
            <a:chOff x="3489959" y="4824996"/>
            <a:chExt cx="542925" cy="542290"/>
          </a:xfrm>
        </p:grpSpPr>
        <p:sp>
          <p:nvSpPr>
            <p:cNvPr id="33" name="object 33"/>
            <p:cNvSpPr/>
            <p:nvPr/>
          </p:nvSpPr>
          <p:spPr>
            <a:xfrm>
              <a:off x="3494531" y="48295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94531" y="48295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037840" y="3618747"/>
            <a:ext cx="588169" cy="406718"/>
            <a:chOff x="2804160" y="4824996"/>
            <a:chExt cx="542925" cy="542290"/>
          </a:xfrm>
        </p:grpSpPr>
        <p:sp>
          <p:nvSpPr>
            <p:cNvPr id="36" name="object 36"/>
            <p:cNvSpPr/>
            <p:nvPr/>
          </p:nvSpPr>
          <p:spPr>
            <a:xfrm>
              <a:off x="2808732" y="48295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08732" y="48295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266689" y="4133088"/>
            <a:ext cx="588169" cy="406718"/>
            <a:chOff x="4861559" y="5510784"/>
            <a:chExt cx="542925" cy="542290"/>
          </a:xfrm>
        </p:grpSpPr>
        <p:sp>
          <p:nvSpPr>
            <p:cNvPr id="39" name="object 39"/>
            <p:cNvSpPr/>
            <p:nvPr/>
          </p:nvSpPr>
          <p:spPr>
            <a:xfrm>
              <a:off x="4866131" y="551535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66131" y="551535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2294890" y="3618747"/>
            <a:ext cx="588169" cy="406718"/>
            <a:chOff x="2118360" y="4824996"/>
            <a:chExt cx="542925" cy="542290"/>
          </a:xfrm>
        </p:grpSpPr>
        <p:sp>
          <p:nvSpPr>
            <p:cNvPr id="42" name="object 42"/>
            <p:cNvSpPr/>
            <p:nvPr/>
          </p:nvSpPr>
          <p:spPr>
            <a:xfrm>
              <a:off x="2122932" y="48295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22932" y="48295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4523739" y="4133088"/>
            <a:ext cx="588169" cy="406718"/>
            <a:chOff x="4175759" y="5510784"/>
            <a:chExt cx="542925" cy="542290"/>
          </a:xfrm>
        </p:grpSpPr>
        <p:sp>
          <p:nvSpPr>
            <p:cNvPr id="45" name="object 45"/>
            <p:cNvSpPr/>
            <p:nvPr/>
          </p:nvSpPr>
          <p:spPr>
            <a:xfrm>
              <a:off x="4180331" y="551535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80331" y="551535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3780789" y="4133088"/>
            <a:ext cx="588169" cy="406718"/>
            <a:chOff x="3489959" y="5510784"/>
            <a:chExt cx="542925" cy="542290"/>
          </a:xfrm>
        </p:grpSpPr>
        <p:sp>
          <p:nvSpPr>
            <p:cNvPr id="48" name="object 48"/>
            <p:cNvSpPr/>
            <p:nvPr/>
          </p:nvSpPr>
          <p:spPr>
            <a:xfrm>
              <a:off x="3494531" y="551535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4531" y="551535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037840" y="4133088"/>
            <a:ext cx="588169" cy="406718"/>
            <a:chOff x="2804160" y="5510784"/>
            <a:chExt cx="542925" cy="542290"/>
          </a:xfrm>
        </p:grpSpPr>
        <p:sp>
          <p:nvSpPr>
            <p:cNvPr id="51" name="object 51"/>
            <p:cNvSpPr/>
            <p:nvPr/>
          </p:nvSpPr>
          <p:spPr>
            <a:xfrm>
              <a:off x="2808732" y="551535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08732" y="551535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8981439" y="3618747"/>
            <a:ext cx="588169" cy="406718"/>
            <a:chOff x="8290559" y="4824996"/>
            <a:chExt cx="542925" cy="542290"/>
          </a:xfrm>
        </p:grpSpPr>
        <p:sp>
          <p:nvSpPr>
            <p:cNvPr id="54" name="object 54"/>
            <p:cNvSpPr/>
            <p:nvPr/>
          </p:nvSpPr>
          <p:spPr>
            <a:xfrm>
              <a:off x="8295131" y="48295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295131" y="48295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2212340" y="740664"/>
            <a:ext cx="6668664" cy="2827972"/>
            <a:chOff x="2042160" y="987552"/>
            <a:chExt cx="6155690" cy="3770629"/>
          </a:xfrm>
        </p:grpSpPr>
        <p:sp>
          <p:nvSpPr>
            <p:cNvPr id="58" name="object 58"/>
            <p:cNvSpPr/>
            <p:nvPr/>
          </p:nvSpPr>
          <p:spPr>
            <a:xfrm>
              <a:off x="2046732" y="2010155"/>
              <a:ext cx="5486400" cy="2743200"/>
            </a:xfrm>
            <a:custGeom>
              <a:avLst/>
              <a:gdLst/>
              <a:ahLst/>
              <a:cxnLst/>
              <a:rect l="l" t="t" r="r" b="b"/>
              <a:pathLst>
                <a:path w="5486400" h="2743200">
                  <a:moveTo>
                    <a:pt x="0" y="685800"/>
                  </a:moveTo>
                  <a:lnTo>
                    <a:pt x="685800" y="685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  <a:path w="5486400" h="2743200">
                  <a:moveTo>
                    <a:pt x="0" y="1371600"/>
                  </a:moveTo>
                  <a:lnTo>
                    <a:pt x="1371599" y="1371600"/>
                  </a:lnTo>
                  <a:lnTo>
                    <a:pt x="1371599" y="685800"/>
                  </a:lnTo>
                  <a:lnTo>
                    <a:pt x="0" y="685800"/>
                  </a:lnTo>
                  <a:lnTo>
                    <a:pt x="0" y="1371600"/>
                  </a:lnTo>
                  <a:close/>
                </a:path>
                <a:path w="5486400" h="2743200">
                  <a:moveTo>
                    <a:pt x="0" y="2743200"/>
                  </a:moveTo>
                  <a:lnTo>
                    <a:pt x="5486400" y="2743200"/>
                  </a:lnTo>
                  <a:lnTo>
                    <a:pt x="5486400" y="2057400"/>
                  </a:lnTo>
                  <a:lnTo>
                    <a:pt x="0" y="2057400"/>
                  </a:lnTo>
                  <a:lnTo>
                    <a:pt x="0" y="2743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08732" y="34579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08732" y="34579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80332" y="34579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80332" y="34579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94532" y="34579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94532" y="34579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22932" y="345796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46732" y="3381756"/>
              <a:ext cx="2743200" cy="685800"/>
            </a:xfrm>
            <a:custGeom>
              <a:avLst/>
              <a:gdLst/>
              <a:ahLst/>
              <a:cxnLst/>
              <a:rect l="l" t="t" r="r" b="b"/>
              <a:pathLst>
                <a:path w="2743200" h="685800">
                  <a:moveTo>
                    <a:pt x="76200" y="609092"/>
                  </a:moveTo>
                  <a:lnTo>
                    <a:pt x="609358" y="609092"/>
                  </a:lnTo>
                  <a:lnTo>
                    <a:pt x="609358" y="76212"/>
                  </a:lnTo>
                  <a:lnTo>
                    <a:pt x="76200" y="76212"/>
                  </a:lnTo>
                  <a:lnTo>
                    <a:pt x="76200" y="609092"/>
                  </a:lnTo>
                  <a:close/>
                </a:path>
                <a:path w="2743200" h="685800">
                  <a:moveTo>
                    <a:pt x="0" y="685800"/>
                  </a:moveTo>
                  <a:lnTo>
                    <a:pt x="2743199" y="685800"/>
                  </a:lnTo>
                  <a:lnTo>
                    <a:pt x="2743199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16624" y="149810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158" y="0"/>
                  </a:moveTo>
                  <a:lnTo>
                    <a:pt x="0" y="0"/>
                  </a:lnTo>
                  <a:lnTo>
                    <a:pt x="0" y="532879"/>
                  </a:lnTo>
                  <a:lnTo>
                    <a:pt x="533158" y="532879"/>
                  </a:lnTo>
                  <a:lnTo>
                    <a:pt x="533158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16624" y="1495056"/>
              <a:ext cx="1676400" cy="2010410"/>
            </a:xfrm>
            <a:custGeom>
              <a:avLst/>
              <a:gdLst/>
              <a:ahLst/>
              <a:cxnLst/>
              <a:rect l="l" t="t" r="r" b="b"/>
              <a:pathLst>
                <a:path w="1676400" h="2010410">
                  <a:moveTo>
                    <a:pt x="0" y="532879"/>
                  </a:moveTo>
                  <a:lnTo>
                    <a:pt x="533158" y="532879"/>
                  </a:lnTo>
                  <a:lnTo>
                    <a:pt x="533158" y="0"/>
                  </a:lnTo>
                  <a:lnTo>
                    <a:pt x="0" y="0"/>
                  </a:lnTo>
                  <a:lnTo>
                    <a:pt x="0" y="532879"/>
                  </a:lnTo>
                  <a:close/>
                </a:path>
                <a:path w="1676400" h="2010410">
                  <a:moveTo>
                    <a:pt x="0" y="2010143"/>
                  </a:moveTo>
                  <a:lnTo>
                    <a:pt x="1676146" y="2010143"/>
                  </a:lnTo>
                  <a:lnTo>
                    <a:pt x="1676146" y="1324343"/>
                  </a:lnTo>
                  <a:lnTo>
                    <a:pt x="0" y="1324343"/>
                  </a:lnTo>
                  <a:lnTo>
                    <a:pt x="0" y="201014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55763" y="990600"/>
              <a:ext cx="398145" cy="1612900"/>
            </a:xfrm>
            <a:custGeom>
              <a:avLst/>
              <a:gdLst/>
              <a:ahLst/>
              <a:cxnLst/>
              <a:rect l="l" t="t" r="r" b="b"/>
              <a:pathLst>
                <a:path w="398145" h="1612900">
                  <a:moveTo>
                    <a:pt x="397763" y="1612391"/>
                  </a:moveTo>
                  <a:lnTo>
                    <a:pt x="352157" y="1607335"/>
                  </a:lnTo>
                  <a:lnTo>
                    <a:pt x="310293" y="1592932"/>
                  </a:lnTo>
                  <a:lnTo>
                    <a:pt x="273366" y="1570334"/>
                  </a:lnTo>
                  <a:lnTo>
                    <a:pt x="242569" y="1540691"/>
                  </a:lnTo>
                  <a:lnTo>
                    <a:pt x="219093" y="1505154"/>
                  </a:lnTo>
                  <a:lnTo>
                    <a:pt x="204133" y="1464875"/>
                  </a:lnTo>
                  <a:lnTo>
                    <a:pt x="198881" y="1421002"/>
                  </a:lnTo>
                  <a:lnTo>
                    <a:pt x="198881" y="959485"/>
                  </a:lnTo>
                  <a:lnTo>
                    <a:pt x="193630" y="915612"/>
                  </a:lnTo>
                  <a:lnTo>
                    <a:pt x="178670" y="875333"/>
                  </a:lnTo>
                  <a:lnTo>
                    <a:pt x="155194" y="839796"/>
                  </a:lnTo>
                  <a:lnTo>
                    <a:pt x="124397" y="810153"/>
                  </a:lnTo>
                  <a:lnTo>
                    <a:pt x="87470" y="787555"/>
                  </a:lnTo>
                  <a:lnTo>
                    <a:pt x="45606" y="773152"/>
                  </a:lnTo>
                  <a:lnTo>
                    <a:pt x="0" y="768096"/>
                  </a:lnTo>
                  <a:lnTo>
                    <a:pt x="45606" y="763039"/>
                  </a:lnTo>
                  <a:lnTo>
                    <a:pt x="87470" y="748636"/>
                  </a:lnTo>
                  <a:lnTo>
                    <a:pt x="124397" y="726038"/>
                  </a:lnTo>
                  <a:lnTo>
                    <a:pt x="155194" y="696395"/>
                  </a:lnTo>
                  <a:lnTo>
                    <a:pt x="178670" y="660858"/>
                  </a:lnTo>
                  <a:lnTo>
                    <a:pt x="193630" y="620579"/>
                  </a:lnTo>
                  <a:lnTo>
                    <a:pt x="198881" y="576707"/>
                  </a:lnTo>
                  <a:lnTo>
                    <a:pt x="198881" y="191388"/>
                  </a:lnTo>
                  <a:lnTo>
                    <a:pt x="204133" y="147516"/>
                  </a:lnTo>
                  <a:lnTo>
                    <a:pt x="219093" y="107237"/>
                  </a:lnTo>
                  <a:lnTo>
                    <a:pt x="242569" y="71700"/>
                  </a:lnTo>
                  <a:lnTo>
                    <a:pt x="273366" y="42057"/>
                  </a:lnTo>
                  <a:lnTo>
                    <a:pt x="310293" y="19459"/>
                  </a:lnTo>
                  <a:lnTo>
                    <a:pt x="352157" y="5056"/>
                  </a:lnTo>
                  <a:lnTo>
                    <a:pt x="397763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16644" y="1060323"/>
            <a:ext cx="16406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Burst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length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45473" y="1548574"/>
            <a:ext cx="8124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97264" y="2120360"/>
            <a:ext cx="9431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beats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38768" y="3508782"/>
            <a:ext cx="1420548" cy="1453603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indent="13843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latin typeface="Times New Roman"/>
                <a:cs typeface="Times New Roman"/>
              </a:rPr>
              <a:t>16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beats</a:t>
            </a:r>
            <a:endParaRPr sz="2400">
              <a:latin typeface="Times New Roman"/>
              <a:cs typeface="Times New Roman"/>
            </a:endParaRPr>
          </a:p>
          <a:p>
            <a:pPr marL="242570" marR="5080" indent="-230504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Times New Roman"/>
                <a:cs typeface="Times New Roman"/>
              </a:rPr>
              <a:t>Unde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ined  </a:t>
            </a:r>
            <a:r>
              <a:rPr sz="2400" dirty="0">
                <a:latin typeface="Times New Roman"/>
                <a:cs typeface="Times New Roman"/>
              </a:rPr>
              <a:t>length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97264" y="2660999"/>
            <a:ext cx="978216" cy="995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beats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beats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392169" y="422510"/>
            <a:ext cx="1024996" cy="1268937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dirty="0"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95"/>
              </a:spcBef>
            </a:pPr>
            <a:r>
              <a:rPr sz="2000" spc="-35" dirty="0">
                <a:latin typeface="Times New Roman"/>
                <a:cs typeface="Times New Roman"/>
              </a:rPr>
              <a:t>Word  </a:t>
            </a:r>
            <a:r>
              <a:rPr sz="2000" dirty="0">
                <a:latin typeface="Times New Roman"/>
                <a:cs typeface="Times New Roman"/>
              </a:rPr>
              <a:t>half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040860" y="1418082"/>
            <a:ext cx="692497" cy="4762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……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191662" y="2239004"/>
            <a:ext cx="7429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rst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5833807" y="1158869"/>
            <a:ext cx="11240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Transfer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920052" y="4107665"/>
            <a:ext cx="1090348" cy="437940"/>
          </a:xfrm>
          <a:prstGeom prst="rect">
            <a:avLst/>
          </a:prstGeom>
          <a:ln w="9144">
            <a:noFill/>
          </a:ln>
        </p:spPr>
        <p:txBody>
          <a:bodyPr vert="horz" wrap="square" lIns="0" tIns="6794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535"/>
              </a:spcBef>
            </a:pPr>
            <a:r>
              <a:rPr sz="2400" dirty="0">
                <a:latin typeface="Times New Roman"/>
                <a:cs typeface="Times New Roman"/>
              </a:rPr>
              <a:t>………</a:t>
            </a:r>
          </a:p>
        </p:txBody>
      </p:sp>
      <p:sp>
        <p:nvSpPr>
          <p:cNvPr id="80" name="object 80"/>
          <p:cNvSpPr/>
          <p:nvPr/>
        </p:nvSpPr>
        <p:spPr>
          <a:xfrm>
            <a:off x="898968" y="4022788"/>
            <a:ext cx="990600" cy="607695"/>
          </a:xfrm>
          <a:custGeom>
            <a:avLst/>
            <a:gdLst/>
            <a:ahLst/>
            <a:cxnLst/>
            <a:rect l="l" t="t" r="r" b="b"/>
            <a:pathLst>
              <a:path w="914400" h="810260">
                <a:moveTo>
                  <a:pt x="0" y="0"/>
                </a:moveTo>
                <a:lnTo>
                  <a:pt x="914400" y="781049"/>
                </a:lnTo>
              </a:path>
              <a:path w="914400" h="810260">
                <a:moveTo>
                  <a:pt x="143256" y="809815"/>
                </a:moveTo>
                <a:lnTo>
                  <a:pt x="806831" y="33527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79"/>
          <p:cNvSpPr txBox="1"/>
          <p:nvPr/>
        </p:nvSpPr>
        <p:spPr>
          <a:xfrm>
            <a:off x="5877318" y="3581444"/>
            <a:ext cx="1090348" cy="437940"/>
          </a:xfrm>
          <a:prstGeom prst="rect">
            <a:avLst/>
          </a:prstGeom>
          <a:ln w="9144">
            <a:noFill/>
          </a:ln>
        </p:spPr>
        <p:txBody>
          <a:bodyPr vert="horz" wrap="square" lIns="0" tIns="6794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535"/>
              </a:spcBef>
            </a:pPr>
            <a:r>
              <a:rPr sz="2400" dirty="0">
                <a:latin typeface="Times New Roman"/>
                <a:cs typeface="Times New Roman"/>
              </a:rPr>
              <a:t>………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559895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Burst </a:t>
            </a:r>
            <a:r>
              <a:rPr sz="4400" b="1" spc="-65" dirty="0">
                <a:latin typeface="Arial"/>
                <a:cs typeface="Arial"/>
              </a:rPr>
              <a:t>Transfer</a:t>
            </a:r>
            <a:r>
              <a:rPr sz="4400" b="1" spc="-375" dirty="0">
                <a:latin typeface="Arial"/>
                <a:cs typeface="Arial"/>
              </a:rPr>
              <a:t> </a:t>
            </a:r>
            <a:r>
              <a:rPr sz="4400" b="1" spc="-135" dirty="0">
                <a:latin typeface="Arial"/>
                <a:cs typeface="Arial"/>
              </a:rPr>
              <a:t>Type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3057" y="1353312"/>
            <a:ext cx="7711432" cy="3447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12" y="460972"/>
            <a:ext cx="529214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AXI Burst</a:t>
            </a:r>
            <a:r>
              <a:rPr sz="4400" b="1" spc="-210" dirty="0">
                <a:latin typeface="Arial"/>
                <a:cs typeface="Arial"/>
              </a:rPr>
              <a:t> </a:t>
            </a:r>
            <a:r>
              <a:rPr sz="4400" b="1" spc="-65" dirty="0">
                <a:latin typeface="Arial"/>
                <a:cs typeface="Arial"/>
              </a:rPr>
              <a:t>Transfer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72853" y="3025378"/>
          <a:ext cx="7347637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/>
                <a:gridCol w="1238250"/>
                <a:gridCol w="495300"/>
                <a:gridCol w="495300"/>
                <a:gridCol w="495300"/>
                <a:gridCol w="1816100"/>
                <a:gridCol w="660400"/>
                <a:gridCol w="661088"/>
                <a:gridCol w="660399"/>
              </a:tblGrid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D11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4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4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4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4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4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4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4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4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9DFE1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8720" y="2294762"/>
            <a:ext cx="105113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ADDRE</a:t>
            </a:r>
            <a:r>
              <a:rPr sz="1600" b="1" spc="-15" dirty="0">
                <a:latin typeface="Times New Roman"/>
                <a:cs typeface="Times New Roman"/>
              </a:rPr>
              <a:t>S</a:t>
            </a:r>
            <a:r>
              <a:rPr sz="1600" b="1" spc="-5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6983" y="3094634"/>
            <a:ext cx="58335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D</a:t>
            </a:r>
            <a:r>
              <a:rPr sz="1600" b="1" spc="-260" dirty="0">
                <a:latin typeface="Times New Roman"/>
                <a:cs typeface="Times New Roman"/>
              </a:rPr>
              <a:t>A</a:t>
            </a:r>
            <a:r>
              <a:rPr sz="1600" b="1" spc="-245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5935" y="1953482"/>
            <a:ext cx="4842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72853" y="2225278"/>
          <a:ext cx="6683795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/>
                <a:gridCol w="495300"/>
                <a:gridCol w="660400"/>
                <a:gridCol w="1072461"/>
                <a:gridCol w="494611"/>
                <a:gridCol w="2475812"/>
                <a:gridCol w="659711"/>
              </a:tblGrid>
              <a:tr h="3429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A11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4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4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4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9DF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4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4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9DFE1"/>
                    </a:solidFill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93238" y="2571751"/>
            <a:ext cx="6607440" cy="482441"/>
            <a:chOff x="2116835" y="3429000"/>
            <a:chExt cx="6099175" cy="643255"/>
          </a:xfrm>
        </p:grpSpPr>
        <p:sp>
          <p:nvSpPr>
            <p:cNvPr id="9" name="object 9"/>
            <p:cNvSpPr/>
            <p:nvPr/>
          </p:nvSpPr>
          <p:spPr>
            <a:xfrm>
              <a:off x="2987166" y="3970908"/>
              <a:ext cx="84708" cy="732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6835" y="3429000"/>
              <a:ext cx="893444" cy="578485"/>
            </a:xfrm>
            <a:custGeom>
              <a:avLst/>
              <a:gdLst/>
              <a:ahLst/>
              <a:cxnLst/>
              <a:rect l="l" t="t" r="r" b="b"/>
              <a:pathLst>
                <a:path w="893444" h="578485">
                  <a:moveTo>
                    <a:pt x="5080" y="0"/>
                  </a:moveTo>
                  <a:lnTo>
                    <a:pt x="0" y="7874"/>
                  </a:lnTo>
                  <a:lnTo>
                    <a:pt x="888364" y="577976"/>
                  </a:lnTo>
                  <a:lnTo>
                    <a:pt x="893318" y="570102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71514" y="3992626"/>
              <a:ext cx="82042" cy="74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7959" y="3429000"/>
              <a:ext cx="3051810" cy="605790"/>
            </a:xfrm>
            <a:custGeom>
              <a:avLst/>
              <a:gdLst/>
              <a:ahLst/>
              <a:cxnLst/>
              <a:rect l="l" t="t" r="r" b="b"/>
              <a:pathLst>
                <a:path w="3051810" h="605789">
                  <a:moveTo>
                    <a:pt x="1777" y="0"/>
                  </a:moveTo>
                  <a:lnTo>
                    <a:pt x="0" y="9144"/>
                  </a:lnTo>
                  <a:lnTo>
                    <a:pt x="3049904" y="605789"/>
                  </a:lnTo>
                  <a:lnTo>
                    <a:pt x="3051682" y="596519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35111" y="3996562"/>
              <a:ext cx="80264" cy="755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62883" y="3429000"/>
              <a:ext cx="4877435" cy="610235"/>
            </a:xfrm>
            <a:custGeom>
              <a:avLst/>
              <a:gdLst/>
              <a:ahLst/>
              <a:cxnLst/>
              <a:rect l="l" t="t" r="r" b="b"/>
              <a:pathLst>
                <a:path w="4877434" h="610235">
                  <a:moveTo>
                    <a:pt x="1142" y="0"/>
                  </a:moveTo>
                  <a:lnTo>
                    <a:pt x="0" y="9271"/>
                  </a:lnTo>
                  <a:lnTo>
                    <a:pt x="4876292" y="609981"/>
                  </a:lnTo>
                  <a:lnTo>
                    <a:pt x="4877435" y="600710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68594" y="3973322"/>
              <a:ext cx="85089" cy="709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3835" y="3429000"/>
              <a:ext cx="1006475" cy="581660"/>
            </a:xfrm>
            <a:custGeom>
              <a:avLst/>
              <a:gdLst/>
              <a:ahLst/>
              <a:cxnLst/>
              <a:rect l="l" t="t" r="r" b="b"/>
              <a:pathLst>
                <a:path w="1006475" h="581660">
                  <a:moveTo>
                    <a:pt x="4572" y="0"/>
                  </a:moveTo>
                  <a:lnTo>
                    <a:pt x="0" y="8127"/>
                  </a:lnTo>
                  <a:lnTo>
                    <a:pt x="1001267" y="581532"/>
                  </a:lnTo>
                  <a:lnTo>
                    <a:pt x="1005966" y="573405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34984" y="3963288"/>
              <a:ext cx="80645" cy="808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03235" y="3430523"/>
              <a:ext cx="561975" cy="563245"/>
            </a:xfrm>
            <a:custGeom>
              <a:avLst/>
              <a:gdLst/>
              <a:ahLst/>
              <a:cxnLst/>
              <a:rect l="l" t="t" r="r" b="b"/>
              <a:pathLst>
                <a:path w="561975" h="563245">
                  <a:moveTo>
                    <a:pt x="6604" y="0"/>
                  </a:moveTo>
                  <a:lnTo>
                    <a:pt x="0" y="6603"/>
                  </a:lnTo>
                  <a:lnTo>
                    <a:pt x="555244" y="563118"/>
                  </a:lnTo>
                  <a:lnTo>
                    <a:pt x="561975" y="556387"/>
                  </a:lnTo>
                  <a:lnTo>
                    <a:pt x="6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831784" y="1486471"/>
            <a:ext cx="1388904" cy="673418"/>
          </a:xfrm>
          <a:custGeom>
            <a:avLst/>
            <a:gdLst/>
            <a:ahLst/>
            <a:cxnLst/>
            <a:rect l="l" t="t" r="r" b="b"/>
            <a:pathLst>
              <a:path w="1282064" h="897889">
                <a:moveTo>
                  <a:pt x="0" y="0"/>
                </a:moveTo>
                <a:lnTo>
                  <a:pt x="213614" y="0"/>
                </a:lnTo>
                <a:lnTo>
                  <a:pt x="534035" y="0"/>
                </a:lnTo>
                <a:lnTo>
                  <a:pt x="1281684" y="0"/>
                </a:lnTo>
                <a:lnTo>
                  <a:pt x="1281684" y="443611"/>
                </a:lnTo>
                <a:lnTo>
                  <a:pt x="1281684" y="633729"/>
                </a:lnTo>
                <a:lnTo>
                  <a:pt x="1281684" y="760476"/>
                </a:lnTo>
                <a:lnTo>
                  <a:pt x="534035" y="760476"/>
                </a:lnTo>
                <a:lnTo>
                  <a:pt x="373888" y="897763"/>
                </a:lnTo>
                <a:lnTo>
                  <a:pt x="213614" y="760476"/>
                </a:lnTo>
                <a:lnTo>
                  <a:pt x="0" y="760476"/>
                </a:lnTo>
                <a:lnTo>
                  <a:pt x="0" y="633729"/>
                </a:lnTo>
                <a:lnTo>
                  <a:pt x="0" y="44361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38435" y="1551813"/>
            <a:ext cx="9768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Start  </a:t>
            </a:r>
            <a:r>
              <a:rPr sz="1800" b="1" dirty="0">
                <a:latin typeface="Arial"/>
                <a:cs typeface="Arial"/>
              </a:rPr>
              <a:t>addr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82875" y="3408425"/>
            <a:ext cx="2682875" cy="409575"/>
          </a:xfrm>
          <a:custGeom>
            <a:avLst/>
            <a:gdLst/>
            <a:ahLst/>
            <a:cxnLst/>
            <a:rect l="l" t="t" r="r" b="b"/>
            <a:pathLst>
              <a:path w="2476500" h="546100">
                <a:moveTo>
                  <a:pt x="2476500" y="0"/>
                </a:moveTo>
                <a:lnTo>
                  <a:pt x="2472326" y="44239"/>
                </a:lnTo>
                <a:lnTo>
                  <a:pt x="2460245" y="86209"/>
                </a:lnTo>
                <a:lnTo>
                  <a:pt x="2440910" y="125348"/>
                </a:lnTo>
                <a:lnTo>
                  <a:pt x="2414979" y="161092"/>
                </a:lnTo>
                <a:lnTo>
                  <a:pt x="2383107" y="192881"/>
                </a:lnTo>
                <a:lnTo>
                  <a:pt x="2345951" y="220150"/>
                </a:lnTo>
                <a:lnTo>
                  <a:pt x="2304166" y="242339"/>
                </a:lnTo>
                <a:lnTo>
                  <a:pt x="2258409" y="258884"/>
                </a:lnTo>
                <a:lnTo>
                  <a:pt x="2209336" y="269224"/>
                </a:lnTo>
                <a:lnTo>
                  <a:pt x="2157603" y="272795"/>
                </a:lnTo>
                <a:lnTo>
                  <a:pt x="1474977" y="272795"/>
                </a:lnTo>
                <a:lnTo>
                  <a:pt x="1423244" y="276367"/>
                </a:lnTo>
                <a:lnTo>
                  <a:pt x="1374171" y="286707"/>
                </a:lnTo>
                <a:lnTo>
                  <a:pt x="1328414" y="303252"/>
                </a:lnTo>
                <a:lnTo>
                  <a:pt x="1286629" y="325441"/>
                </a:lnTo>
                <a:lnTo>
                  <a:pt x="1249473" y="352710"/>
                </a:lnTo>
                <a:lnTo>
                  <a:pt x="1217601" y="384499"/>
                </a:lnTo>
                <a:lnTo>
                  <a:pt x="1191670" y="420243"/>
                </a:lnTo>
                <a:lnTo>
                  <a:pt x="1172335" y="459382"/>
                </a:lnTo>
                <a:lnTo>
                  <a:pt x="1160254" y="501352"/>
                </a:lnTo>
                <a:lnTo>
                  <a:pt x="1156080" y="545591"/>
                </a:lnTo>
                <a:lnTo>
                  <a:pt x="1151908" y="501352"/>
                </a:lnTo>
                <a:lnTo>
                  <a:pt x="1139827" y="459382"/>
                </a:lnTo>
                <a:lnTo>
                  <a:pt x="1120494" y="420243"/>
                </a:lnTo>
                <a:lnTo>
                  <a:pt x="1094568" y="384499"/>
                </a:lnTo>
                <a:lnTo>
                  <a:pt x="1062704" y="352710"/>
                </a:lnTo>
                <a:lnTo>
                  <a:pt x="1025559" y="325441"/>
                </a:lnTo>
                <a:lnTo>
                  <a:pt x="983791" y="303252"/>
                </a:lnTo>
                <a:lnTo>
                  <a:pt x="938055" y="286707"/>
                </a:lnTo>
                <a:lnTo>
                  <a:pt x="889009" y="276367"/>
                </a:lnTo>
                <a:lnTo>
                  <a:pt x="837311" y="272795"/>
                </a:lnTo>
                <a:lnTo>
                  <a:pt x="318897" y="272795"/>
                </a:lnTo>
                <a:lnTo>
                  <a:pt x="267163" y="269224"/>
                </a:lnTo>
                <a:lnTo>
                  <a:pt x="218090" y="258884"/>
                </a:lnTo>
                <a:lnTo>
                  <a:pt x="172333" y="242339"/>
                </a:lnTo>
                <a:lnTo>
                  <a:pt x="130548" y="220150"/>
                </a:lnTo>
                <a:lnTo>
                  <a:pt x="93392" y="192881"/>
                </a:lnTo>
                <a:lnTo>
                  <a:pt x="61520" y="161092"/>
                </a:lnTo>
                <a:lnTo>
                  <a:pt x="35589" y="125348"/>
                </a:lnTo>
                <a:lnTo>
                  <a:pt x="16254" y="86209"/>
                </a:lnTo>
                <a:lnTo>
                  <a:pt x="4173" y="44239"/>
                </a:lnTo>
                <a:lnTo>
                  <a:pt x="0" y="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82326" y="3883056"/>
            <a:ext cx="156707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Multiple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12" y="415633"/>
            <a:ext cx="616373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Burst </a:t>
            </a:r>
            <a:r>
              <a:rPr sz="4400" b="1" spc="-15" dirty="0">
                <a:latin typeface="Arial"/>
                <a:cs typeface="Arial"/>
              </a:rPr>
              <a:t>Control</a:t>
            </a:r>
            <a:r>
              <a:rPr sz="4400" b="1" spc="-15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signals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164" y="1179870"/>
            <a:ext cx="8543925" cy="2723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0652" y="4030980"/>
            <a:ext cx="8374010" cy="945772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99085" algn="l"/>
                <a:tab pos="299720" algn="l"/>
                <a:tab pos="3535679" algn="l"/>
              </a:tabLst>
            </a:pP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Every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transaction</a:t>
            </a:r>
            <a:r>
              <a:rPr sz="18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must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have	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number of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transfers.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99085" algn="l"/>
                <a:tab pos="299720" algn="l"/>
                <a:tab pos="3764915" algn="l"/>
                <a:tab pos="6560184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No component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terminate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	burst early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reduce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the	no. of</a:t>
            </a:r>
            <a:r>
              <a:rPr sz="18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transfers.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2316" y="1132331"/>
            <a:ext cx="359073" cy="30346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Source: AMBA AXI </a:t>
            </a:r>
            <a:r>
              <a:rPr sz="1200" dirty="0">
                <a:latin typeface="Arial"/>
                <a:cs typeface="Arial"/>
              </a:rPr>
              <a:t>Protocol v </a:t>
            </a:r>
            <a:r>
              <a:rPr sz="1200" spc="-5" dirty="0">
                <a:latin typeface="Arial"/>
                <a:cs typeface="Arial"/>
              </a:rPr>
              <a:t>1.0 Specification,</a:t>
            </a:r>
            <a:r>
              <a:rPr sz="1200" spc="-2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ARM, 2003.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5400000">
            <a:off x="2448883" y="-471593"/>
            <a:ext cx="641201" cy="314584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970"/>
              </a:lnSpc>
            </a:pPr>
            <a:r>
              <a:rPr sz="4400" b="1" dirty="0">
                <a:latin typeface="Arial"/>
                <a:cs typeface="Arial"/>
              </a:rPr>
              <a:t>Burst</a:t>
            </a:r>
            <a:r>
              <a:rPr sz="4400" b="1" spc="-100" dirty="0">
                <a:latin typeface="Arial"/>
                <a:cs typeface="Arial"/>
              </a:rPr>
              <a:t> </a:t>
            </a:r>
            <a:r>
              <a:rPr sz="4400" b="1" spc="-80" dirty="0">
                <a:latin typeface="Arial"/>
                <a:cs typeface="Arial"/>
              </a:rPr>
              <a:t>Type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 rot="5400000">
            <a:off x="3067388" y="1074725"/>
            <a:ext cx="2550033" cy="421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5400000">
            <a:off x="7345785" y="2988673"/>
            <a:ext cx="30346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Source: AMBA AXI </a:t>
            </a:r>
            <a:r>
              <a:rPr sz="1200" dirty="0">
                <a:latin typeface="Arial"/>
                <a:cs typeface="Arial"/>
              </a:rPr>
              <a:t>Protocol v </a:t>
            </a:r>
            <a:r>
              <a:rPr sz="1200" spc="-5" dirty="0">
                <a:latin typeface="Arial"/>
                <a:cs typeface="Arial"/>
              </a:rPr>
              <a:t>1.0 Specification,</a:t>
            </a:r>
            <a:r>
              <a:rPr sz="1200" spc="-2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ARM, 2003.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977" y="2190273"/>
            <a:ext cx="833135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Address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calculations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41013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Burst</a:t>
            </a:r>
            <a:r>
              <a:rPr sz="4400" b="1" spc="-8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address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457" y="1287589"/>
            <a:ext cx="63412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Addresses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transfers </a:t>
            </a:r>
            <a:r>
              <a:rPr sz="2400" b="1" dirty="0">
                <a:latin typeface="Arial"/>
                <a:cs typeface="Arial"/>
              </a:rPr>
              <a:t>within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burst: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326" y="3031294"/>
            <a:ext cx="8640233" cy="1477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5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9580" algn="l"/>
                <a:tab pos="450215" algn="l"/>
              </a:tabLst>
            </a:pPr>
            <a:r>
              <a:rPr sz="2400" b="1" spc="-5" dirty="0">
                <a:latin typeface="Arial"/>
                <a:cs typeface="Arial"/>
              </a:rPr>
              <a:t>Address </a:t>
            </a:r>
            <a:r>
              <a:rPr sz="2400" b="1" dirty="0">
                <a:latin typeface="Arial"/>
                <a:cs typeface="Arial"/>
              </a:rPr>
              <a:t>of first transfers in a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burst:</a:t>
            </a:r>
            <a:endParaRPr sz="2400">
              <a:latin typeface="Arial"/>
              <a:cs typeface="Arial"/>
            </a:endParaRPr>
          </a:p>
          <a:p>
            <a:pPr marL="496570">
              <a:lnSpc>
                <a:spcPct val="100000"/>
              </a:lnSpc>
              <a:spcBef>
                <a:spcPts val="1620"/>
              </a:spcBef>
            </a:pPr>
            <a:r>
              <a:rPr sz="1800" spc="10" dirty="0">
                <a:latin typeface="Trebuchet MS"/>
                <a:cs typeface="Trebuchet MS"/>
              </a:rPr>
              <a:t>𝐴𝑑𝑑𝑟𝑒𝑠𝑠_1 </a:t>
            </a:r>
            <a:r>
              <a:rPr sz="1800" spc="400" dirty="0">
                <a:latin typeface="Trebuchet MS"/>
                <a:cs typeface="Trebuchet MS"/>
              </a:rPr>
              <a:t>=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𝑆𝑡𝑎𝑟𝑡_𝐴𝑑𝑑𝑟𝑒𝑠𝑠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Arial"/>
                <a:cs typeface="Arial"/>
              </a:rPr>
              <a:t>Address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any transfer after </a:t>
            </a:r>
            <a:r>
              <a:rPr sz="2400" b="1" dirty="0">
                <a:latin typeface="Arial"/>
                <a:cs typeface="Arial"/>
              </a:rPr>
              <a:t>first </a:t>
            </a:r>
            <a:r>
              <a:rPr sz="2400" b="1" spc="-5" dirty="0">
                <a:latin typeface="Arial"/>
                <a:cs typeface="Arial"/>
              </a:rPr>
              <a:t>transfer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burst: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49095" y="1708785"/>
            <a:ext cx="6484303" cy="1180624"/>
            <a:chOff x="1060703" y="2278379"/>
            <a:chExt cx="5985510" cy="1574165"/>
          </a:xfrm>
        </p:grpSpPr>
        <p:sp>
          <p:nvSpPr>
            <p:cNvPr id="6" name="object 6"/>
            <p:cNvSpPr/>
            <p:nvPr/>
          </p:nvSpPr>
          <p:spPr>
            <a:xfrm>
              <a:off x="1107049" y="3192518"/>
              <a:ext cx="5938916" cy="659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0703" y="2278379"/>
              <a:ext cx="3364991" cy="963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339403" y="4625012"/>
            <a:ext cx="7041138" cy="175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41013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Burst</a:t>
            </a:r>
            <a:r>
              <a:rPr sz="4400" b="1" spc="-8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address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457" y="1287589"/>
            <a:ext cx="83746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Wrap_Boundary </a:t>
            </a:r>
            <a:r>
              <a:rPr sz="2400" b="1" dirty="0">
                <a:latin typeface="Arial"/>
                <a:cs typeface="Arial"/>
              </a:rPr>
              <a:t>variable extended to get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wrapping  </a:t>
            </a:r>
            <a:r>
              <a:rPr sz="2400" b="1" spc="-5" dirty="0">
                <a:latin typeface="Arial"/>
                <a:cs typeface="Arial"/>
              </a:rPr>
              <a:t>boundary: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504" y="2722436"/>
            <a:ext cx="8640233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Address </a:t>
            </a:r>
            <a:r>
              <a:rPr sz="2400" b="1" dirty="0">
                <a:latin typeface="Arial"/>
                <a:cs typeface="Arial"/>
              </a:rPr>
              <a:t>of first </a:t>
            </a:r>
            <a:r>
              <a:rPr sz="2400" b="1" spc="-5" dirty="0">
                <a:latin typeface="Arial"/>
                <a:cs typeface="Arial"/>
              </a:rPr>
              <a:t>transfers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burst: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Address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any transfer after </a:t>
            </a:r>
            <a:r>
              <a:rPr sz="2400" b="1" dirty="0">
                <a:latin typeface="Arial"/>
                <a:cs typeface="Arial"/>
              </a:rPr>
              <a:t>first </a:t>
            </a:r>
            <a:r>
              <a:rPr sz="2400" b="1" spc="-5" dirty="0">
                <a:latin typeface="Arial"/>
                <a:cs typeface="Arial"/>
              </a:rPr>
              <a:t>transfer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burst: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8103" y="2114323"/>
            <a:ext cx="8543925" cy="400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0717" y="3259837"/>
            <a:ext cx="7530080" cy="169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5388" y="4407408"/>
            <a:ext cx="3422391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02" y="108681"/>
            <a:ext cx="39011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Arial"/>
                <a:cs typeface="Arial"/>
              </a:rPr>
              <a:t>AXI</a:t>
            </a:r>
            <a:r>
              <a:rPr sz="4400" b="1" spc="-7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Overview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4" y="722923"/>
            <a:ext cx="3947954" cy="539763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b="1" spc="-5" dirty="0">
                <a:latin typeface="Arial"/>
                <a:cs typeface="Arial"/>
              </a:rPr>
              <a:t>Protocol basics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"/>
                <a:cs typeface="Arial"/>
              </a:rPr>
              <a:t>On-chip communication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protocols</a:t>
            </a:r>
            <a:endParaRPr sz="1800">
              <a:latin typeface="Arial"/>
              <a:cs typeface="Arial"/>
            </a:endParaRPr>
          </a:p>
          <a:p>
            <a:pPr marL="241300" marR="258445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Arial"/>
                <a:cs typeface="Arial"/>
              </a:rPr>
              <a:t>Connects multiple </a:t>
            </a:r>
            <a:r>
              <a:rPr sz="1800" dirty="0">
                <a:latin typeface="Arial"/>
                <a:cs typeface="Arial"/>
              </a:rPr>
              <a:t>masters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  slaves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AXI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interconnect.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Supports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Features:</a:t>
            </a:r>
            <a:endParaRPr sz="1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05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dirty="0">
                <a:latin typeface="Arial"/>
                <a:cs typeface="Arial"/>
              </a:rPr>
              <a:t>Burst </a:t>
            </a:r>
            <a:r>
              <a:rPr sz="1400" spc="-5" dirty="0">
                <a:latin typeface="Arial"/>
                <a:cs typeface="Arial"/>
              </a:rPr>
              <a:t>write </a:t>
            </a:r>
            <a:r>
              <a:rPr sz="1400" dirty="0">
                <a:latin typeface="Arial"/>
                <a:cs typeface="Arial"/>
              </a:rPr>
              <a:t>&amp; </a:t>
            </a:r>
            <a:r>
              <a:rPr sz="1400" spc="-5" dirty="0">
                <a:latin typeface="Arial"/>
                <a:cs typeface="Arial"/>
              </a:rPr>
              <a:t>Read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transactions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dirty="0">
                <a:latin typeface="Arial"/>
                <a:cs typeface="Arial"/>
              </a:rPr>
              <a:t>Out of order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transactions,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latin typeface="Arial"/>
                <a:cs typeface="Arial"/>
              </a:rPr>
              <a:t>Parallel Write </a:t>
            </a:r>
            <a:r>
              <a:rPr sz="1400" dirty="0">
                <a:latin typeface="Arial"/>
                <a:cs typeface="Arial"/>
              </a:rPr>
              <a:t>&amp; </a:t>
            </a:r>
            <a:r>
              <a:rPr sz="1400" spc="-5" dirty="0">
                <a:latin typeface="Arial"/>
                <a:cs typeface="Arial"/>
              </a:rPr>
              <a:t>Read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transactions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latin typeface="Arial"/>
                <a:cs typeface="Arial"/>
              </a:rPr>
              <a:t>Over </a:t>
            </a:r>
            <a:r>
              <a:rPr sz="1400" dirty="0">
                <a:latin typeface="Arial"/>
                <a:cs typeface="Arial"/>
              </a:rPr>
              <a:t>lapped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transactions;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dirty="0">
                <a:latin typeface="Arial"/>
                <a:cs typeface="Arial"/>
              </a:rPr>
              <a:t>Align &amp; Unaligned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transfers;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dirty="0">
                <a:latin typeface="Arial"/>
                <a:cs typeface="Arial"/>
              </a:rPr>
              <a:t>protected and locked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transfers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Phased </a:t>
            </a:r>
            <a:r>
              <a:rPr sz="1800" b="1" dirty="0">
                <a:latin typeface="Arial"/>
                <a:cs typeface="Arial"/>
              </a:rPr>
              <a:t>transactions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Arial"/>
                <a:cs typeface="Arial"/>
              </a:rPr>
              <a:t>Write </a:t>
            </a:r>
            <a:r>
              <a:rPr sz="1800" b="1" spc="-5" dirty="0">
                <a:latin typeface="Arial"/>
                <a:cs typeface="Arial"/>
              </a:rPr>
              <a:t>transaction</a:t>
            </a:r>
            <a:endParaRPr sz="1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05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spc="10" dirty="0">
                <a:latin typeface="Arial"/>
                <a:cs typeface="Arial"/>
              </a:rPr>
              <a:t>WR </a:t>
            </a:r>
            <a:r>
              <a:rPr sz="1400" spc="-5" dirty="0">
                <a:latin typeface="Arial"/>
                <a:cs typeface="Arial"/>
              </a:rPr>
              <a:t>addr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spc="10" dirty="0">
                <a:latin typeface="Arial"/>
                <a:cs typeface="Arial"/>
              </a:rPr>
              <a:t>WR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spc="10" dirty="0">
                <a:latin typeface="Arial"/>
                <a:cs typeface="Arial"/>
              </a:rPr>
              <a:t>WR </a:t>
            </a:r>
            <a:r>
              <a:rPr sz="1400" dirty="0">
                <a:latin typeface="Arial"/>
                <a:cs typeface="Arial"/>
              </a:rPr>
              <a:t>response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Read transaction</a:t>
            </a:r>
            <a:endParaRPr sz="18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latin typeface="Arial"/>
                <a:cs typeface="Arial"/>
              </a:rPr>
              <a:t>RD addr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latin typeface="Arial"/>
                <a:cs typeface="Arial"/>
              </a:rPr>
              <a:t>RD </a:t>
            </a:r>
            <a:r>
              <a:rPr sz="1400" dirty="0">
                <a:latin typeface="Arial"/>
                <a:cs typeface="Arial"/>
              </a:rPr>
              <a:t>data &amp; response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5101040" y="1048855"/>
            <a:ext cx="3741579" cy="452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Signals classified </a:t>
            </a:r>
            <a:r>
              <a:rPr dirty="0"/>
              <a:t>in</a:t>
            </a:r>
            <a:r>
              <a:rPr spc="10" dirty="0"/>
              <a:t> </a:t>
            </a:r>
            <a:r>
              <a:rPr spc="-5" dirty="0"/>
              <a:t>channels</a:t>
            </a: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pc="-60" dirty="0"/>
              <a:t>AW, </a:t>
            </a:r>
            <a:r>
              <a:rPr spc="-50" dirty="0"/>
              <a:t>W, </a:t>
            </a:r>
            <a:r>
              <a:rPr spc="-5" dirty="0"/>
              <a:t>B, </a:t>
            </a:r>
            <a:r>
              <a:rPr dirty="0"/>
              <a:t>AR,</a:t>
            </a:r>
            <a:r>
              <a:rPr spc="-75" dirty="0"/>
              <a:t> </a:t>
            </a:r>
            <a:r>
              <a:rPr spc="-5" dirty="0"/>
              <a:t>R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400" b="1" spc="-5" dirty="0">
                <a:latin typeface="Arial"/>
                <a:cs typeface="Arial"/>
              </a:rPr>
              <a:t>Handshaking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Each channel has valid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ready</a:t>
            </a:r>
          </a:p>
          <a:p>
            <a:pPr marL="241300">
              <a:lnSpc>
                <a:spcPct val="100000"/>
              </a:lnSpc>
            </a:pPr>
            <a:r>
              <a:rPr spc="-5" dirty="0"/>
              <a:t>signal.</a:t>
            </a:r>
          </a:p>
          <a:p>
            <a:pPr marL="241300" marR="23495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  <a:tab pos="241300" algn="l"/>
              </a:tabLst>
            </a:pPr>
            <a:r>
              <a:rPr spc="-35" dirty="0"/>
              <a:t>AWVALID </a:t>
            </a:r>
            <a:r>
              <a:rPr dirty="0"/>
              <a:t>= </a:t>
            </a:r>
            <a:r>
              <a:rPr spc="-5" dirty="0"/>
              <a:t>1 @ posedge clk  meaning </a:t>
            </a:r>
            <a:r>
              <a:rPr dirty="0"/>
              <a:t>master </a:t>
            </a:r>
            <a:r>
              <a:rPr spc="-5" dirty="0"/>
              <a:t>driving valid  information on </a:t>
            </a:r>
            <a:r>
              <a:rPr dirty="0"/>
              <a:t>WR </a:t>
            </a:r>
            <a:r>
              <a:rPr spc="-5" dirty="0"/>
              <a:t>address  </a:t>
            </a:r>
            <a:r>
              <a:rPr spc="-10" dirty="0"/>
              <a:t>channel</a:t>
            </a:r>
            <a:r>
              <a:rPr spc="15" dirty="0"/>
              <a:t> </a:t>
            </a:r>
            <a:r>
              <a:rPr spc="-5" dirty="0"/>
              <a:t>signals.</a:t>
            </a:r>
          </a:p>
          <a:p>
            <a:pPr marL="241300" marR="106045" indent="-228600">
              <a:lnSpc>
                <a:spcPct val="100000"/>
              </a:lnSpc>
              <a:spcBef>
                <a:spcPts val="305"/>
              </a:spcBef>
              <a:buChar char="•"/>
              <a:tabLst>
                <a:tab pos="240665" algn="l"/>
                <a:tab pos="241300" algn="l"/>
              </a:tabLst>
            </a:pPr>
            <a:r>
              <a:rPr spc="-15" dirty="0"/>
              <a:t>AWREADY </a:t>
            </a:r>
            <a:r>
              <a:rPr dirty="0"/>
              <a:t>= </a:t>
            </a:r>
            <a:r>
              <a:rPr spc="-5" dirty="0"/>
              <a:t>1 (slave driven)  meaning slave ready </a:t>
            </a:r>
            <a:r>
              <a:rPr dirty="0"/>
              <a:t>to </a:t>
            </a:r>
            <a:r>
              <a:rPr spc="-5" dirty="0"/>
              <a:t>accept  </a:t>
            </a:r>
            <a:r>
              <a:rPr dirty="0"/>
              <a:t>master </a:t>
            </a:r>
            <a:r>
              <a:rPr spc="-5" dirty="0"/>
              <a:t>given addr </a:t>
            </a:r>
            <a:r>
              <a:rPr dirty="0"/>
              <a:t>&amp; ctrl</a:t>
            </a:r>
            <a:r>
              <a:rPr spc="-45" dirty="0"/>
              <a:t> </a:t>
            </a:r>
            <a:r>
              <a:rPr dirty="0"/>
              <a:t>info.</a:t>
            </a:r>
          </a:p>
          <a:p>
            <a:pPr marL="241300" marR="105410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/>
              <a:t>At </a:t>
            </a:r>
            <a:r>
              <a:rPr spc="-5" dirty="0"/>
              <a:t>clock posedge, </a:t>
            </a:r>
            <a:r>
              <a:rPr spc="-15" dirty="0"/>
              <a:t>when </a:t>
            </a:r>
            <a:r>
              <a:rPr spc="-5" dirty="0"/>
              <a:t>both  </a:t>
            </a:r>
            <a:r>
              <a:rPr spc="-35" dirty="0"/>
              <a:t>AWVALID </a:t>
            </a:r>
            <a:r>
              <a:rPr spc="-5" dirty="0"/>
              <a:t>and </a:t>
            </a:r>
            <a:r>
              <a:rPr spc="-15" dirty="0"/>
              <a:t>AWREADY </a:t>
            </a:r>
            <a:r>
              <a:rPr spc="-5" dirty="0"/>
              <a:t>‘1’  indicate completion </a:t>
            </a:r>
            <a:r>
              <a:rPr dirty="0"/>
              <a:t>of </a:t>
            </a:r>
            <a:r>
              <a:rPr spc="-15" dirty="0"/>
              <a:t>transfer.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0756" y="2190273"/>
            <a:ext cx="204655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INCR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854" y="189547"/>
            <a:ext cx="795094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Find the address of each transfer in a</a:t>
            </a:r>
            <a:r>
              <a:rPr sz="2800" b="1" spc="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burst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579" y="511872"/>
            <a:ext cx="6169925" cy="355417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00"/>
              </a:spcBef>
              <a:buClr>
                <a:srgbClr val="A4A4A4"/>
              </a:buClr>
              <a:buChar char="•"/>
              <a:tabLst>
                <a:tab pos="393065" algn="l"/>
                <a:tab pos="393700" algn="l"/>
              </a:tabLst>
            </a:pPr>
            <a:r>
              <a:rPr sz="1800" spc="-15" dirty="0">
                <a:latin typeface="Arial"/>
                <a:cs typeface="Arial"/>
              </a:rPr>
              <a:t>AWBURST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INCR</a:t>
            </a:r>
            <a:endParaRPr sz="18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Char char="•"/>
              <a:tabLst>
                <a:tab pos="393065" algn="l"/>
                <a:tab pos="393700" algn="l"/>
              </a:tabLst>
            </a:pPr>
            <a:r>
              <a:rPr sz="1800" spc="-15" dirty="0">
                <a:latin typeface="Arial"/>
                <a:cs typeface="Arial"/>
              </a:rPr>
              <a:t>AWSIZE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Char char="•"/>
              <a:tabLst>
                <a:tab pos="393065" algn="l"/>
                <a:tab pos="393700" algn="l"/>
              </a:tabLst>
            </a:pPr>
            <a:r>
              <a:rPr sz="1800" spc="-20" dirty="0">
                <a:latin typeface="Arial"/>
                <a:cs typeface="Arial"/>
              </a:rPr>
              <a:t>AWLEN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Char char="•"/>
              <a:tabLst>
                <a:tab pos="393065" algn="l"/>
                <a:tab pos="393700" algn="l"/>
              </a:tabLst>
            </a:pPr>
            <a:r>
              <a:rPr sz="1800" spc="-30" dirty="0">
                <a:latin typeface="Arial"/>
                <a:cs typeface="Arial"/>
              </a:rPr>
              <a:t>AWADDR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23C0</a:t>
            </a:r>
            <a:endParaRPr sz="1800">
              <a:latin typeface="Arial"/>
              <a:cs typeface="Arial"/>
            </a:endParaRPr>
          </a:p>
          <a:p>
            <a:pPr marL="50800" marR="3135630">
              <a:lnSpc>
                <a:spcPct val="127800"/>
              </a:lnSpc>
              <a:buClr>
                <a:srgbClr val="A4A4A4"/>
              </a:buClr>
              <a:buChar char="•"/>
              <a:tabLst>
                <a:tab pos="393065" algn="l"/>
                <a:tab pos="393700" algn="l"/>
                <a:tab pos="1682114" algn="l"/>
              </a:tabLst>
            </a:pPr>
            <a:r>
              <a:rPr sz="1800" spc="-5" dirty="0">
                <a:latin typeface="Arial"/>
                <a:cs typeface="Arial"/>
              </a:rPr>
              <a:t>Bus_Size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	</a:t>
            </a:r>
            <a:r>
              <a:rPr sz="1800" spc="-5" dirty="0">
                <a:latin typeface="Arial"/>
                <a:cs typeface="Arial"/>
              </a:rPr>
              <a:t>32 bits  </a:t>
            </a:r>
            <a:r>
              <a:rPr sz="1800" b="1" dirty="0">
                <a:latin typeface="Arial"/>
                <a:cs typeface="Arial"/>
              </a:rPr>
              <a:t>Solution  </a:t>
            </a:r>
            <a:r>
              <a:rPr sz="1800" b="1" spc="-10" dirty="0">
                <a:latin typeface="Arial"/>
                <a:cs typeface="Arial"/>
              </a:rPr>
              <a:t>Start_Address </a:t>
            </a:r>
            <a:r>
              <a:rPr sz="1800" dirty="0">
                <a:latin typeface="Arial"/>
                <a:cs typeface="Arial"/>
              </a:rPr>
              <a:t>=&gt;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23C0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latin typeface="Arial"/>
                <a:cs typeface="Arial"/>
              </a:rPr>
              <a:t>Number_Bytes </a:t>
            </a:r>
            <a:r>
              <a:rPr sz="1800" dirty="0">
                <a:latin typeface="Arial"/>
                <a:cs typeface="Arial"/>
              </a:rPr>
              <a:t>=&gt; </a:t>
            </a:r>
            <a:r>
              <a:rPr sz="1800" spc="-5" dirty="0">
                <a:latin typeface="Arial"/>
                <a:cs typeface="Arial"/>
              </a:rPr>
              <a:t>2 </a:t>
            </a:r>
            <a:r>
              <a:rPr sz="1800" spc="-7" baseline="25462" dirty="0">
                <a:latin typeface="Arial"/>
                <a:cs typeface="Arial"/>
              </a:rPr>
              <a:t>AWSIZE </a:t>
            </a:r>
            <a:r>
              <a:rPr sz="1800" dirty="0">
                <a:latin typeface="Arial"/>
                <a:cs typeface="Arial"/>
              </a:rPr>
              <a:t>=&gt; </a:t>
            </a:r>
            <a:r>
              <a:rPr sz="1800" spc="-5" dirty="0">
                <a:latin typeface="Arial"/>
                <a:cs typeface="Arial"/>
              </a:rPr>
              <a:t>2 </a:t>
            </a:r>
            <a:r>
              <a:rPr sz="1800" spc="-7" baseline="25462" dirty="0">
                <a:latin typeface="Arial"/>
                <a:cs typeface="Arial"/>
              </a:rPr>
              <a:t>2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latin typeface="Arial"/>
                <a:cs typeface="Arial"/>
              </a:rPr>
              <a:t>Burst_Length </a:t>
            </a:r>
            <a:r>
              <a:rPr sz="1800" dirty="0">
                <a:latin typeface="Arial"/>
                <a:cs typeface="Arial"/>
              </a:rPr>
              <a:t>=&gt; </a:t>
            </a:r>
            <a:r>
              <a:rPr sz="1800" spc="-15" dirty="0">
                <a:latin typeface="Arial"/>
                <a:cs typeface="Arial"/>
              </a:rPr>
              <a:t>AWLEN </a:t>
            </a:r>
            <a:r>
              <a:rPr sz="1800" spc="-5" dirty="0">
                <a:latin typeface="Arial"/>
                <a:cs typeface="Arial"/>
              </a:rPr>
              <a:t>+ 1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800" b="1" spc="-10" dirty="0">
                <a:latin typeface="Arial"/>
                <a:cs typeface="Arial"/>
              </a:rPr>
              <a:t>Aligned_Address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INT(23C0/4) </a:t>
            </a:r>
            <a:r>
              <a:rPr sz="1800" dirty="0">
                <a:latin typeface="Arial"/>
                <a:cs typeface="Arial"/>
              </a:rPr>
              <a:t>x 4 = </a:t>
            </a:r>
            <a:r>
              <a:rPr sz="1800" spc="-5" dirty="0">
                <a:latin typeface="Arial"/>
                <a:cs typeface="Arial"/>
              </a:rPr>
              <a:t>8F0 </a:t>
            </a:r>
            <a:r>
              <a:rPr sz="1800" dirty="0">
                <a:latin typeface="Arial"/>
                <a:cs typeface="Arial"/>
              </a:rPr>
              <a:t>x 4 =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23C0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854" y="4090987"/>
            <a:ext cx="6818630" cy="213648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Clr>
                <a:srgbClr val="A4A4A4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Arial"/>
                <a:cs typeface="Arial"/>
              </a:rPr>
              <a:t>Address_1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Start_Address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23C0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Arial"/>
                <a:cs typeface="Arial"/>
              </a:rPr>
              <a:t>Address_N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Aligned_Address </a:t>
            </a:r>
            <a:r>
              <a:rPr sz="1800" b="1" dirty="0">
                <a:latin typeface="Arial"/>
                <a:cs typeface="Arial"/>
              </a:rPr>
              <a:t>+ (N-1) </a:t>
            </a:r>
            <a:r>
              <a:rPr sz="1800" b="1" spc="-5" dirty="0">
                <a:latin typeface="Arial"/>
                <a:cs typeface="Arial"/>
              </a:rPr>
              <a:t>x Number_Bytes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Address_2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23C0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(2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1)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4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23C4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Address_3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23C0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(3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1)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4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23C8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Address_4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23C0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(4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1)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4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23CC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Arial"/>
                <a:cs typeface="Arial"/>
              </a:rPr>
              <a:t>Address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b="1" spc="-5" dirty="0">
                <a:latin typeface="Arial"/>
                <a:cs typeface="Arial"/>
              </a:rPr>
              <a:t>23C0 </a:t>
            </a:r>
            <a:r>
              <a:rPr sz="1800" b="1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23C4 </a:t>
            </a:r>
            <a:r>
              <a:rPr sz="1800" b="1" dirty="0">
                <a:latin typeface="Arial"/>
                <a:cs typeface="Arial"/>
              </a:rPr>
              <a:t>, </a:t>
            </a:r>
            <a:r>
              <a:rPr sz="1800" b="1" spc="-5" dirty="0">
                <a:latin typeface="Arial"/>
                <a:cs typeface="Arial"/>
              </a:rPr>
              <a:t>23C8,</a:t>
            </a:r>
            <a:r>
              <a:rPr sz="1800" b="1" spc="85" dirty="0">
                <a:latin typeface="Arial"/>
                <a:cs typeface="Arial"/>
              </a:rPr>
              <a:t> </a:t>
            </a:r>
            <a:r>
              <a:rPr sz="1800" b="1" spc="-5" dirty="0" smtClean="0">
                <a:latin typeface="Arial"/>
                <a:cs typeface="Arial"/>
              </a:rPr>
              <a:t>23CC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	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1827" y="2190273"/>
            <a:ext cx="21841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Fixed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5" y="473259"/>
            <a:ext cx="62552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Burst address</a:t>
            </a:r>
            <a:r>
              <a:rPr sz="4400" b="1" spc="-7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(Fixed)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992" y="1209639"/>
            <a:ext cx="8907833" cy="453393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0675" indent="-229235">
              <a:lnSpc>
                <a:spcPct val="100000"/>
              </a:lnSpc>
              <a:spcBef>
                <a:spcPts val="455"/>
              </a:spcBef>
              <a:buClr>
                <a:srgbClr val="A4A4A4"/>
              </a:buClr>
              <a:buChar char="•"/>
              <a:tabLst>
                <a:tab pos="320675" algn="l"/>
                <a:tab pos="321310" algn="l"/>
              </a:tabLst>
            </a:pPr>
            <a:r>
              <a:rPr sz="2000" spc="-10" dirty="0">
                <a:latin typeface="Arial"/>
                <a:cs typeface="Arial"/>
              </a:rPr>
              <a:t>AWBURST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FIXED</a:t>
            </a:r>
            <a:endParaRPr sz="2000">
              <a:latin typeface="Arial"/>
              <a:cs typeface="Arial"/>
            </a:endParaRPr>
          </a:p>
          <a:p>
            <a:pPr marL="320675" indent="-229235">
              <a:lnSpc>
                <a:spcPct val="100000"/>
              </a:lnSpc>
              <a:spcBef>
                <a:spcPts val="360"/>
              </a:spcBef>
              <a:buClr>
                <a:srgbClr val="A4A4A4"/>
              </a:buClr>
              <a:buChar char="•"/>
              <a:tabLst>
                <a:tab pos="320675" algn="l"/>
                <a:tab pos="321310" algn="l"/>
              </a:tabLst>
            </a:pPr>
            <a:r>
              <a:rPr sz="2000" spc="-15" dirty="0">
                <a:latin typeface="Arial"/>
                <a:cs typeface="Arial"/>
              </a:rPr>
              <a:t>AWSIZE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20675" indent="-229235">
              <a:lnSpc>
                <a:spcPct val="100000"/>
              </a:lnSpc>
              <a:spcBef>
                <a:spcPts val="360"/>
              </a:spcBef>
              <a:buClr>
                <a:srgbClr val="A4A4A4"/>
              </a:buClr>
              <a:buChar char="•"/>
              <a:tabLst>
                <a:tab pos="320675" algn="l"/>
                <a:tab pos="321310" algn="l"/>
              </a:tabLst>
            </a:pPr>
            <a:r>
              <a:rPr sz="2000" spc="-15" dirty="0">
                <a:latin typeface="Arial"/>
                <a:cs typeface="Arial"/>
              </a:rPr>
              <a:t>AWLEN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320675" indent="-229235">
              <a:lnSpc>
                <a:spcPct val="100000"/>
              </a:lnSpc>
              <a:spcBef>
                <a:spcPts val="360"/>
              </a:spcBef>
              <a:buClr>
                <a:srgbClr val="A4A4A4"/>
              </a:buClr>
              <a:buChar char="•"/>
              <a:tabLst>
                <a:tab pos="320675" algn="l"/>
                <a:tab pos="321310" algn="l"/>
              </a:tabLst>
            </a:pPr>
            <a:r>
              <a:rPr sz="2000" spc="-25" dirty="0">
                <a:latin typeface="Arial"/>
                <a:cs typeface="Arial"/>
              </a:rPr>
              <a:t>AWADDR </a:t>
            </a:r>
            <a:r>
              <a:rPr sz="2000" dirty="0">
                <a:latin typeface="Arial"/>
                <a:cs typeface="Arial"/>
              </a:rPr>
              <a:t>= 44B0</a:t>
            </a:r>
            <a:endParaRPr sz="2000">
              <a:latin typeface="Arial"/>
              <a:cs typeface="Arial"/>
            </a:endParaRPr>
          </a:p>
          <a:p>
            <a:pPr marL="320675" indent="-229235">
              <a:lnSpc>
                <a:spcPct val="100000"/>
              </a:lnSpc>
              <a:spcBef>
                <a:spcPts val="360"/>
              </a:spcBef>
              <a:buClr>
                <a:srgbClr val="A4A4A4"/>
              </a:buClr>
              <a:buChar char="•"/>
              <a:tabLst>
                <a:tab pos="320675" algn="l"/>
                <a:tab pos="321310" algn="l"/>
                <a:tab pos="1682114" algn="l"/>
              </a:tabLst>
            </a:pPr>
            <a:r>
              <a:rPr sz="2000" dirty="0">
                <a:latin typeface="Arial"/>
                <a:cs typeface="Arial"/>
              </a:rPr>
              <a:t>Bus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Size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	32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bits</a:t>
            </a:r>
            <a:endParaRPr sz="2000">
              <a:latin typeface="Arial"/>
              <a:cs typeface="Arial"/>
            </a:endParaRPr>
          </a:p>
          <a:p>
            <a:pPr marL="88900" marR="3657600">
              <a:lnSpc>
                <a:spcPct val="175100"/>
              </a:lnSpc>
              <a:spcBef>
                <a:spcPts val="270"/>
              </a:spcBef>
            </a:pPr>
            <a:r>
              <a:rPr sz="2000" b="1" dirty="0">
                <a:latin typeface="Arial"/>
                <a:cs typeface="Arial"/>
              </a:rPr>
              <a:t>Start_Address </a:t>
            </a:r>
            <a:r>
              <a:rPr sz="2000" dirty="0">
                <a:latin typeface="Arial"/>
                <a:cs typeface="Arial"/>
              </a:rPr>
              <a:t>= 44B0  </a:t>
            </a:r>
            <a:r>
              <a:rPr sz="2000" b="1" spc="-5" dirty="0">
                <a:latin typeface="Arial"/>
                <a:cs typeface="Arial"/>
              </a:rPr>
              <a:t>Number_Bytes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10" dirty="0">
                <a:latin typeface="Arial"/>
                <a:cs typeface="Arial"/>
              </a:rPr>
              <a:t>2</a:t>
            </a:r>
            <a:r>
              <a:rPr sz="1950" spc="15" baseline="25641" dirty="0">
                <a:latin typeface="Arial"/>
                <a:cs typeface="Arial"/>
              </a:rPr>
              <a:t>AWSIZE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5" dirty="0">
                <a:latin typeface="Arial"/>
                <a:cs typeface="Arial"/>
              </a:rPr>
              <a:t>2</a:t>
            </a:r>
            <a:r>
              <a:rPr sz="1950" spc="7" baseline="25641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= 2  </a:t>
            </a:r>
            <a:r>
              <a:rPr sz="2000" b="1" dirty="0">
                <a:latin typeface="Arial"/>
                <a:cs typeface="Arial"/>
              </a:rPr>
              <a:t>Burst_Length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15" dirty="0">
                <a:latin typeface="Arial"/>
                <a:cs typeface="Arial"/>
              </a:rPr>
              <a:t>AWLEN </a:t>
            </a:r>
            <a:r>
              <a:rPr sz="2000" dirty="0">
                <a:latin typeface="Arial"/>
                <a:cs typeface="Arial"/>
              </a:rPr>
              <a:t>+ 1 = 4 + 1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=5</a:t>
            </a:r>
            <a:endParaRPr sz="20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800"/>
              </a:spcBef>
            </a:pPr>
            <a:r>
              <a:rPr sz="2000" i="1" dirty="0">
                <a:latin typeface="Arial"/>
                <a:cs typeface="Arial"/>
              </a:rPr>
              <a:t>Aligned_Address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INT(Start_Address/Number_Bytes)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Number_Bytes</a:t>
            </a:r>
            <a:endParaRPr sz="2000">
              <a:latin typeface="Arial"/>
              <a:cs typeface="Arial"/>
            </a:endParaRPr>
          </a:p>
          <a:p>
            <a:pPr marL="52069" algn="ctr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Arial"/>
                <a:cs typeface="Arial"/>
              </a:rPr>
              <a:t>= INT(44B0/2) x 2 = 2258 x 2 =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44B0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5" y="473259"/>
            <a:ext cx="693901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Burst Address</a:t>
            </a:r>
            <a:r>
              <a:rPr sz="4400" b="1" spc="-24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(Fixed…)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4" y="1388326"/>
            <a:ext cx="7972954" cy="29527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A4A4A4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Since, </a:t>
            </a:r>
            <a:r>
              <a:rPr sz="2000" spc="-15" dirty="0">
                <a:latin typeface="Arial"/>
                <a:cs typeface="Arial"/>
              </a:rPr>
              <a:t>it’s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Fixed </a:t>
            </a:r>
            <a:r>
              <a:rPr sz="2000" dirty="0">
                <a:latin typeface="Arial"/>
                <a:cs typeface="Arial"/>
              </a:rPr>
              <a:t>Burst , so the Address will be same for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transfer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i.e.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4A4A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Address_1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44B0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Address_2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44B0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Address_3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44B0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Address_4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44B0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Address_5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44B0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58" y="2190273"/>
            <a:ext cx="20768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10" dirty="0">
                <a:latin typeface="Arial"/>
                <a:cs typeface="Arial"/>
              </a:rPr>
              <a:t>W</a:t>
            </a:r>
            <a:r>
              <a:rPr b="1" spc="-5" dirty="0">
                <a:latin typeface="Arial"/>
                <a:cs typeface="Arial"/>
              </a:rPr>
              <a:t>rap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66012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Burst Address</a:t>
            </a:r>
            <a:r>
              <a:rPr sz="4400" b="1" spc="-24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(WRAP)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712" y="1124918"/>
            <a:ext cx="6749838" cy="443005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04800" indent="-228600">
              <a:lnSpc>
                <a:spcPct val="100000"/>
              </a:lnSpc>
              <a:spcBef>
                <a:spcPts val="705"/>
              </a:spcBef>
              <a:buClr>
                <a:srgbClr val="A4A4A4"/>
              </a:buClr>
              <a:buChar char="•"/>
              <a:tabLst>
                <a:tab pos="304165" algn="l"/>
                <a:tab pos="304800" algn="l"/>
              </a:tabLst>
            </a:pPr>
            <a:r>
              <a:rPr sz="2000" spc="-10" dirty="0">
                <a:latin typeface="Arial"/>
                <a:cs typeface="Arial"/>
              </a:rPr>
              <a:t>AWBURST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WRAP</a:t>
            </a:r>
            <a:endParaRPr sz="2000">
              <a:latin typeface="Arial"/>
              <a:cs typeface="Arial"/>
            </a:endParaRPr>
          </a:p>
          <a:p>
            <a:pPr marL="304800" indent="-22860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Char char="•"/>
              <a:tabLst>
                <a:tab pos="304165" algn="l"/>
                <a:tab pos="304800" algn="l"/>
              </a:tabLst>
            </a:pPr>
            <a:r>
              <a:rPr sz="2000" spc="-15" dirty="0">
                <a:latin typeface="Arial"/>
                <a:cs typeface="Arial"/>
              </a:rPr>
              <a:t>AWSIZE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304800" indent="-22860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Char char="•"/>
              <a:tabLst>
                <a:tab pos="304165" algn="l"/>
                <a:tab pos="304800" algn="l"/>
              </a:tabLst>
            </a:pPr>
            <a:r>
              <a:rPr sz="2000" spc="-15" dirty="0">
                <a:latin typeface="Arial"/>
                <a:cs typeface="Arial"/>
              </a:rPr>
              <a:t>AWLEN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304800" indent="-228600">
              <a:lnSpc>
                <a:spcPct val="100000"/>
              </a:lnSpc>
              <a:spcBef>
                <a:spcPts val="600"/>
              </a:spcBef>
              <a:buClr>
                <a:srgbClr val="A4A4A4"/>
              </a:buClr>
              <a:buChar char="•"/>
              <a:tabLst>
                <a:tab pos="304165" algn="l"/>
                <a:tab pos="304800" algn="l"/>
              </a:tabLst>
            </a:pPr>
            <a:r>
              <a:rPr sz="2000" spc="-25" dirty="0">
                <a:latin typeface="Arial"/>
                <a:cs typeface="Arial"/>
              </a:rPr>
              <a:t>AWADDR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A242</a:t>
            </a:r>
            <a:endParaRPr sz="2000">
              <a:latin typeface="Arial"/>
              <a:cs typeface="Arial"/>
            </a:endParaRPr>
          </a:p>
          <a:p>
            <a:pPr marL="304800" indent="-228600">
              <a:lnSpc>
                <a:spcPct val="100000"/>
              </a:lnSpc>
              <a:spcBef>
                <a:spcPts val="605"/>
              </a:spcBef>
              <a:buClr>
                <a:srgbClr val="A4A4A4"/>
              </a:buClr>
              <a:buChar char="•"/>
              <a:tabLst>
                <a:tab pos="304165" algn="l"/>
                <a:tab pos="304800" algn="l"/>
                <a:tab pos="1666239" algn="l"/>
              </a:tabLst>
            </a:pPr>
            <a:r>
              <a:rPr sz="2000" dirty="0">
                <a:latin typeface="Arial"/>
                <a:cs typeface="Arial"/>
              </a:rPr>
              <a:t>Bus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Size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	32-bits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Arial"/>
              <a:cs typeface="Arial"/>
            </a:endParaRPr>
          </a:p>
          <a:p>
            <a:pPr marL="76200" marR="1678939">
              <a:lnSpc>
                <a:spcPct val="175000"/>
              </a:lnSpc>
            </a:pPr>
            <a:r>
              <a:rPr sz="2000" b="1" dirty="0">
                <a:latin typeface="Arial"/>
                <a:cs typeface="Arial"/>
              </a:rPr>
              <a:t>Start_Address </a:t>
            </a:r>
            <a:r>
              <a:rPr sz="2000" dirty="0">
                <a:latin typeface="Arial"/>
                <a:cs typeface="Arial"/>
              </a:rPr>
              <a:t>= A242  </a:t>
            </a:r>
            <a:r>
              <a:rPr sz="2000" b="1" spc="-5" dirty="0">
                <a:latin typeface="Arial"/>
                <a:cs typeface="Arial"/>
              </a:rPr>
              <a:t>Number_Bytes </a:t>
            </a:r>
            <a:r>
              <a:rPr sz="2000" dirty="0">
                <a:latin typeface="Arial"/>
                <a:cs typeface="Arial"/>
              </a:rPr>
              <a:t>= 2</a:t>
            </a:r>
            <a:r>
              <a:rPr sz="1950" b="1" baseline="25641" dirty="0">
                <a:latin typeface="Arial"/>
                <a:cs typeface="Arial"/>
              </a:rPr>
              <a:t>AWSIZE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5" dirty="0">
                <a:latin typeface="Arial"/>
                <a:cs typeface="Arial"/>
              </a:rPr>
              <a:t>2</a:t>
            </a:r>
            <a:r>
              <a:rPr sz="1950" b="1" spc="7" baseline="25641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= 2  </a:t>
            </a:r>
            <a:r>
              <a:rPr sz="2000" b="1" dirty="0">
                <a:latin typeface="Arial"/>
                <a:cs typeface="Arial"/>
              </a:rPr>
              <a:t>Burst_Length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15" dirty="0">
                <a:latin typeface="Arial"/>
                <a:cs typeface="Arial"/>
              </a:rPr>
              <a:t>AWLEN </a:t>
            </a:r>
            <a:r>
              <a:rPr sz="2000" dirty="0">
                <a:latin typeface="Arial"/>
                <a:cs typeface="Arial"/>
              </a:rPr>
              <a:t>+ 1 = 2 + 1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=3</a:t>
            </a: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800"/>
              </a:spcBef>
            </a:pPr>
            <a:r>
              <a:rPr sz="2000" i="1" dirty="0">
                <a:latin typeface="Arial"/>
                <a:cs typeface="Arial"/>
              </a:rPr>
              <a:t>Aligned_Address </a:t>
            </a:r>
            <a:r>
              <a:rPr sz="2000" dirty="0">
                <a:latin typeface="Arial"/>
                <a:cs typeface="Arial"/>
              </a:rPr>
              <a:t>= INT(A242/2) x 2 = 5121 x 2 =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A242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721005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Burst Address</a:t>
            </a:r>
            <a:r>
              <a:rPr sz="4400" b="1" spc="-22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(WRAP…)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446" y="1145857"/>
            <a:ext cx="8468941" cy="3446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Wrap_Boundary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(INT(A242/( 2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3)))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(2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3)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A242  Address_N=Wrap_Boundary+(Num_Bytes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Burst_Len)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Arial"/>
                <a:cs typeface="Arial"/>
              </a:rPr>
              <a:t>Address_1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A242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Arial"/>
                <a:cs typeface="Arial"/>
              </a:rPr>
              <a:t>Address_2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A242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(2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1)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A244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Arial"/>
                <a:cs typeface="Arial"/>
              </a:rPr>
              <a:t>Address_3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A242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(3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1)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A246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Arial"/>
                <a:cs typeface="Arial"/>
              </a:rPr>
              <a:t>Address_4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A242 </a:t>
            </a:r>
            <a:r>
              <a:rPr sz="2400" dirty="0">
                <a:latin typeface="Arial"/>
                <a:cs typeface="Arial"/>
              </a:rPr>
              <a:t>+ (4 - 1) x 2 =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A248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Arial"/>
                <a:cs typeface="Arial"/>
              </a:rPr>
              <a:t>Address </a:t>
            </a:r>
            <a:r>
              <a:rPr sz="2400" b="1" dirty="0">
                <a:latin typeface="Arial"/>
                <a:cs typeface="Arial"/>
              </a:rPr>
              <a:t>: </a:t>
            </a:r>
            <a:r>
              <a:rPr sz="2400" b="1" spc="-5" dirty="0">
                <a:latin typeface="Arial"/>
                <a:cs typeface="Arial"/>
              </a:rPr>
              <a:t>A242 </a:t>
            </a:r>
            <a:r>
              <a:rPr sz="2400" b="1" dirty="0">
                <a:latin typeface="Arial"/>
                <a:cs typeface="Arial"/>
              </a:rPr>
              <a:t>, </a:t>
            </a:r>
            <a:r>
              <a:rPr sz="2400" b="1" spc="-5" dirty="0">
                <a:latin typeface="Arial"/>
                <a:cs typeface="Arial"/>
              </a:rPr>
              <a:t>A244 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-2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A246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732" y="1171144"/>
            <a:ext cx="7042203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1285">
              <a:lnSpc>
                <a:spcPct val="150000"/>
              </a:lnSpc>
              <a:spcBef>
                <a:spcPts val="100"/>
              </a:spcBef>
            </a:pPr>
            <a:r>
              <a:rPr dirty="0"/>
              <a:t>Additional  Control</a:t>
            </a:r>
            <a:r>
              <a:rPr spc="-90" dirty="0"/>
              <a:t> </a:t>
            </a:r>
            <a:r>
              <a:rPr spc="-5" dirty="0"/>
              <a:t>Information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0653" y="1365942"/>
            <a:ext cx="7674397" cy="3118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Support </a:t>
            </a:r>
            <a:r>
              <a:rPr sz="2400" b="1" dirty="0">
                <a:latin typeface="Arial"/>
                <a:cs typeface="Arial"/>
              </a:rPr>
              <a:t>for </a:t>
            </a:r>
            <a:r>
              <a:rPr sz="2400" b="1" spc="-5" dirty="0">
                <a:latin typeface="Arial"/>
                <a:cs typeface="Arial"/>
              </a:rPr>
              <a:t>system </a:t>
            </a:r>
            <a:r>
              <a:rPr sz="2400" b="1" dirty="0">
                <a:latin typeface="Arial"/>
                <a:cs typeface="Arial"/>
              </a:rPr>
              <a:t>level </a:t>
            </a:r>
            <a:r>
              <a:rPr sz="2400" b="1" spc="-5" dirty="0">
                <a:latin typeface="Arial"/>
                <a:cs typeface="Arial"/>
              </a:rPr>
              <a:t>caches and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  <a:tabLst>
                <a:tab pos="2372360" algn="l"/>
              </a:tabLst>
            </a:pPr>
            <a:r>
              <a:rPr sz="2400" b="1" spc="-5" dirty="0">
                <a:latin typeface="Arial"/>
                <a:cs typeface="Arial"/>
              </a:rPr>
              <a:t>performance	enhancing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2200"/>
              </a:spcBef>
              <a:buSzPct val="95000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Bufferable </a:t>
            </a:r>
            <a:r>
              <a:rPr sz="2000" dirty="0">
                <a:latin typeface="Arial"/>
                <a:cs typeface="Arial"/>
              </a:rPr>
              <a:t>(B) bit,  ARCACHE[0] and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AWCACHE[0]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buSzPct val="95000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Cacheable (C) bit,  ARCACHE[1] and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AWCACHE[1]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buSzPct val="95000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Read Allocate (RA) bit, ARCACHE[2] and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AWCACHE[2]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buSzPct val="95000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Arial"/>
                <a:cs typeface="Arial"/>
              </a:rPr>
              <a:t>Write </a:t>
            </a:r>
            <a:r>
              <a:rPr sz="2000" dirty="0">
                <a:latin typeface="Arial"/>
                <a:cs typeface="Arial"/>
              </a:rPr>
              <a:t>Allocate </a:t>
            </a:r>
            <a:r>
              <a:rPr sz="2000" spc="-15" dirty="0">
                <a:latin typeface="Arial"/>
                <a:cs typeface="Arial"/>
              </a:rPr>
              <a:t>(WA) </a:t>
            </a:r>
            <a:r>
              <a:rPr sz="2000" dirty="0">
                <a:latin typeface="Arial"/>
                <a:cs typeface="Arial"/>
              </a:rPr>
              <a:t>bit, ARCACHE[3] and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AWCACHE[3]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714" y="502349"/>
            <a:ext cx="392662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Arial"/>
                <a:cs typeface="Arial"/>
              </a:rPr>
              <a:t>Cache</a:t>
            </a:r>
            <a:r>
              <a:rPr sz="4000" b="1" spc="-12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Support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100" y="331565"/>
            <a:ext cx="17583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opics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1180758"/>
            <a:ext cx="5841100" cy="4762842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Overview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AXI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AXI Architecture </a:t>
            </a:r>
            <a:r>
              <a:rPr sz="2400" b="1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2400" b="1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Features</a:t>
            </a:r>
            <a:endParaRPr sz="2400" dirty="0">
              <a:solidFill>
                <a:schemeClr val="bg1"/>
              </a:solidFill>
              <a:effectLst/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Channel definitions 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Handshaking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Basic AXI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transactions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  <a:tab pos="1659889" algn="l"/>
              </a:tabLst>
            </a:pPr>
            <a:r>
              <a:rPr sz="2400" spc="-30" dirty="0">
                <a:latin typeface="Arial"/>
                <a:cs typeface="Arial"/>
              </a:rPr>
              <a:t>Types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	</a:t>
            </a:r>
            <a:r>
              <a:rPr sz="2400" spc="-5" dirty="0">
                <a:latin typeface="Arial"/>
                <a:cs typeface="Arial"/>
              </a:rPr>
              <a:t>Access (Atomic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Access)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Ordering Model </a:t>
            </a:r>
            <a:r>
              <a:rPr sz="2400" spc="-10" dirty="0">
                <a:latin typeface="Arial"/>
                <a:cs typeface="Arial"/>
              </a:rPr>
              <a:t>(Transaction </a:t>
            </a:r>
            <a:r>
              <a:rPr sz="2400" dirty="0">
                <a:latin typeface="Arial"/>
                <a:cs typeface="Arial"/>
              </a:rPr>
              <a:t>ID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tags)</a:t>
            </a: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AXI4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AXI4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Lite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53" y="1212304"/>
            <a:ext cx="8296275" cy="4083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2400" b="1" spc="-5" dirty="0">
                <a:latin typeface="Arial"/>
                <a:cs typeface="Arial"/>
              </a:rPr>
              <a:t>Cacheable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SzPct val="93750"/>
              <a:buChar char="•"/>
              <a:tabLst>
                <a:tab pos="812165" algn="l"/>
                <a:tab pos="812800" algn="l"/>
              </a:tabLst>
            </a:pPr>
            <a:r>
              <a:rPr sz="2400" spc="-10" dirty="0">
                <a:latin typeface="Arial"/>
                <a:cs typeface="Arial"/>
              </a:rPr>
              <a:t>Write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 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writes can be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merged</a:t>
            </a:r>
            <a:endParaRPr sz="24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together.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SzPct val="93750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Read </a:t>
            </a:r>
            <a:r>
              <a:rPr sz="2400" dirty="0">
                <a:latin typeface="Arial"/>
                <a:cs typeface="Arial"/>
              </a:rPr>
              <a:t>: a </a:t>
            </a:r>
            <a:r>
              <a:rPr sz="2400" spc="-5" dirty="0">
                <a:latin typeface="Arial"/>
                <a:cs typeface="Arial"/>
              </a:rPr>
              <a:t>location </a:t>
            </a:r>
            <a:r>
              <a:rPr sz="2400" dirty="0">
                <a:latin typeface="Arial"/>
                <a:cs typeface="Arial"/>
              </a:rPr>
              <a:t>can be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pre-fetched </a:t>
            </a:r>
            <a:r>
              <a:rPr sz="2400" dirty="0">
                <a:latin typeface="Arial"/>
                <a:cs typeface="Arial"/>
              </a:rPr>
              <a:t>or can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812800">
              <a:lnSpc>
                <a:spcPts val="2795"/>
              </a:lnSpc>
              <a:tabLst>
                <a:tab pos="392811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fetched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just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once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	</a:t>
            </a:r>
            <a:r>
              <a:rPr sz="2400" spc="-5" dirty="0">
                <a:latin typeface="Arial"/>
                <a:cs typeface="Arial"/>
              </a:rPr>
              <a:t>multiple read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transactions</a:t>
            </a:r>
            <a:endParaRPr sz="2400">
              <a:latin typeface="Arial"/>
              <a:cs typeface="Arial"/>
            </a:endParaRPr>
          </a:p>
          <a:p>
            <a:pPr marL="285115" indent="-273050">
              <a:lnSpc>
                <a:spcPts val="2795"/>
              </a:lnSpc>
              <a:buSzPct val="95833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2400" b="1" spc="-5" dirty="0">
                <a:latin typeface="Arial"/>
                <a:cs typeface="Arial"/>
              </a:rPr>
              <a:t>Read </a:t>
            </a:r>
            <a:r>
              <a:rPr sz="2400" b="1" dirty="0">
                <a:latin typeface="Arial"/>
                <a:cs typeface="Arial"/>
              </a:rPr>
              <a:t>Allocate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marL="812800" marR="196850" lvl="1" indent="-342900">
              <a:lnSpc>
                <a:spcPct val="100000"/>
              </a:lnSpc>
              <a:spcBef>
                <a:spcPts val="180"/>
              </a:spcBef>
              <a:buSzPct val="93750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If the transfer </a:t>
            </a:r>
            <a:r>
              <a:rPr sz="2400" spc="-5" dirty="0">
                <a:latin typeface="Arial"/>
                <a:cs typeface="Arial"/>
              </a:rPr>
              <a:t>is 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read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misses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cache  </a:t>
            </a:r>
            <a:r>
              <a:rPr sz="2400" dirty="0">
                <a:latin typeface="Arial"/>
                <a:cs typeface="Arial"/>
              </a:rPr>
              <a:t>then </a:t>
            </a:r>
            <a:r>
              <a:rPr sz="2400" spc="-5" dirty="0">
                <a:latin typeface="Arial"/>
                <a:cs typeface="Arial"/>
              </a:rPr>
              <a:t>it should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allocated</a:t>
            </a:r>
            <a:endParaRPr sz="2400">
              <a:latin typeface="Arial"/>
              <a:cs typeface="Arial"/>
            </a:endParaRPr>
          </a:p>
          <a:p>
            <a:pPr marL="285115" indent="-273050">
              <a:lnSpc>
                <a:spcPts val="2725"/>
              </a:lnSpc>
              <a:buSzPct val="95833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2400" b="1" spc="-10" dirty="0">
                <a:latin typeface="Arial"/>
                <a:cs typeface="Arial"/>
              </a:rPr>
              <a:t>Write </a:t>
            </a:r>
            <a:r>
              <a:rPr sz="2400" b="1" dirty="0">
                <a:latin typeface="Arial"/>
                <a:cs typeface="Arial"/>
              </a:rPr>
              <a:t>Allocate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marL="812800" marR="10795" lvl="1" indent="-342900">
              <a:lnSpc>
                <a:spcPct val="100000"/>
              </a:lnSpc>
              <a:spcBef>
                <a:spcPts val="180"/>
              </a:spcBef>
              <a:buSzPct val="93750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rial"/>
                <a:cs typeface="Arial"/>
              </a:rPr>
              <a:t>If the transfer </a:t>
            </a:r>
            <a:r>
              <a:rPr sz="2400" spc="-5" dirty="0">
                <a:latin typeface="Arial"/>
                <a:cs typeface="Arial"/>
              </a:rPr>
              <a:t>is a 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write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misses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cache  </a:t>
            </a:r>
            <a:r>
              <a:rPr sz="2400" dirty="0">
                <a:latin typeface="Arial"/>
                <a:cs typeface="Arial"/>
              </a:rPr>
              <a:t>then </a:t>
            </a:r>
            <a:r>
              <a:rPr sz="2400" spc="-5" dirty="0">
                <a:latin typeface="Arial"/>
                <a:cs typeface="Arial"/>
              </a:rPr>
              <a:t>it should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allocated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214" y="366046"/>
            <a:ext cx="392662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Arial"/>
                <a:cs typeface="Arial"/>
              </a:rPr>
              <a:t>Cache</a:t>
            </a:r>
            <a:r>
              <a:rPr sz="4000" b="1" spc="-12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Support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325" y="273939"/>
            <a:ext cx="891127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Cacheable </a:t>
            </a:r>
            <a:r>
              <a:rPr sz="4000" b="1" spc="-25" dirty="0">
                <a:latin typeface="Arial"/>
                <a:cs typeface="Arial"/>
              </a:rPr>
              <a:t>Write </a:t>
            </a:r>
            <a:r>
              <a:rPr sz="4000" b="1" spc="-5" dirty="0">
                <a:latin typeface="Arial"/>
                <a:cs typeface="Arial"/>
              </a:rPr>
              <a:t>– Sparse</a:t>
            </a:r>
            <a:r>
              <a:rPr sz="4000" b="1" spc="-130" dirty="0">
                <a:latin typeface="Arial"/>
                <a:cs typeface="Arial"/>
              </a:rPr>
              <a:t> </a:t>
            </a:r>
            <a:r>
              <a:rPr sz="4000" b="1" spc="-15" dirty="0">
                <a:latin typeface="Arial"/>
                <a:cs typeface="Arial"/>
              </a:rPr>
              <a:t>Strobes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6377" y="3277742"/>
            <a:ext cx="2421467" cy="61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64-bit 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write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18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1265"/>
              </a:spcBef>
              <a:tabLst>
                <a:tab pos="742950" algn="l"/>
                <a:tab pos="1685925" algn="l"/>
              </a:tabLst>
            </a:pPr>
            <a:r>
              <a:rPr sz="1000" b="1" spc="-10" dirty="0">
                <a:solidFill>
                  <a:srgbClr val="0000FF"/>
                </a:solidFill>
                <a:latin typeface="Arial"/>
                <a:cs typeface="Arial"/>
              </a:rPr>
              <a:t>63	</a:t>
            </a: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56</a:t>
            </a:r>
            <a:r>
              <a:rPr sz="1000" b="1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FF"/>
                </a:solidFill>
                <a:latin typeface="Arial"/>
                <a:cs typeface="Arial"/>
              </a:rPr>
              <a:t>55	</a:t>
            </a: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48</a:t>
            </a:r>
            <a:r>
              <a:rPr sz="1000" b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47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1144" y="3604641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1185" y="3604641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1229" y="3604641"/>
            <a:ext cx="372851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24</a:t>
            </a:r>
            <a:r>
              <a:rPr sz="1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1133" y="3604641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16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15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84432" y="3763566"/>
          <a:ext cx="8162812" cy="259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868"/>
                <a:gridCol w="1020868"/>
                <a:gridCol w="1020180"/>
                <a:gridCol w="1020180"/>
                <a:gridCol w="1020179"/>
                <a:gridCol w="1020179"/>
                <a:gridCol w="1020179"/>
                <a:gridCol w="1020179"/>
              </a:tblGrid>
              <a:tr h="259556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358737" y="3604641"/>
            <a:ext cx="35358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2570" algn="l"/>
              </a:tabLst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8	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8780" y="3604641"/>
            <a:ext cx="1038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033" y="4169054"/>
            <a:ext cx="83306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WSTRB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9721" y="4169054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1415" y="4169054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1320" y="4169054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1362" y="4169054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1405" y="4169054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1311" y="4169054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51352" y="4169054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71258" y="4169054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761" y="898493"/>
            <a:ext cx="9058487" cy="2736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Cacheable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Write </a:t>
            </a:r>
            <a:r>
              <a:rPr sz="2000" b="1" dirty="0">
                <a:latin typeface="Arial"/>
                <a:cs typeface="Arial"/>
              </a:rPr>
              <a:t>: a number of different writes can be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merged</a:t>
            </a:r>
            <a:r>
              <a:rPr sz="2000" b="1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together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ARM11-MPCore </a:t>
            </a:r>
            <a:r>
              <a:rPr sz="1800" spc="-5" dirty="0">
                <a:latin typeface="Arial"/>
                <a:cs typeface="Arial"/>
              </a:rPr>
              <a:t>processor and L220 Level 2 cache controller use sparse strobes. 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due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fact </a:t>
            </a:r>
            <a:r>
              <a:rPr sz="1800" spc="-5" dirty="0">
                <a:latin typeface="Arial"/>
                <a:cs typeface="Arial"/>
              </a:rPr>
              <a:t>that they use </a:t>
            </a:r>
            <a:r>
              <a:rPr sz="1800" dirty="0">
                <a:latin typeface="Arial"/>
                <a:cs typeface="Arial"/>
              </a:rPr>
              <a:t>a merging </a:t>
            </a:r>
            <a:r>
              <a:rPr sz="1800" spc="-5" dirty="0">
                <a:latin typeface="Arial"/>
                <a:cs typeface="Arial"/>
              </a:rPr>
              <a:t>write </a:t>
            </a:r>
            <a:r>
              <a:rPr sz="1800" spc="-25" dirty="0">
                <a:latin typeface="Arial"/>
                <a:cs typeface="Arial"/>
              </a:rPr>
              <a:t>buffer. </a:t>
            </a:r>
            <a:r>
              <a:rPr sz="1800" dirty="0">
                <a:latin typeface="Arial"/>
                <a:cs typeface="Arial"/>
              </a:rPr>
              <a:t>If the </a:t>
            </a:r>
            <a:r>
              <a:rPr sz="1800" spc="-5" dirty="0">
                <a:latin typeface="Arial"/>
                <a:cs typeface="Arial"/>
              </a:rPr>
              <a:t>application writes  several bytes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address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0x0,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0x3,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0x4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write </a:t>
            </a:r>
            <a:r>
              <a:rPr sz="1800" spc="-10" dirty="0">
                <a:latin typeface="Arial"/>
                <a:cs typeface="Arial"/>
              </a:rPr>
              <a:t>buffer will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drained using a 64-  bit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transfer</a:t>
            </a:r>
            <a:r>
              <a:rPr sz="1800" spc="-15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and strobes </a:t>
            </a:r>
            <a:r>
              <a:rPr sz="1800" spc="-10" dirty="0">
                <a:latin typeface="Arial"/>
                <a:cs typeface="Arial"/>
              </a:rPr>
              <a:t>will </a:t>
            </a:r>
            <a:r>
              <a:rPr sz="1800" dirty="0">
                <a:latin typeface="Arial"/>
                <a:cs typeface="Arial"/>
              </a:rPr>
              <a:t>be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0b00011001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AXI slave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only update  the </a:t>
            </a:r>
            <a:r>
              <a:rPr sz="1800" spc="-10" dirty="0">
                <a:latin typeface="Arial"/>
                <a:cs typeface="Arial"/>
              </a:rPr>
              <a:t>bytes </a:t>
            </a:r>
            <a:r>
              <a:rPr sz="1800" spc="-5" dirty="0">
                <a:latin typeface="Arial"/>
                <a:cs typeface="Arial"/>
              </a:rPr>
              <a:t>that are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enabled.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010" y="194596"/>
            <a:ext cx="432217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Arial"/>
                <a:cs typeface="Arial"/>
              </a:rPr>
              <a:t>Cache</a:t>
            </a:r>
            <a:r>
              <a:rPr sz="4000" b="1" spc="-14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Encoding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0542" y="1143000"/>
            <a:ext cx="6419638" cy="4572000"/>
            <a:chOff x="1514855" y="1089660"/>
            <a:chExt cx="5925820" cy="5123815"/>
          </a:xfrm>
        </p:grpSpPr>
        <p:sp>
          <p:nvSpPr>
            <p:cNvPr id="4" name="object 4"/>
            <p:cNvSpPr/>
            <p:nvPr/>
          </p:nvSpPr>
          <p:spPr>
            <a:xfrm>
              <a:off x="1523999" y="1089660"/>
              <a:ext cx="5916167" cy="5123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761" y="1954580"/>
              <a:ext cx="1828800" cy="4239895"/>
            </a:xfrm>
            <a:custGeom>
              <a:avLst/>
              <a:gdLst/>
              <a:ahLst/>
              <a:cxnLst/>
              <a:rect l="l" t="t" r="r" b="b"/>
              <a:pathLst>
                <a:path w="1828800" h="4239895">
                  <a:moveTo>
                    <a:pt x="0" y="577164"/>
                  </a:moveTo>
                  <a:lnTo>
                    <a:pt x="1828545" y="577164"/>
                  </a:lnTo>
                  <a:lnTo>
                    <a:pt x="1828545" y="0"/>
                  </a:lnTo>
                  <a:lnTo>
                    <a:pt x="0" y="0"/>
                  </a:lnTo>
                  <a:lnTo>
                    <a:pt x="0" y="577164"/>
                  </a:lnTo>
                  <a:close/>
                </a:path>
                <a:path w="1828800" h="4239895">
                  <a:moveTo>
                    <a:pt x="0" y="1796364"/>
                  </a:moveTo>
                  <a:lnTo>
                    <a:pt x="1828545" y="1796364"/>
                  </a:lnTo>
                  <a:lnTo>
                    <a:pt x="1828545" y="1219200"/>
                  </a:lnTo>
                  <a:lnTo>
                    <a:pt x="0" y="1219200"/>
                  </a:lnTo>
                  <a:lnTo>
                    <a:pt x="0" y="1796364"/>
                  </a:lnTo>
                  <a:close/>
                </a:path>
                <a:path w="1828800" h="4239895">
                  <a:moveTo>
                    <a:pt x="13715" y="3010992"/>
                  </a:moveTo>
                  <a:lnTo>
                    <a:pt x="1828546" y="3010992"/>
                  </a:lnTo>
                  <a:lnTo>
                    <a:pt x="1828546" y="2432304"/>
                  </a:lnTo>
                  <a:lnTo>
                    <a:pt x="13715" y="2432304"/>
                  </a:lnTo>
                  <a:lnTo>
                    <a:pt x="13715" y="3010992"/>
                  </a:lnTo>
                  <a:close/>
                </a:path>
                <a:path w="1828800" h="4239895">
                  <a:moveTo>
                    <a:pt x="13715" y="4239285"/>
                  </a:moveTo>
                  <a:lnTo>
                    <a:pt x="1828546" y="4239285"/>
                  </a:lnTo>
                  <a:lnTo>
                    <a:pt x="1828546" y="3660597"/>
                  </a:lnTo>
                  <a:lnTo>
                    <a:pt x="13715" y="3660597"/>
                  </a:lnTo>
                  <a:lnTo>
                    <a:pt x="13715" y="4239285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369" y="1429512"/>
            <a:ext cx="8477885" cy="394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290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360045" algn="l"/>
                <a:tab pos="360680" algn="l"/>
                <a:tab pos="1038860" algn="l"/>
                <a:tab pos="2380615" algn="l"/>
              </a:tabLst>
            </a:pPr>
            <a:r>
              <a:rPr sz="2400" spc="-13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support complex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design,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the interconnect  and	other devices in </a:t>
            </a:r>
            <a:r>
              <a:rPr sz="2400" dirty="0">
                <a:latin typeface="Arial"/>
                <a:cs typeface="Arial"/>
              </a:rPr>
              <a:t>the system to </a:t>
            </a:r>
            <a:r>
              <a:rPr sz="2400" spc="-5" dirty="0">
                <a:latin typeface="Arial"/>
                <a:cs typeface="Arial"/>
              </a:rPr>
              <a:t>provide protection  against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illegal	transactions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3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9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Normal or </a:t>
            </a:r>
            <a:r>
              <a:rPr sz="2000" b="1" spc="-5" dirty="0">
                <a:latin typeface="Arial"/>
                <a:cs typeface="Arial"/>
              </a:rPr>
              <a:t>privileged, </a:t>
            </a:r>
            <a:r>
              <a:rPr sz="2000" b="1" dirty="0">
                <a:latin typeface="Arial"/>
                <a:cs typeface="Arial"/>
              </a:rPr>
              <a:t>ARPROT[0]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andAWPROT[0]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695"/>
              </a:spcBef>
              <a:buSzPct val="95000"/>
              <a:buFont typeface="Arial"/>
              <a:buChar char="•"/>
              <a:tabLst>
                <a:tab pos="812165" algn="l"/>
                <a:tab pos="812800" algn="l"/>
                <a:tab pos="182880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Low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High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SzPct val="9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Secure or </a:t>
            </a:r>
            <a:r>
              <a:rPr sz="2000" b="1" spc="-5" dirty="0">
                <a:latin typeface="Arial"/>
                <a:cs typeface="Arial"/>
              </a:rPr>
              <a:t>non-secure, </a:t>
            </a:r>
            <a:r>
              <a:rPr sz="2000" b="1" dirty="0">
                <a:latin typeface="Arial"/>
                <a:cs typeface="Arial"/>
              </a:rPr>
              <a:t>ARPROT[1]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andAWPROT[1]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695"/>
              </a:spcBef>
              <a:buSzPct val="95000"/>
              <a:buFont typeface="Arial"/>
              <a:buChar char="•"/>
              <a:tabLst>
                <a:tab pos="812165" algn="l"/>
                <a:tab pos="812800" algn="l"/>
                <a:tab pos="182880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Low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High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9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Data or instruction, ARPROT[2]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andAWPROT[2]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705"/>
              </a:spcBef>
              <a:buSzPct val="95000"/>
              <a:buFont typeface="Arial"/>
              <a:buChar char="•"/>
              <a:tabLst>
                <a:tab pos="812165" algn="l"/>
                <a:tab pos="812800" algn="l"/>
                <a:tab pos="182880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Low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High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713" y="505739"/>
            <a:ext cx="620707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Protection Unit</a:t>
            </a:r>
            <a:r>
              <a:rPr sz="4000" b="1" spc="-16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Support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100" y="331565"/>
            <a:ext cx="17583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opics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100" y="1180758"/>
            <a:ext cx="5819775" cy="4762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Overview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AXI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 Architecture and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Features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Channel Definitions and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Handshaking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</a:t>
            </a: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Basic AXI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Transactions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Font typeface="Arial"/>
              <a:buChar char="•"/>
              <a:tabLst>
                <a:tab pos="354965" algn="l"/>
                <a:tab pos="355600" algn="l"/>
                <a:tab pos="1743075" algn="l"/>
              </a:tabLst>
            </a:pPr>
            <a:r>
              <a:rPr sz="2400" b="1" spc="-45" dirty="0">
                <a:latin typeface="Arial"/>
                <a:cs typeface="Arial"/>
              </a:rPr>
              <a:t>Types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	</a:t>
            </a:r>
            <a:r>
              <a:rPr sz="2400" b="1" spc="-5" dirty="0">
                <a:latin typeface="Arial"/>
                <a:cs typeface="Arial"/>
              </a:rPr>
              <a:t>Access </a:t>
            </a:r>
            <a:r>
              <a:rPr sz="2400" b="1" dirty="0">
                <a:latin typeface="Arial"/>
                <a:cs typeface="Arial"/>
              </a:rPr>
              <a:t>(Atomic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Access)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Ordering </a:t>
            </a:r>
            <a:r>
              <a:rPr sz="2400" spc="-5" dirty="0">
                <a:latin typeface="Arial"/>
                <a:cs typeface="Arial"/>
              </a:rPr>
              <a:t>Model </a:t>
            </a:r>
            <a:r>
              <a:rPr sz="2400" spc="-10" dirty="0">
                <a:latin typeface="Arial"/>
                <a:cs typeface="Arial"/>
              </a:rPr>
              <a:t>(Transaction </a:t>
            </a:r>
            <a:r>
              <a:rPr sz="2400" dirty="0">
                <a:latin typeface="Arial"/>
                <a:cs typeface="Arial"/>
              </a:rPr>
              <a:t>ID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tags)</a:t>
            </a: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AXI4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AXI4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Lite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8810" y="2028692"/>
            <a:ext cx="591195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Atomic</a:t>
            </a:r>
            <a:r>
              <a:rPr b="1" spc="-3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Access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50224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Atomic</a:t>
            </a:r>
            <a:r>
              <a:rPr sz="4400" b="1" spc="-23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Accesses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3923" y="1461722"/>
            <a:ext cx="5377474" cy="252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84964" y="4550130"/>
            <a:ext cx="510709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Source: ARM AMBA AXI Protocol v1.0: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Specification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12" y="460972"/>
            <a:ext cx="73201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Normal / Privileged</a:t>
            </a:r>
            <a:r>
              <a:rPr sz="4400" b="1" spc="-16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(`b00)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5" y="1192720"/>
            <a:ext cx="8045872" cy="12676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Used by some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masters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indicate processing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</a:t>
            </a:r>
            <a:r>
              <a:rPr sz="2400" b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marR="21590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241300" algn="l"/>
                <a:tab pos="634682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privileged processing mode has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greater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level</a:t>
            </a:r>
            <a:r>
              <a:rPr sz="24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access </a:t>
            </a:r>
            <a:r>
              <a:rPr sz="2400" spc="-5" dirty="0">
                <a:latin typeface="Arial"/>
                <a:cs typeface="Arial"/>
              </a:rPr>
              <a:t>within a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0783" y="2785973"/>
            <a:ext cx="5869305" cy="2319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394" y="311906"/>
            <a:ext cx="624146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Exclusive Access</a:t>
            </a:r>
            <a:r>
              <a:rPr sz="4000" b="1" spc="-42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(`b01)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10435" y="1516723"/>
            <a:ext cx="3383174" cy="450533"/>
            <a:chOff x="1578863" y="2022297"/>
            <a:chExt cx="3122930" cy="600710"/>
          </a:xfrm>
        </p:grpSpPr>
        <p:sp>
          <p:nvSpPr>
            <p:cNvPr id="4" name="object 4"/>
            <p:cNvSpPr/>
            <p:nvPr/>
          </p:nvSpPr>
          <p:spPr>
            <a:xfrm>
              <a:off x="2657855" y="2156472"/>
              <a:ext cx="374650" cy="332740"/>
            </a:xfrm>
            <a:custGeom>
              <a:avLst/>
              <a:gdLst/>
              <a:ahLst/>
              <a:cxnLst/>
              <a:rect l="l" t="t" r="r" b="b"/>
              <a:pathLst>
                <a:path w="374650" h="332739">
                  <a:moveTo>
                    <a:pt x="374383" y="0"/>
                  </a:moveTo>
                  <a:lnTo>
                    <a:pt x="0" y="0"/>
                  </a:lnTo>
                  <a:lnTo>
                    <a:pt x="0" y="332219"/>
                  </a:lnTo>
                  <a:lnTo>
                    <a:pt x="374383" y="332219"/>
                  </a:lnTo>
                  <a:lnTo>
                    <a:pt x="374383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57855" y="2156472"/>
              <a:ext cx="374650" cy="332740"/>
            </a:xfrm>
            <a:custGeom>
              <a:avLst/>
              <a:gdLst/>
              <a:ahLst/>
              <a:cxnLst/>
              <a:rect l="l" t="t" r="r" b="b"/>
              <a:pathLst>
                <a:path w="374650" h="332739">
                  <a:moveTo>
                    <a:pt x="0" y="332219"/>
                  </a:moveTo>
                  <a:lnTo>
                    <a:pt x="374383" y="332219"/>
                  </a:lnTo>
                  <a:lnTo>
                    <a:pt x="374383" y="0"/>
                  </a:lnTo>
                  <a:lnTo>
                    <a:pt x="0" y="0"/>
                  </a:lnTo>
                  <a:lnTo>
                    <a:pt x="0" y="3322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22547" y="2156472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4" h="332739">
                  <a:moveTo>
                    <a:pt x="376072" y="0"/>
                  </a:moveTo>
                  <a:lnTo>
                    <a:pt x="0" y="0"/>
                  </a:lnTo>
                  <a:lnTo>
                    <a:pt x="0" y="332219"/>
                  </a:lnTo>
                  <a:lnTo>
                    <a:pt x="376072" y="332219"/>
                  </a:lnTo>
                  <a:lnTo>
                    <a:pt x="376072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22547" y="2156472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4" h="332739">
                  <a:moveTo>
                    <a:pt x="0" y="332219"/>
                  </a:moveTo>
                  <a:lnTo>
                    <a:pt x="376072" y="332219"/>
                  </a:lnTo>
                  <a:lnTo>
                    <a:pt x="376072" y="0"/>
                  </a:lnTo>
                  <a:lnTo>
                    <a:pt x="0" y="0"/>
                  </a:lnTo>
                  <a:lnTo>
                    <a:pt x="0" y="3322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9439" y="2156472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4" h="332739">
                  <a:moveTo>
                    <a:pt x="376427" y="0"/>
                  </a:moveTo>
                  <a:lnTo>
                    <a:pt x="0" y="0"/>
                  </a:lnTo>
                  <a:lnTo>
                    <a:pt x="0" y="332219"/>
                  </a:lnTo>
                  <a:lnTo>
                    <a:pt x="376427" y="332219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9439" y="2156472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4" h="332739">
                  <a:moveTo>
                    <a:pt x="0" y="332219"/>
                  </a:moveTo>
                  <a:lnTo>
                    <a:pt x="376427" y="332219"/>
                  </a:lnTo>
                  <a:lnTo>
                    <a:pt x="376427" y="0"/>
                  </a:lnTo>
                  <a:lnTo>
                    <a:pt x="0" y="0"/>
                  </a:lnTo>
                  <a:lnTo>
                    <a:pt x="0" y="3322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73223" y="2156472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5" h="332739">
                  <a:moveTo>
                    <a:pt x="376072" y="0"/>
                  </a:moveTo>
                  <a:lnTo>
                    <a:pt x="0" y="0"/>
                  </a:lnTo>
                  <a:lnTo>
                    <a:pt x="0" y="332219"/>
                  </a:lnTo>
                  <a:lnTo>
                    <a:pt x="376072" y="332219"/>
                  </a:lnTo>
                  <a:lnTo>
                    <a:pt x="376072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83435" y="2107679"/>
              <a:ext cx="3114040" cy="429895"/>
            </a:xfrm>
            <a:custGeom>
              <a:avLst/>
              <a:gdLst/>
              <a:ahLst/>
              <a:cxnLst/>
              <a:rect l="l" t="t" r="r" b="b"/>
              <a:pathLst>
                <a:path w="3114040" h="429894">
                  <a:moveTo>
                    <a:pt x="589788" y="381012"/>
                  </a:moveTo>
                  <a:lnTo>
                    <a:pt x="965860" y="381012"/>
                  </a:lnTo>
                  <a:lnTo>
                    <a:pt x="965860" y="48793"/>
                  </a:lnTo>
                  <a:lnTo>
                    <a:pt x="589788" y="48793"/>
                  </a:lnTo>
                  <a:lnTo>
                    <a:pt x="589788" y="381012"/>
                  </a:lnTo>
                  <a:close/>
                </a:path>
                <a:path w="3114040" h="429894">
                  <a:moveTo>
                    <a:pt x="0" y="429272"/>
                  </a:moveTo>
                  <a:lnTo>
                    <a:pt x="3113532" y="429272"/>
                  </a:lnTo>
                  <a:lnTo>
                    <a:pt x="3113532" y="0"/>
                  </a:lnTo>
                  <a:lnTo>
                    <a:pt x="0" y="0"/>
                  </a:lnTo>
                  <a:lnTo>
                    <a:pt x="0" y="429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0115" y="2156472"/>
              <a:ext cx="374650" cy="332740"/>
            </a:xfrm>
            <a:custGeom>
              <a:avLst/>
              <a:gdLst/>
              <a:ahLst/>
              <a:cxnLst/>
              <a:rect l="l" t="t" r="r" b="b"/>
              <a:pathLst>
                <a:path w="374650" h="332739">
                  <a:moveTo>
                    <a:pt x="374383" y="0"/>
                  </a:moveTo>
                  <a:lnTo>
                    <a:pt x="0" y="0"/>
                  </a:lnTo>
                  <a:lnTo>
                    <a:pt x="0" y="332219"/>
                  </a:lnTo>
                  <a:lnTo>
                    <a:pt x="374383" y="332219"/>
                  </a:lnTo>
                  <a:lnTo>
                    <a:pt x="374383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90115" y="2156472"/>
              <a:ext cx="374650" cy="332740"/>
            </a:xfrm>
            <a:custGeom>
              <a:avLst/>
              <a:gdLst/>
              <a:ahLst/>
              <a:cxnLst/>
              <a:rect l="l" t="t" r="r" b="b"/>
              <a:pathLst>
                <a:path w="374650" h="332739">
                  <a:moveTo>
                    <a:pt x="0" y="332219"/>
                  </a:moveTo>
                  <a:lnTo>
                    <a:pt x="374383" y="332219"/>
                  </a:lnTo>
                  <a:lnTo>
                    <a:pt x="374383" y="0"/>
                  </a:lnTo>
                  <a:lnTo>
                    <a:pt x="0" y="0"/>
                  </a:lnTo>
                  <a:lnTo>
                    <a:pt x="0" y="3322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07180" y="2156472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4" h="332739">
                  <a:moveTo>
                    <a:pt x="376072" y="0"/>
                  </a:moveTo>
                  <a:lnTo>
                    <a:pt x="0" y="0"/>
                  </a:lnTo>
                  <a:lnTo>
                    <a:pt x="0" y="332219"/>
                  </a:lnTo>
                  <a:lnTo>
                    <a:pt x="376072" y="332219"/>
                  </a:lnTo>
                  <a:lnTo>
                    <a:pt x="376072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7180" y="2156472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4" h="332739">
                  <a:moveTo>
                    <a:pt x="0" y="332219"/>
                  </a:moveTo>
                  <a:lnTo>
                    <a:pt x="376072" y="332219"/>
                  </a:lnTo>
                  <a:lnTo>
                    <a:pt x="376072" y="0"/>
                  </a:lnTo>
                  <a:lnTo>
                    <a:pt x="0" y="0"/>
                  </a:lnTo>
                  <a:lnTo>
                    <a:pt x="0" y="3322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6775" y="2060397"/>
              <a:ext cx="1934210" cy="524510"/>
            </a:xfrm>
            <a:custGeom>
              <a:avLst/>
              <a:gdLst/>
              <a:ahLst/>
              <a:cxnLst/>
              <a:rect l="l" t="t" r="r" b="b"/>
              <a:pathLst>
                <a:path w="1934210" h="524510">
                  <a:moveTo>
                    <a:pt x="0" y="524179"/>
                  </a:moveTo>
                  <a:lnTo>
                    <a:pt x="1933955" y="524179"/>
                  </a:lnTo>
                  <a:lnTo>
                    <a:pt x="1933955" y="0"/>
                  </a:lnTo>
                  <a:lnTo>
                    <a:pt x="0" y="0"/>
                  </a:lnTo>
                  <a:lnTo>
                    <a:pt x="0" y="524179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81818" y="1915287"/>
            <a:ext cx="3068796" cy="52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>
              <a:lnSpc>
                <a:spcPts val="2575"/>
              </a:lnSpc>
              <a:spcBef>
                <a:spcPts val="100"/>
              </a:spcBef>
              <a:tabLst>
                <a:tab pos="718820" algn="l"/>
                <a:tab pos="1230630" algn="l"/>
                <a:tab pos="1685289" algn="l"/>
                <a:tab pos="2145030" algn="l"/>
                <a:tab pos="2649855" algn="l"/>
              </a:tabLst>
            </a:pPr>
            <a:r>
              <a:rPr sz="2400" spc="-5" dirty="0">
                <a:latin typeface="Arial"/>
                <a:cs typeface="Arial"/>
              </a:rPr>
              <a:t>0	1	2	3	4	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375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Master2</a:t>
            </a:r>
            <a:r>
              <a:rPr sz="1400" b="1" spc="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626" y="1661541"/>
            <a:ext cx="88190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Cycle</a:t>
            </a:r>
            <a:r>
              <a:rPr sz="1800" b="1" spc="-1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10435" y="3225891"/>
            <a:ext cx="3383174" cy="449580"/>
            <a:chOff x="1578863" y="3680409"/>
            <a:chExt cx="3122930" cy="599440"/>
          </a:xfrm>
        </p:grpSpPr>
        <p:sp>
          <p:nvSpPr>
            <p:cNvPr id="20" name="object 20"/>
            <p:cNvSpPr/>
            <p:nvPr/>
          </p:nvSpPr>
          <p:spPr>
            <a:xfrm>
              <a:off x="2657855" y="3813060"/>
              <a:ext cx="374650" cy="334010"/>
            </a:xfrm>
            <a:custGeom>
              <a:avLst/>
              <a:gdLst/>
              <a:ahLst/>
              <a:cxnLst/>
              <a:rect l="l" t="t" r="r" b="b"/>
              <a:pathLst>
                <a:path w="374650" h="334010">
                  <a:moveTo>
                    <a:pt x="374383" y="0"/>
                  </a:moveTo>
                  <a:lnTo>
                    <a:pt x="0" y="0"/>
                  </a:lnTo>
                  <a:lnTo>
                    <a:pt x="0" y="333743"/>
                  </a:lnTo>
                  <a:lnTo>
                    <a:pt x="374383" y="333743"/>
                  </a:lnTo>
                  <a:lnTo>
                    <a:pt x="374383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57855" y="3813060"/>
              <a:ext cx="374650" cy="334010"/>
            </a:xfrm>
            <a:custGeom>
              <a:avLst/>
              <a:gdLst/>
              <a:ahLst/>
              <a:cxnLst/>
              <a:rect l="l" t="t" r="r" b="b"/>
              <a:pathLst>
                <a:path w="374650" h="334010">
                  <a:moveTo>
                    <a:pt x="0" y="333743"/>
                  </a:moveTo>
                  <a:lnTo>
                    <a:pt x="374383" y="333743"/>
                  </a:lnTo>
                  <a:lnTo>
                    <a:pt x="374383" y="0"/>
                  </a:lnTo>
                  <a:lnTo>
                    <a:pt x="0" y="0"/>
                  </a:lnTo>
                  <a:lnTo>
                    <a:pt x="0" y="33374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22547" y="3813060"/>
              <a:ext cx="376555" cy="334010"/>
            </a:xfrm>
            <a:custGeom>
              <a:avLst/>
              <a:gdLst/>
              <a:ahLst/>
              <a:cxnLst/>
              <a:rect l="l" t="t" r="r" b="b"/>
              <a:pathLst>
                <a:path w="376554" h="334010">
                  <a:moveTo>
                    <a:pt x="376072" y="0"/>
                  </a:moveTo>
                  <a:lnTo>
                    <a:pt x="0" y="0"/>
                  </a:lnTo>
                  <a:lnTo>
                    <a:pt x="0" y="333743"/>
                  </a:lnTo>
                  <a:lnTo>
                    <a:pt x="376072" y="333743"/>
                  </a:lnTo>
                  <a:lnTo>
                    <a:pt x="376072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22547" y="3813060"/>
              <a:ext cx="376555" cy="334010"/>
            </a:xfrm>
            <a:custGeom>
              <a:avLst/>
              <a:gdLst/>
              <a:ahLst/>
              <a:cxnLst/>
              <a:rect l="l" t="t" r="r" b="b"/>
              <a:pathLst>
                <a:path w="376554" h="334010">
                  <a:moveTo>
                    <a:pt x="0" y="333743"/>
                  </a:moveTo>
                  <a:lnTo>
                    <a:pt x="376072" y="333743"/>
                  </a:lnTo>
                  <a:lnTo>
                    <a:pt x="376072" y="0"/>
                  </a:lnTo>
                  <a:lnTo>
                    <a:pt x="0" y="0"/>
                  </a:lnTo>
                  <a:lnTo>
                    <a:pt x="0" y="33374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39439" y="3813060"/>
              <a:ext cx="376555" cy="334010"/>
            </a:xfrm>
            <a:custGeom>
              <a:avLst/>
              <a:gdLst/>
              <a:ahLst/>
              <a:cxnLst/>
              <a:rect l="l" t="t" r="r" b="b"/>
              <a:pathLst>
                <a:path w="376554" h="334010">
                  <a:moveTo>
                    <a:pt x="376427" y="0"/>
                  </a:moveTo>
                  <a:lnTo>
                    <a:pt x="0" y="0"/>
                  </a:lnTo>
                  <a:lnTo>
                    <a:pt x="0" y="333743"/>
                  </a:lnTo>
                  <a:lnTo>
                    <a:pt x="376427" y="333743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39439" y="3813060"/>
              <a:ext cx="376555" cy="334010"/>
            </a:xfrm>
            <a:custGeom>
              <a:avLst/>
              <a:gdLst/>
              <a:ahLst/>
              <a:cxnLst/>
              <a:rect l="l" t="t" r="r" b="b"/>
              <a:pathLst>
                <a:path w="376554" h="334010">
                  <a:moveTo>
                    <a:pt x="0" y="333743"/>
                  </a:moveTo>
                  <a:lnTo>
                    <a:pt x="376427" y="333743"/>
                  </a:lnTo>
                  <a:lnTo>
                    <a:pt x="376427" y="0"/>
                  </a:lnTo>
                  <a:lnTo>
                    <a:pt x="0" y="0"/>
                  </a:lnTo>
                  <a:lnTo>
                    <a:pt x="0" y="33374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73223" y="3813060"/>
              <a:ext cx="376555" cy="334010"/>
            </a:xfrm>
            <a:custGeom>
              <a:avLst/>
              <a:gdLst/>
              <a:ahLst/>
              <a:cxnLst/>
              <a:rect l="l" t="t" r="r" b="b"/>
              <a:pathLst>
                <a:path w="376555" h="334010">
                  <a:moveTo>
                    <a:pt x="376072" y="0"/>
                  </a:moveTo>
                  <a:lnTo>
                    <a:pt x="0" y="0"/>
                  </a:lnTo>
                  <a:lnTo>
                    <a:pt x="0" y="333743"/>
                  </a:lnTo>
                  <a:lnTo>
                    <a:pt x="376072" y="333743"/>
                  </a:lnTo>
                  <a:lnTo>
                    <a:pt x="376072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83435" y="3765778"/>
              <a:ext cx="3114040" cy="428625"/>
            </a:xfrm>
            <a:custGeom>
              <a:avLst/>
              <a:gdLst/>
              <a:ahLst/>
              <a:cxnLst/>
              <a:rect l="l" t="t" r="r" b="b"/>
              <a:pathLst>
                <a:path w="3114040" h="428625">
                  <a:moveTo>
                    <a:pt x="589788" y="381025"/>
                  </a:moveTo>
                  <a:lnTo>
                    <a:pt x="965860" y="381025"/>
                  </a:lnTo>
                  <a:lnTo>
                    <a:pt x="965860" y="47282"/>
                  </a:lnTo>
                  <a:lnTo>
                    <a:pt x="589788" y="47282"/>
                  </a:lnTo>
                  <a:lnTo>
                    <a:pt x="589788" y="381025"/>
                  </a:lnTo>
                  <a:close/>
                </a:path>
                <a:path w="3114040" h="428625">
                  <a:moveTo>
                    <a:pt x="0" y="428015"/>
                  </a:moveTo>
                  <a:lnTo>
                    <a:pt x="3113532" y="428015"/>
                  </a:lnTo>
                  <a:lnTo>
                    <a:pt x="3113532" y="0"/>
                  </a:lnTo>
                  <a:lnTo>
                    <a:pt x="0" y="0"/>
                  </a:lnTo>
                  <a:lnTo>
                    <a:pt x="0" y="4280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0115" y="3813060"/>
              <a:ext cx="374650" cy="334010"/>
            </a:xfrm>
            <a:custGeom>
              <a:avLst/>
              <a:gdLst/>
              <a:ahLst/>
              <a:cxnLst/>
              <a:rect l="l" t="t" r="r" b="b"/>
              <a:pathLst>
                <a:path w="374650" h="334010">
                  <a:moveTo>
                    <a:pt x="374383" y="0"/>
                  </a:moveTo>
                  <a:lnTo>
                    <a:pt x="0" y="0"/>
                  </a:lnTo>
                  <a:lnTo>
                    <a:pt x="0" y="333743"/>
                  </a:lnTo>
                  <a:lnTo>
                    <a:pt x="374383" y="333743"/>
                  </a:lnTo>
                  <a:lnTo>
                    <a:pt x="374383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0115" y="3813060"/>
              <a:ext cx="374650" cy="334010"/>
            </a:xfrm>
            <a:custGeom>
              <a:avLst/>
              <a:gdLst/>
              <a:ahLst/>
              <a:cxnLst/>
              <a:rect l="l" t="t" r="r" b="b"/>
              <a:pathLst>
                <a:path w="374650" h="334010">
                  <a:moveTo>
                    <a:pt x="0" y="333743"/>
                  </a:moveTo>
                  <a:lnTo>
                    <a:pt x="374383" y="333743"/>
                  </a:lnTo>
                  <a:lnTo>
                    <a:pt x="374383" y="0"/>
                  </a:lnTo>
                  <a:lnTo>
                    <a:pt x="0" y="0"/>
                  </a:lnTo>
                  <a:lnTo>
                    <a:pt x="0" y="33374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07180" y="3813060"/>
              <a:ext cx="376555" cy="334010"/>
            </a:xfrm>
            <a:custGeom>
              <a:avLst/>
              <a:gdLst/>
              <a:ahLst/>
              <a:cxnLst/>
              <a:rect l="l" t="t" r="r" b="b"/>
              <a:pathLst>
                <a:path w="376554" h="334010">
                  <a:moveTo>
                    <a:pt x="376072" y="0"/>
                  </a:moveTo>
                  <a:lnTo>
                    <a:pt x="0" y="0"/>
                  </a:lnTo>
                  <a:lnTo>
                    <a:pt x="0" y="333743"/>
                  </a:lnTo>
                  <a:lnTo>
                    <a:pt x="376072" y="333743"/>
                  </a:lnTo>
                  <a:lnTo>
                    <a:pt x="376072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07180" y="3813060"/>
              <a:ext cx="376555" cy="334010"/>
            </a:xfrm>
            <a:custGeom>
              <a:avLst/>
              <a:gdLst/>
              <a:ahLst/>
              <a:cxnLst/>
              <a:rect l="l" t="t" r="r" b="b"/>
              <a:pathLst>
                <a:path w="376554" h="334010">
                  <a:moveTo>
                    <a:pt x="0" y="333743"/>
                  </a:moveTo>
                  <a:lnTo>
                    <a:pt x="376072" y="333743"/>
                  </a:lnTo>
                  <a:lnTo>
                    <a:pt x="376072" y="0"/>
                  </a:lnTo>
                  <a:lnTo>
                    <a:pt x="0" y="0"/>
                  </a:lnTo>
                  <a:lnTo>
                    <a:pt x="0" y="33374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38299" y="3718509"/>
              <a:ext cx="1932939" cy="523240"/>
            </a:xfrm>
            <a:custGeom>
              <a:avLst/>
              <a:gdLst/>
              <a:ahLst/>
              <a:cxnLst/>
              <a:rect l="l" t="t" r="r" b="b"/>
              <a:pathLst>
                <a:path w="1932939" h="523239">
                  <a:moveTo>
                    <a:pt x="0" y="522655"/>
                  </a:moveTo>
                  <a:lnTo>
                    <a:pt x="1932431" y="522655"/>
                  </a:lnTo>
                  <a:lnTo>
                    <a:pt x="1932431" y="0"/>
                  </a:lnTo>
                  <a:lnTo>
                    <a:pt x="0" y="0"/>
                  </a:lnTo>
                  <a:lnTo>
                    <a:pt x="0" y="522655"/>
                  </a:lnTo>
                  <a:close/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2626" y="3370233"/>
            <a:ext cx="89222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Cycle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12271" y="3621465"/>
            <a:ext cx="28417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095" algn="l"/>
                <a:tab pos="1019810" algn="l"/>
                <a:tab pos="1472565" algn="l"/>
                <a:tab pos="1934210" algn="l"/>
                <a:tab pos="2440305" algn="l"/>
              </a:tabLst>
            </a:pPr>
            <a:r>
              <a:rPr sz="2400" dirty="0">
                <a:latin typeface="Arial"/>
                <a:cs typeface="Arial"/>
              </a:rPr>
              <a:t>0	1	2	3	4	5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710435" y="4712271"/>
            <a:ext cx="3383174" cy="450533"/>
            <a:chOff x="1578863" y="5373623"/>
            <a:chExt cx="3122930" cy="600710"/>
          </a:xfrm>
        </p:grpSpPr>
        <p:sp>
          <p:nvSpPr>
            <p:cNvPr id="36" name="object 36"/>
            <p:cNvSpPr/>
            <p:nvPr/>
          </p:nvSpPr>
          <p:spPr>
            <a:xfrm>
              <a:off x="2657855" y="5507735"/>
              <a:ext cx="374650" cy="332740"/>
            </a:xfrm>
            <a:custGeom>
              <a:avLst/>
              <a:gdLst/>
              <a:ahLst/>
              <a:cxnLst/>
              <a:rect l="l" t="t" r="r" b="b"/>
              <a:pathLst>
                <a:path w="374650" h="332739">
                  <a:moveTo>
                    <a:pt x="374383" y="0"/>
                  </a:moveTo>
                  <a:lnTo>
                    <a:pt x="0" y="0"/>
                  </a:lnTo>
                  <a:lnTo>
                    <a:pt x="0" y="332219"/>
                  </a:lnTo>
                  <a:lnTo>
                    <a:pt x="374383" y="332219"/>
                  </a:lnTo>
                  <a:lnTo>
                    <a:pt x="374383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57855" y="5507735"/>
              <a:ext cx="374650" cy="332740"/>
            </a:xfrm>
            <a:custGeom>
              <a:avLst/>
              <a:gdLst/>
              <a:ahLst/>
              <a:cxnLst/>
              <a:rect l="l" t="t" r="r" b="b"/>
              <a:pathLst>
                <a:path w="374650" h="332739">
                  <a:moveTo>
                    <a:pt x="0" y="332219"/>
                  </a:moveTo>
                  <a:lnTo>
                    <a:pt x="374383" y="332219"/>
                  </a:lnTo>
                  <a:lnTo>
                    <a:pt x="374383" y="0"/>
                  </a:lnTo>
                  <a:lnTo>
                    <a:pt x="0" y="0"/>
                  </a:lnTo>
                  <a:lnTo>
                    <a:pt x="0" y="3322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22547" y="5507735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4" h="332739">
                  <a:moveTo>
                    <a:pt x="376072" y="0"/>
                  </a:moveTo>
                  <a:lnTo>
                    <a:pt x="0" y="0"/>
                  </a:lnTo>
                  <a:lnTo>
                    <a:pt x="0" y="332219"/>
                  </a:lnTo>
                  <a:lnTo>
                    <a:pt x="376072" y="332219"/>
                  </a:lnTo>
                  <a:lnTo>
                    <a:pt x="376072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22547" y="5507735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4" h="332739">
                  <a:moveTo>
                    <a:pt x="0" y="332219"/>
                  </a:moveTo>
                  <a:lnTo>
                    <a:pt x="376072" y="332219"/>
                  </a:lnTo>
                  <a:lnTo>
                    <a:pt x="376072" y="0"/>
                  </a:lnTo>
                  <a:lnTo>
                    <a:pt x="0" y="0"/>
                  </a:lnTo>
                  <a:lnTo>
                    <a:pt x="0" y="3322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39439" y="5507735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4" h="332739">
                  <a:moveTo>
                    <a:pt x="376427" y="0"/>
                  </a:moveTo>
                  <a:lnTo>
                    <a:pt x="0" y="0"/>
                  </a:lnTo>
                  <a:lnTo>
                    <a:pt x="0" y="332219"/>
                  </a:lnTo>
                  <a:lnTo>
                    <a:pt x="376427" y="332219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39439" y="5507735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4" h="332739">
                  <a:moveTo>
                    <a:pt x="0" y="332219"/>
                  </a:moveTo>
                  <a:lnTo>
                    <a:pt x="376427" y="332219"/>
                  </a:lnTo>
                  <a:lnTo>
                    <a:pt x="376427" y="0"/>
                  </a:lnTo>
                  <a:lnTo>
                    <a:pt x="0" y="0"/>
                  </a:lnTo>
                  <a:lnTo>
                    <a:pt x="0" y="3322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73223" y="5507735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5" h="332739">
                  <a:moveTo>
                    <a:pt x="376072" y="0"/>
                  </a:moveTo>
                  <a:lnTo>
                    <a:pt x="0" y="0"/>
                  </a:lnTo>
                  <a:lnTo>
                    <a:pt x="0" y="332219"/>
                  </a:lnTo>
                  <a:lnTo>
                    <a:pt x="376072" y="332219"/>
                  </a:lnTo>
                  <a:lnTo>
                    <a:pt x="376072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83435" y="5458967"/>
              <a:ext cx="3114040" cy="429895"/>
            </a:xfrm>
            <a:custGeom>
              <a:avLst/>
              <a:gdLst/>
              <a:ahLst/>
              <a:cxnLst/>
              <a:rect l="l" t="t" r="r" b="b"/>
              <a:pathLst>
                <a:path w="3114040" h="429895">
                  <a:moveTo>
                    <a:pt x="589788" y="380987"/>
                  </a:moveTo>
                  <a:lnTo>
                    <a:pt x="965860" y="380987"/>
                  </a:lnTo>
                  <a:lnTo>
                    <a:pt x="965860" y="48767"/>
                  </a:lnTo>
                  <a:lnTo>
                    <a:pt x="589788" y="48767"/>
                  </a:lnTo>
                  <a:lnTo>
                    <a:pt x="589788" y="380987"/>
                  </a:lnTo>
                  <a:close/>
                </a:path>
                <a:path w="3114040" h="429895">
                  <a:moveTo>
                    <a:pt x="0" y="429272"/>
                  </a:moveTo>
                  <a:lnTo>
                    <a:pt x="3113532" y="429272"/>
                  </a:lnTo>
                  <a:lnTo>
                    <a:pt x="3113532" y="0"/>
                  </a:lnTo>
                  <a:lnTo>
                    <a:pt x="0" y="0"/>
                  </a:lnTo>
                  <a:lnTo>
                    <a:pt x="0" y="429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90115" y="5507735"/>
              <a:ext cx="374650" cy="332740"/>
            </a:xfrm>
            <a:custGeom>
              <a:avLst/>
              <a:gdLst/>
              <a:ahLst/>
              <a:cxnLst/>
              <a:rect l="l" t="t" r="r" b="b"/>
              <a:pathLst>
                <a:path w="374650" h="332739">
                  <a:moveTo>
                    <a:pt x="374383" y="0"/>
                  </a:moveTo>
                  <a:lnTo>
                    <a:pt x="0" y="0"/>
                  </a:lnTo>
                  <a:lnTo>
                    <a:pt x="0" y="332219"/>
                  </a:lnTo>
                  <a:lnTo>
                    <a:pt x="374383" y="332219"/>
                  </a:lnTo>
                  <a:lnTo>
                    <a:pt x="374383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90115" y="5507735"/>
              <a:ext cx="374650" cy="332740"/>
            </a:xfrm>
            <a:custGeom>
              <a:avLst/>
              <a:gdLst/>
              <a:ahLst/>
              <a:cxnLst/>
              <a:rect l="l" t="t" r="r" b="b"/>
              <a:pathLst>
                <a:path w="374650" h="332739">
                  <a:moveTo>
                    <a:pt x="0" y="332219"/>
                  </a:moveTo>
                  <a:lnTo>
                    <a:pt x="374383" y="332219"/>
                  </a:lnTo>
                  <a:lnTo>
                    <a:pt x="374383" y="0"/>
                  </a:lnTo>
                  <a:lnTo>
                    <a:pt x="0" y="0"/>
                  </a:lnTo>
                  <a:lnTo>
                    <a:pt x="0" y="3322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07180" y="5507735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4" h="332739">
                  <a:moveTo>
                    <a:pt x="376072" y="0"/>
                  </a:moveTo>
                  <a:lnTo>
                    <a:pt x="0" y="0"/>
                  </a:lnTo>
                  <a:lnTo>
                    <a:pt x="0" y="332219"/>
                  </a:lnTo>
                  <a:lnTo>
                    <a:pt x="376072" y="332219"/>
                  </a:lnTo>
                  <a:lnTo>
                    <a:pt x="376072" y="0"/>
                  </a:lnTo>
                  <a:close/>
                </a:path>
              </a:pathLst>
            </a:custGeom>
            <a:solidFill>
              <a:srgbClr val="B9DF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07180" y="5507735"/>
              <a:ext cx="376555" cy="332740"/>
            </a:xfrm>
            <a:custGeom>
              <a:avLst/>
              <a:gdLst/>
              <a:ahLst/>
              <a:cxnLst/>
              <a:rect l="l" t="t" r="r" b="b"/>
              <a:pathLst>
                <a:path w="376554" h="332739">
                  <a:moveTo>
                    <a:pt x="0" y="332219"/>
                  </a:moveTo>
                  <a:lnTo>
                    <a:pt x="376072" y="332219"/>
                  </a:lnTo>
                  <a:lnTo>
                    <a:pt x="376072" y="0"/>
                  </a:lnTo>
                  <a:lnTo>
                    <a:pt x="0" y="0"/>
                  </a:lnTo>
                  <a:lnTo>
                    <a:pt x="0" y="3322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36775" y="5411723"/>
              <a:ext cx="1934210" cy="524510"/>
            </a:xfrm>
            <a:custGeom>
              <a:avLst/>
              <a:gdLst/>
              <a:ahLst/>
              <a:cxnLst/>
              <a:rect l="l" t="t" r="r" b="b"/>
              <a:pathLst>
                <a:path w="1934210" h="524510">
                  <a:moveTo>
                    <a:pt x="0" y="524179"/>
                  </a:moveTo>
                  <a:lnTo>
                    <a:pt x="1933955" y="524179"/>
                  </a:lnTo>
                  <a:lnTo>
                    <a:pt x="1933955" y="0"/>
                  </a:lnTo>
                  <a:lnTo>
                    <a:pt x="0" y="0"/>
                  </a:lnTo>
                  <a:lnTo>
                    <a:pt x="0" y="524179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910345" y="5180444"/>
            <a:ext cx="284040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000" algn="l"/>
                <a:tab pos="1019810" algn="l"/>
                <a:tab pos="1473835" algn="l"/>
                <a:tab pos="1934210" algn="l"/>
                <a:tab pos="2439035" algn="l"/>
              </a:tabLst>
            </a:pPr>
            <a:r>
              <a:rPr sz="2400" spc="-5" dirty="0">
                <a:latin typeface="Arial"/>
                <a:cs typeface="Arial"/>
              </a:rPr>
              <a:t>0	1	2	3	4	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2626" y="4925555"/>
            <a:ext cx="88190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Cycle</a:t>
            </a:r>
            <a:r>
              <a:rPr sz="1800" b="1" spc="-1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81818" y="932116"/>
            <a:ext cx="22701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Master1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Exclusive</a:t>
            </a:r>
            <a:r>
              <a:rPr sz="1400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Read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81817" y="3899689"/>
            <a:ext cx="143086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Master  </a:t>
            </a: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1Exclusive</a:t>
            </a:r>
            <a:r>
              <a:rPr sz="1400" b="1" spc="-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Write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5570" y="3166978"/>
            <a:ext cx="28775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3366"/>
                </a:solidFill>
                <a:latin typeface="Arial"/>
                <a:cs typeface="Arial"/>
              </a:rPr>
              <a:t>Exclusive </a:t>
            </a:r>
            <a:r>
              <a:rPr sz="1800" b="1" spc="-20" dirty="0">
                <a:solidFill>
                  <a:srgbClr val="003366"/>
                </a:solidFill>
                <a:latin typeface="Arial"/>
                <a:cs typeface="Arial"/>
              </a:rPr>
              <a:t>Write</a:t>
            </a:r>
            <a:r>
              <a:rPr sz="1800" b="1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success  Response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:</a:t>
            </a:r>
            <a:r>
              <a:rPr sz="1800"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EXOKAY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61210" y="4724400"/>
            <a:ext cx="22790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3366"/>
                </a:solidFill>
                <a:latin typeface="Arial"/>
                <a:cs typeface="Arial"/>
              </a:rPr>
              <a:t>Exclusive Write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fail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Response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:</a:t>
            </a:r>
            <a:r>
              <a:rPr sz="1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OKAY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55569" y="929983"/>
            <a:ext cx="3907367" cy="2017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Semaphore type 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without</a:t>
            </a:r>
            <a:r>
              <a:rPr sz="1800" b="1" spc="4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locking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the bus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12700" marR="945515">
              <a:lnSpc>
                <a:spcPct val="100000"/>
              </a:lnSpc>
              <a:spcBef>
                <a:spcPts val="1200"/>
              </a:spcBef>
            </a:pPr>
            <a:r>
              <a:rPr sz="1800" b="1" spc="-10" dirty="0">
                <a:solidFill>
                  <a:srgbClr val="003366"/>
                </a:solidFill>
                <a:latin typeface="Arial"/>
                <a:cs typeface="Arial"/>
              </a:rPr>
              <a:t>Exclusive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Read success  Response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:</a:t>
            </a:r>
            <a:r>
              <a:rPr sz="18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EXOKAY</a:t>
            </a:r>
            <a:endParaRPr sz="1800">
              <a:latin typeface="Arial"/>
              <a:cs typeface="Arial"/>
            </a:endParaRPr>
          </a:p>
          <a:p>
            <a:pPr marL="12700" marR="1515745">
              <a:lnSpc>
                <a:spcPct val="104400"/>
              </a:lnSpc>
              <a:spcBef>
                <a:spcPts val="1305"/>
              </a:spcBef>
            </a:pPr>
            <a:r>
              <a:rPr sz="1800" b="1" spc="-10" dirty="0">
                <a:solidFill>
                  <a:srgbClr val="003366"/>
                </a:solidFill>
                <a:latin typeface="Arial"/>
                <a:cs typeface="Arial"/>
              </a:rPr>
              <a:t>Exclusive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Read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fail 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Response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:</a:t>
            </a:r>
            <a:r>
              <a:rPr sz="18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OKAY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441780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Locked</a:t>
            </a:r>
            <a:r>
              <a:rPr sz="4400" b="1" spc="-23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Access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4" y="1260157"/>
            <a:ext cx="7877333" cy="177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13999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Interconnect makes sure only one specific master is  allowed </a:t>
            </a:r>
            <a:r>
              <a:rPr sz="2400" dirty="0">
                <a:latin typeface="Arial"/>
                <a:cs typeface="Arial"/>
              </a:rPr>
              <a:t>access to the </a:t>
            </a:r>
            <a:r>
              <a:rPr sz="2400" spc="-5" dirty="0">
                <a:latin typeface="Arial"/>
                <a:cs typeface="Arial"/>
              </a:rPr>
              <a:t>slave region until an unlocked  </a:t>
            </a:r>
            <a:r>
              <a:rPr sz="2400" dirty="0">
                <a:latin typeface="Arial"/>
                <a:cs typeface="Arial"/>
              </a:rPr>
              <a:t>transfer from the </a:t>
            </a:r>
            <a:r>
              <a:rPr sz="2400" spc="-5" dirty="0">
                <a:latin typeface="Arial"/>
                <a:cs typeface="Arial"/>
              </a:rPr>
              <a:t>same </a:t>
            </a:r>
            <a:r>
              <a:rPr sz="2400" dirty="0">
                <a:latin typeface="Arial"/>
                <a:cs typeface="Arial"/>
              </a:rPr>
              <a:t>master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completes.</a:t>
            </a:r>
            <a:endParaRPr sz="240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Purpose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longer and undisturbed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transfers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620" y="2028692"/>
            <a:ext cx="488902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12" y="460972"/>
            <a:ext cx="523711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Response</a:t>
            </a:r>
            <a:r>
              <a:rPr sz="4400" b="1" spc="-14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Signals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099" y="1332903"/>
            <a:ext cx="3994203" cy="3467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73912" y="3703861"/>
            <a:ext cx="365696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Accessed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reached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slave</a:t>
            </a:r>
            <a:r>
              <a:rPr sz="1800" b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but</a:t>
            </a:r>
            <a:endParaRPr sz="1800" dirty="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slave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gives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error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master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slave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present at transaction  address interconnect  responsible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decode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error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100" y="331565"/>
            <a:ext cx="17583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opics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100" y="1104558"/>
            <a:ext cx="6192626" cy="4762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Overview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AXI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 Architecture and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Features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Channel Definitions and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Handshaking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</a:t>
            </a: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Basic AXI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Transactions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  <a:tab pos="1659889" algn="l"/>
              </a:tabLst>
            </a:pPr>
            <a:r>
              <a:rPr sz="2400" spc="-30" dirty="0">
                <a:latin typeface="Arial"/>
                <a:cs typeface="Arial"/>
              </a:rPr>
              <a:t>Types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	</a:t>
            </a:r>
            <a:r>
              <a:rPr sz="2400" spc="-5" dirty="0">
                <a:latin typeface="Arial"/>
                <a:cs typeface="Arial"/>
              </a:rPr>
              <a:t>Access (Atomic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Access)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chemeClr val="bg1"/>
                </a:solidFill>
                <a:latin typeface="Arial"/>
                <a:cs typeface="Arial"/>
              </a:rPr>
              <a:t>Ordering </a:t>
            </a: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Model </a:t>
            </a:r>
            <a:r>
              <a:rPr sz="2400" b="1" spc="-15" dirty="0">
                <a:solidFill>
                  <a:schemeClr val="bg1"/>
                </a:solidFill>
                <a:latin typeface="Arial"/>
                <a:cs typeface="Arial"/>
              </a:rPr>
              <a:t>(Transaction </a:t>
            </a:r>
            <a:r>
              <a:rPr sz="2400" b="1" dirty="0">
                <a:solidFill>
                  <a:schemeClr val="bg1"/>
                </a:solidFill>
                <a:latin typeface="Arial"/>
                <a:cs typeface="Arial"/>
              </a:rPr>
              <a:t>ID</a:t>
            </a:r>
            <a:r>
              <a:rPr sz="2400" b="1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bg1"/>
                </a:solidFill>
                <a:latin typeface="Arial"/>
                <a:cs typeface="Arial"/>
              </a:rPr>
              <a:t>tags)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AXI4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AXI4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Lite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797" y="2028692"/>
            <a:ext cx="612108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Ordering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5" y="473259"/>
            <a:ext cx="45037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Ordering</a:t>
            </a:r>
            <a:r>
              <a:rPr sz="4400" b="1" spc="-8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Model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5" y="1355179"/>
            <a:ext cx="8334797" cy="340849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10" dirty="0">
                <a:latin typeface="Arial"/>
                <a:cs typeface="Arial"/>
              </a:rPr>
              <a:t>AXI </a:t>
            </a:r>
            <a:r>
              <a:rPr sz="2800" dirty="0">
                <a:latin typeface="Arial"/>
                <a:cs typeface="Arial"/>
              </a:rPr>
              <a:t>protocol </a:t>
            </a:r>
            <a:r>
              <a:rPr sz="2800" spc="-5" dirty="0">
                <a:latin typeface="Arial"/>
                <a:cs typeface="Arial"/>
              </a:rPr>
              <a:t>enables </a:t>
            </a:r>
            <a:r>
              <a:rPr sz="2800" b="1" spc="-5" dirty="0">
                <a:latin typeface="Arial"/>
                <a:cs typeface="Arial"/>
              </a:rPr>
              <a:t>out-of-order </a:t>
            </a:r>
            <a:r>
              <a:rPr sz="2800" b="1" dirty="0">
                <a:latin typeface="Arial"/>
                <a:cs typeface="Arial"/>
              </a:rPr>
              <a:t>transaction  </a:t>
            </a:r>
            <a:r>
              <a:rPr sz="2800" spc="-5" dirty="0">
                <a:latin typeface="Arial"/>
                <a:cs typeface="Arial"/>
              </a:rPr>
              <a:t>completion and </a:t>
            </a:r>
            <a:r>
              <a:rPr sz="2800" dirty="0">
                <a:latin typeface="Arial"/>
                <a:cs typeface="Arial"/>
              </a:rPr>
              <a:t>issuing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b="1" spc="-5" dirty="0">
                <a:latin typeface="Arial"/>
                <a:cs typeface="Arial"/>
              </a:rPr>
              <a:t>multiple  outstanding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addresses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marR="102870" indent="-228600">
              <a:lnSpc>
                <a:spcPts val="303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features help </a:t>
            </a:r>
            <a:r>
              <a:rPr sz="2800" spc="-5" dirty="0">
                <a:latin typeface="Arial"/>
                <a:cs typeface="Arial"/>
              </a:rPr>
              <a:t>maximize </a:t>
            </a:r>
            <a:r>
              <a:rPr sz="2800" dirty="0">
                <a:latin typeface="Arial"/>
                <a:cs typeface="Arial"/>
              </a:rPr>
              <a:t>data throughput 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system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efficiency.</a:t>
            </a:r>
            <a:endParaRPr sz="2800">
              <a:latin typeface="Arial"/>
              <a:cs typeface="Arial"/>
            </a:endParaRPr>
          </a:p>
          <a:p>
            <a:pPr marL="241300" marR="88900" indent="-228600">
              <a:lnSpc>
                <a:spcPct val="90000"/>
              </a:lnSpc>
              <a:spcBef>
                <a:spcPts val="95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All </a:t>
            </a:r>
            <a:r>
              <a:rPr sz="2800" dirty="0">
                <a:latin typeface="Arial"/>
                <a:cs typeface="Arial"/>
              </a:rPr>
              <a:t>transactions </a:t>
            </a:r>
            <a:r>
              <a:rPr sz="2800" spc="-5" dirty="0">
                <a:latin typeface="Arial"/>
                <a:cs typeface="Arial"/>
              </a:rPr>
              <a:t>with same ID </a:t>
            </a:r>
            <a:r>
              <a:rPr sz="2800" dirty="0">
                <a:latin typeface="Arial"/>
                <a:cs typeface="Arial"/>
              </a:rPr>
              <a:t>must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ordered,  </a:t>
            </a:r>
            <a:r>
              <a:rPr sz="2800" spc="-5" dirty="0">
                <a:latin typeface="Arial"/>
                <a:cs typeface="Arial"/>
              </a:rPr>
              <a:t>but </a:t>
            </a:r>
            <a:r>
              <a:rPr sz="2800" dirty="0">
                <a:latin typeface="Arial"/>
                <a:cs typeface="Arial"/>
              </a:rPr>
              <a:t>there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no restriction </a:t>
            </a:r>
            <a:r>
              <a:rPr sz="2800" spc="-5" dirty="0">
                <a:latin typeface="Arial"/>
                <a:cs typeface="Arial"/>
              </a:rPr>
              <a:t>on the </a:t>
            </a:r>
            <a:r>
              <a:rPr sz="2800" dirty="0">
                <a:latin typeface="Arial"/>
                <a:cs typeface="Arial"/>
              </a:rPr>
              <a:t>ordering </a:t>
            </a:r>
            <a:r>
              <a:rPr sz="2800" spc="-5" dirty="0">
                <a:latin typeface="Arial"/>
                <a:cs typeface="Arial"/>
              </a:rPr>
              <a:t>of  </a:t>
            </a:r>
            <a:r>
              <a:rPr sz="2800" dirty="0">
                <a:latin typeface="Arial"/>
                <a:cs typeface="Arial"/>
              </a:rPr>
              <a:t>transactions </a:t>
            </a:r>
            <a:r>
              <a:rPr sz="2800" spc="-5" dirty="0">
                <a:latin typeface="Arial"/>
                <a:cs typeface="Arial"/>
              </a:rPr>
              <a:t>with different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IDs.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195" y="487261"/>
            <a:ext cx="454988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Arial"/>
                <a:cs typeface="Arial"/>
              </a:rPr>
              <a:t>Ordering </a:t>
            </a:r>
            <a:r>
              <a:rPr sz="4000" b="1" spc="-30" dirty="0">
                <a:latin typeface="Arial"/>
                <a:cs typeface="Arial"/>
              </a:rPr>
              <a:t>Model</a:t>
            </a:r>
            <a:r>
              <a:rPr sz="4000" b="1" spc="-185" dirty="0">
                <a:latin typeface="Arial"/>
                <a:cs typeface="Arial"/>
              </a:rPr>
              <a:t> </a:t>
            </a:r>
            <a:r>
              <a:rPr sz="2775" b="1" spc="-15" baseline="25525" dirty="0">
                <a:latin typeface="Arial"/>
                <a:cs typeface="Arial"/>
              </a:rPr>
              <a:t>[1]</a:t>
            </a:r>
            <a:endParaRPr sz="2775" baseline="2552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5" y="1292619"/>
            <a:ext cx="8376761" cy="3216906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spc="-15" dirty="0">
                <a:latin typeface="Arial"/>
                <a:cs typeface="Arial"/>
              </a:rPr>
              <a:t>Multiple </a:t>
            </a:r>
            <a:r>
              <a:rPr sz="2000" b="1" spc="-5" dirty="0">
                <a:latin typeface="Arial"/>
                <a:cs typeface="Arial"/>
              </a:rPr>
              <a:t>Outstanding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marL="697865" marR="5715" lvl="1" indent="-228600" algn="just">
              <a:lnSpc>
                <a:spcPts val="2160"/>
              </a:lnSpc>
              <a:spcBef>
                <a:spcPts val="980"/>
              </a:spcBef>
              <a:buChar char="•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Master is able to </a:t>
            </a:r>
            <a:r>
              <a:rPr sz="2000" dirty="0">
                <a:latin typeface="Arial"/>
                <a:cs typeface="Arial"/>
              </a:rPr>
              <a:t>provide </a:t>
            </a:r>
            <a:r>
              <a:rPr sz="2000" spc="-5" dirty="0">
                <a:latin typeface="Arial"/>
                <a:cs typeface="Arial"/>
              </a:rPr>
              <a:t>transaction addresses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without  waiting </a:t>
            </a:r>
            <a:r>
              <a:rPr sz="2000" dirty="0">
                <a:latin typeface="Arial"/>
                <a:cs typeface="Arial"/>
              </a:rPr>
              <a:t>for earlier transactions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complete.</a:t>
            </a:r>
            <a:endParaRPr sz="200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725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spc="-10" dirty="0">
                <a:latin typeface="Arial"/>
                <a:cs typeface="Arial"/>
              </a:rPr>
              <a:t>Write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Interleaving</a:t>
            </a:r>
            <a:endParaRPr sz="2000">
              <a:latin typeface="Arial"/>
              <a:cs typeface="Arial"/>
            </a:endParaRPr>
          </a:p>
          <a:p>
            <a:pPr marL="697865" marR="5715" lvl="1" indent="-228600" algn="just">
              <a:lnSpc>
                <a:spcPts val="2160"/>
              </a:lnSpc>
              <a:spcBef>
                <a:spcPts val="980"/>
              </a:spcBef>
              <a:buChar char="•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masters </a:t>
            </a:r>
            <a:r>
              <a:rPr sz="2000" spc="-5" dirty="0">
                <a:latin typeface="Arial"/>
                <a:cs typeface="Arial"/>
              </a:rPr>
              <a:t>generate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write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sz="2000" dirty="0">
                <a:latin typeface="Arial"/>
                <a:cs typeface="Arial"/>
              </a:rPr>
              <a:t>sequence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same  slave</a:t>
            </a:r>
            <a:r>
              <a:rPr sz="2000" dirty="0">
                <a:latin typeface="Arial"/>
                <a:cs typeface="Arial"/>
              </a:rPr>
              <a:t>, but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write data doesn't arrive </a:t>
            </a:r>
            <a:r>
              <a:rPr sz="2000" dirty="0">
                <a:latin typeface="Arial"/>
                <a:cs typeface="Arial"/>
              </a:rPr>
              <a:t>every clock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cycle.</a:t>
            </a:r>
            <a:endParaRPr sz="2000">
              <a:latin typeface="Arial"/>
              <a:cs typeface="Arial"/>
            </a:endParaRPr>
          </a:p>
          <a:p>
            <a:pPr marL="697865" marR="5080" lvl="1" indent="-228600" algn="just">
              <a:lnSpc>
                <a:spcPct val="90000"/>
              </a:lnSpc>
              <a:spcBef>
                <a:spcPts val="459"/>
              </a:spcBef>
              <a:buChar char="•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Instead of </a:t>
            </a:r>
            <a:r>
              <a:rPr sz="2000" spc="-5" dirty="0">
                <a:latin typeface="Arial"/>
                <a:cs typeface="Arial"/>
              </a:rPr>
              <a:t>waiting for </a:t>
            </a:r>
            <a:r>
              <a:rPr sz="2000" dirty="0">
                <a:latin typeface="Arial"/>
                <a:cs typeface="Arial"/>
              </a:rPr>
              <a:t>a data </a:t>
            </a:r>
            <a:r>
              <a:rPr sz="2000" spc="-5" dirty="0">
                <a:latin typeface="Arial"/>
                <a:cs typeface="Arial"/>
              </a:rPr>
              <a:t>sequence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complete </a:t>
            </a:r>
            <a:r>
              <a:rPr sz="2000" spc="-5" dirty="0">
                <a:latin typeface="Arial"/>
                <a:cs typeface="Arial"/>
              </a:rPr>
              <a:t>before  other sequence starts, </a:t>
            </a:r>
            <a:r>
              <a:rPr sz="2000" dirty="0">
                <a:latin typeface="Arial"/>
                <a:cs typeface="Arial"/>
              </a:rPr>
              <a:t>AXI system can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interleave </a:t>
            </a:r>
            <a:r>
              <a:rPr sz="2000" spc="-5" dirty="0">
                <a:latin typeface="Arial"/>
                <a:cs typeface="Arial"/>
              </a:rPr>
              <a:t>write </a:t>
            </a:r>
            <a:r>
              <a:rPr sz="2000" dirty="0">
                <a:latin typeface="Arial"/>
                <a:cs typeface="Arial"/>
              </a:rPr>
              <a:t>data  sequences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avoiding idle cycles </a:t>
            </a:r>
            <a:r>
              <a:rPr sz="2000" dirty="0">
                <a:latin typeface="Arial"/>
                <a:cs typeface="Arial"/>
              </a:rPr>
              <a:t>on 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004" y="4598594"/>
            <a:ext cx="399954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[1]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AMBA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AXI</a:t>
            </a:r>
            <a:r>
              <a:rPr sz="1200" dirty="0">
                <a:latin typeface="Arial"/>
                <a:cs typeface="Arial"/>
              </a:rPr>
              <a:t> Protocol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1.0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Specification,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ARM,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2003.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423619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Read</a:t>
            </a:r>
            <a:r>
              <a:rPr sz="4400" b="1" spc="-7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Ordering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5" y="1355179"/>
            <a:ext cx="8293522" cy="343978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At master </a:t>
            </a:r>
            <a:r>
              <a:rPr sz="2800" dirty="0">
                <a:latin typeface="Arial"/>
                <a:cs typeface="Arial"/>
              </a:rPr>
              <a:t>interface, read data from read  transactions </a:t>
            </a:r>
            <a:r>
              <a:rPr sz="2800" spc="-5" dirty="0">
                <a:latin typeface="Arial"/>
                <a:cs typeface="Arial"/>
              </a:rPr>
              <a:t>with same </a:t>
            </a:r>
            <a:r>
              <a:rPr sz="2800" b="1" spc="-5" dirty="0">
                <a:latin typeface="Arial"/>
                <a:cs typeface="Arial"/>
              </a:rPr>
              <a:t>ARID </a:t>
            </a:r>
            <a:r>
              <a:rPr sz="2800" dirty="0">
                <a:latin typeface="Arial"/>
                <a:cs typeface="Arial"/>
              </a:rPr>
              <a:t>value </a:t>
            </a:r>
            <a:r>
              <a:rPr sz="2800" spc="-5" dirty="0">
                <a:latin typeface="Arial"/>
                <a:cs typeface="Arial"/>
              </a:rPr>
              <a:t>must </a:t>
            </a:r>
            <a:r>
              <a:rPr sz="2800" dirty="0">
                <a:latin typeface="Arial"/>
                <a:cs typeface="Arial"/>
              </a:rPr>
              <a:t>arrive  </a:t>
            </a:r>
            <a:r>
              <a:rPr sz="2800" spc="-5" dirty="0">
                <a:latin typeface="Arial"/>
                <a:cs typeface="Arial"/>
              </a:rPr>
              <a:t>in same </a:t>
            </a:r>
            <a:r>
              <a:rPr sz="2800" dirty="0">
                <a:latin typeface="Arial"/>
                <a:cs typeface="Arial"/>
              </a:rPr>
              <a:t>order </a:t>
            </a:r>
            <a:r>
              <a:rPr sz="2800" spc="-5" dirty="0">
                <a:latin typeface="Arial"/>
                <a:cs typeface="Arial"/>
              </a:rPr>
              <a:t>in which master issued  addresses.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350" dirty="0">
              <a:latin typeface="Arial"/>
              <a:cs typeface="Arial"/>
            </a:endParaRPr>
          </a:p>
          <a:p>
            <a:pPr marL="241300" marR="300990" indent="-228600">
              <a:lnSpc>
                <a:spcPct val="90000"/>
              </a:lnSpc>
              <a:buChar char="•"/>
              <a:tabLst>
                <a:tab pos="241300" algn="l"/>
                <a:tab pos="5561330" algn="l"/>
              </a:tabLst>
            </a:pPr>
            <a:r>
              <a:rPr sz="2800" spc="-5" dirty="0">
                <a:latin typeface="Arial"/>
                <a:cs typeface="Arial"/>
              </a:rPr>
              <a:t>Data from read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transactions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	different  </a:t>
            </a:r>
            <a:r>
              <a:rPr sz="2800" b="1" spc="-5" dirty="0">
                <a:latin typeface="Arial"/>
                <a:cs typeface="Arial"/>
              </a:rPr>
              <a:t>ARID </a:t>
            </a:r>
            <a:r>
              <a:rPr sz="2800" dirty="0">
                <a:latin typeface="Arial"/>
                <a:cs typeface="Arial"/>
              </a:rPr>
              <a:t>values can return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any order </a:t>
            </a:r>
            <a:r>
              <a:rPr sz="2800" spc="-5" dirty="0">
                <a:latin typeface="Arial"/>
                <a:cs typeface="Arial"/>
              </a:rPr>
              <a:t>and it is  also </a:t>
            </a:r>
            <a:r>
              <a:rPr sz="2800" dirty="0">
                <a:latin typeface="Arial"/>
                <a:cs typeface="Arial"/>
              </a:rPr>
              <a:t>acceptable to interleave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read data </a:t>
            </a:r>
            <a:r>
              <a:rPr sz="2800" spc="-5" dirty="0">
                <a:latin typeface="Arial"/>
                <a:cs typeface="Arial"/>
              </a:rPr>
              <a:t>of  </a:t>
            </a:r>
            <a:r>
              <a:rPr sz="2800" dirty="0">
                <a:latin typeface="Arial"/>
                <a:cs typeface="Arial"/>
              </a:rPr>
              <a:t>transactions </a:t>
            </a:r>
            <a:r>
              <a:rPr sz="2800" spc="-5" dirty="0">
                <a:latin typeface="Arial"/>
                <a:cs typeface="Arial"/>
              </a:rPr>
              <a:t>with different </a:t>
            </a:r>
            <a:r>
              <a:rPr sz="2800" b="1" spc="-5" dirty="0">
                <a:latin typeface="Arial"/>
                <a:cs typeface="Arial"/>
              </a:rPr>
              <a:t>ARID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fields.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988" y="473259"/>
            <a:ext cx="701743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Read </a:t>
            </a:r>
            <a:r>
              <a:rPr sz="4400" b="1" spc="-5" dirty="0">
                <a:latin typeface="Arial"/>
                <a:cs typeface="Arial"/>
              </a:rPr>
              <a:t>Data</a:t>
            </a:r>
            <a:r>
              <a:rPr sz="4400" b="1" spc="-5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Interleaving</a:t>
            </a:r>
            <a:r>
              <a:rPr sz="3600" b="1" baseline="25462" dirty="0">
                <a:latin typeface="Arial"/>
                <a:cs typeface="Arial"/>
              </a:rPr>
              <a:t>[5]</a:t>
            </a:r>
            <a:endParaRPr sz="3600" baseline="2546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8051" y="1828800"/>
            <a:ext cx="7744840" cy="2027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65131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Normal </a:t>
            </a:r>
            <a:r>
              <a:rPr sz="4400" b="1" spc="-20" dirty="0">
                <a:latin typeface="Arial"/>
                <a:cs typeface="Arial"/>
              </a:rPr>
              <a:t>Write</a:t>
            </a:r>
            <a:r>
              <a:rPr sz="4400" b="1" spc="-6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Ordering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4" y="1355179"/>
            <a:ext cx="8374010" cy="305352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slave </a:t>
            </a:r>
            <a:r>
              <a:rPr sz="2800" spc="-5" dirty="0">
                <a:latin typeface="Arial"/>
                <a:cs typeface="Arial"/>
              </a:rPr>
              <a:t>does not support </a:t>
            </a:r>
            <a:r>
              <a:rPr sz="2800" dirty="0">
                <a:latin typeface="Arial"/>
                <a:cs typeface="Arial"/>
              </a:rPr>
              <a:t>write data  interleaving </a:t>
            </a:r>
            <a:r>
              <a:rPr sz="2800" spc="-5" dirty="0">
                <a:latin typeface="Arial"/>
                <a:cs typeface="Arial"/>
              </a:rPr>
              <a:t>the master must issue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of  </a:t>
            </a:r>
            <a:r>
              <a:rPr sz="2800" spc="-5" dirty="0">
                <a:latin typeface="Arial"/>
                <a:cs typeface="Arial"/>
              </a:rPr>
              <a:t>write </a:t>
            </a:r>
            <a:r>
              <a:rPr sz="2800" dirty="0">
                <a:latin typeface="Arial"/>
                <a:cs typeface="Arial"/>
              </a:rPr>
              <a:t>transactions </a:t>
            </a:r>
            <a:r>
              <a:rPr sz="2800" spc="-1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same </a:t>
            </a:r>
            <a:r>
              <a:rPr sz="2800" dirty="0">
                <a:latin typeface="Arial"/>
                <a:cs typeface="Arial"/>
              </a:rPr>
              <a:t>order </a:t>
            </a:r>
            <a:r>
              <a:rPr sz="2800" spc="-5" dirty="0">
                <a:latin typeface="Arial"/>
                <a:cs typeface="Arial"/>
              </a:rPr>
              <a:t>in which it  issues the </a:t>
            </a:r>
            <a:r>
              <a:rPr sz="2800" dirty="0">
                <a:latin typeface="Arial"/>
                <a:cs typeface="Arial"/>
              </a:rPr>
              <a:t>transaction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addresses.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400">
              <a:latin typeface="Arial"/>
              <a:cs typeface="Arial"/>
            </a:endParaRPr>
          </a:p>
          <a:p>
            <a:pPr marL="241300" marR="5715" indent="-228600" algn="just">
              <a:lnSpc>
                <a:spcPts val="3020"/>
              </a:lnSpc>
              <a:buChar char="•"/>
              <a:tabLst>
                <a:tab pos="241300" algn="l"/>
              </a:tabLst>
            </a:pPr>
            <a:r>
              <a:rPr sz="2800" spc="-15" dirty="0">
                <a:latin typeface="Arial"/>
                <a:cs typeface="Arial"/>
              </a:rPr>
              <a:t>Write</a:t>
            </a:r>
            <a:r>
              <a:rPr sz="2800" spc="7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does not </a:t>
            </a:r>
            <a:r>
              <a:rPr sz="2800" spc="-5" dirty="0">
                <a:latin typeface="Arial"/>
                <a:cs typeface="Arial"/>
              </a:rPr>
              <a:t>support </a:t>
            </a:r>
            <a:r>
              <a:rPr sz="2800" dirty="0">
                <a:latin typeface="Arial"/>
                <a:cs typeface="Arial"/>
              </a:rPr>
              <a:t>out-of-order  transactions </a:t>
            </a:r>
            <a:r>
              <a:rPr sz="2800" spc="-5" dirty="0">
                <a:latin typeface="Arial"/>
                <a:cs typeface="Arial"/>
              </a:rPr>
              <a:t>but support </a:t>
            </a:r>
            <a:r>
              <a:rPr sz="2800" dirty="0">
                <a:latin typeface="Arial"/>
                <a:cs typeface="Arial"/>
              </a:rPr>
              <a:t>data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interleaving.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745" y="473259"/>
            <a:ext cx="709998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latin typeface="Arial"/>
                <a:cs typeface="Arial"/>
              </a:rPr>
              <a:t>Write </a:t>
            </a:r>
            <a:r>
              <a:rPr sz="4400" b="1" dirty="0">
                <a:latin typeface="Arial"/>
                <a:cs typeface="Arial"/>
              </a:rPr>
              <a:t>Data</a:t>
            </a:r>
            <a:r>
              <a:rPr sz="4400" b="1" spc="-1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Interleaving</a:t>
            </a:r>
            <a:r>
              <a:rPr sz="4350" b="1" baseline="24904" dirty="0">
                <a:latin typeface="Arial"/>
                <a:cs typeface="Arial"/>
              </a:rPr>
              <a:t>[5]</a:t>
            </a:r>
            <a:endParaRPr sz="4350" baseline="2490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4" y="1289399"/>
            <a:ext cx="8138054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5080" indent="-365760">
              <a:lnSpc>
                <a:spcPct val="100000"/>
              </a:lnSpc>
              <a:spcBef>
                <a:spcPts val="95"/>
              </a:spcBef>
              <a:buClr>
                <a:srgbClr val="A4A4A4"/>
              </a:buClr>
              <a:buChar char="•"/>
              <a:tabLst>
                <a:tab pos="377825" algn="l"/>
                <a:tab pos="378460" algn="l"/>
              </a:tabLst>
            </a:pPr>
            <a:r>
              <a:rPr sz="2800" spc="-15" dirty="0">
                <a:latin typeface="Arial"/>
                <a:cs typeface="Arial"/>
              </a:rPr>
              <a:t>Write </a:t>
            </a: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interleaving enables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slave  interface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accept </a:t>
            </a:r>
            <a:r>
              <a:rPr sz="2800" spc="-5" dirty="0">
                <a:latin typeface="Arial"/>
                <a:cs typeface="Arial"/>
              </a:rPr>
              <a:t>interleaved write data with  different </a:t>
            </a:r>
            <a:r>
              <a:rPr sz="2800" b="1" spc="-45" dirty="0">
                <a:latin typeface="Arial"/>
                <a:cs typeface="Arial"/>
              </a:rPr>
              <a:t>AWID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values.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1412" y="2807494"/>
            <a:ext cx="6835828" cy="1203960"/>
            <a:chOff x="1524380" y="3743325"/>
            <a:chExt cx="6309995" cy="1605280"/>
          </a:xfrm>
        </p:grpSpPr>
        <p:sp>
          <p:nvSpPr>
            <p:cNvPr id="5" name="object 5"/>
            <p:cNvSpPr/>
            <p:nvPr/>
          </p:nvSpPr>
          <p:spPr>
            <a:xfrm>
              <a:off x="1524380" y="3743325"/>
              <a:ext cx="5257425" cy="3714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32888" y="4087240"/>
              <a:ext cx="2878455" cy="775335"/>
            </a:xfrm>
            <a:custGeom>
              <a:avLst/>
              <a:gdLst/>
              <a:ahLst/>
              <a:cxnLst/>
              <a:rect l="l" t="t" r="r" b="b"/>
              <a:pathLst>
                <a:path w="2878454" h="775335">
                  <a:moveTo>
                    <a:pt x="2878074" y="713105"/>
                  </a:moveTo>
                  <a:lnTo>
                    <a:pt x="2806827" y="644144"/>
                  </a:lnTo>
                  <a:lnTo>
                    <a:pt x="2804414" y="641731"/>
                  </a:lnTo>
                  <a:lnTo>
                    <a:pt x="2800350" y="641731"/>
                  </a:lnTo>
                  <a:lnTo>
                    <a:pt x="2795524" y="646811"/>
                  </a:lnTo>
                  <a:lnTo>
                    <a:pt x="2795524" y="650875"/>
                  </a:lnTo>
                  <a:lnTo>
                    <a:pt x="2798064" y="653288"/>
                  </a:lnTo>
                  <a:lnTo>
                    <a:pt x="2844584" y="698334"/>
                  </a:lnTo>
                  <a:lnTo>
                    <a:pt x="992009" y="243065"/>
                  </a:lnTo>
                  <a:lnTo>
                    <a:pt x="825119" y="2540"/>
                  </a:lnTo>
                  <a:lnTo>
                    <a:pt x="814705" y="9779"/>
                  </a:lnTo>
                  <a:lnTo>
                    <a:pt x="973391" y="238493"/>
                  </a:lnTo>
                  <a:lnTo>
                    <a:pt x="490715" y="119862"/>
                  </a:lnTo>
                  <a:lnTo>
                    <a:pt x="444754" y="3937"/>
                  </a:lnTo>
                  <a:lnTo>
                    <a:pt x="433070" y="8509"/>
                  </a:lnTo>
                  <a:lnTo>
                    <a:pt x="475729" y="116179"/>
                  </a:lnTo>
                  <a:lnTo>
                    <a:pt x="3048" y="0"/>
                  </a:lnTo>
                  <a:lnTo>
                    <a:pt x="0" y="12446"/>
                  </a:lnTo>
                  <a:lnTo>
                    <a:pt x="481520" y="130771"/>
                  </a:lnTo>
                  <a:lnTo>
                    <a:pt x="724496" y="743839"/>
                  </a:lnTo>
                  <a:lnTo>
                    <a:pt x="673608" y="703834"/>
                  </a:lnTo>
                  <a:lnTo>
                    <a:pt x="670814" y="701675"/>
                  </a:lnTo>
                  <a:lnTo>
                    <a:pt x="666877" y="702183"/>
                  </a:lnTo>
                  <a:lnTo>
                    <a:pt x="664718" y="704977"/>
                  </a:lnTo>
                  <a:lnTo>
                    <a:pt x="662559" y="707644"/>
                  </a:lnTo>
                  <a:lnTo>
                    <a:pt x="662940" y="711708"/>
                  </a:lnTo>
                  <a:lnTo>
                    <a:pt x="665734" y="713867"/>
                  </a:lnTo>
                  <a:lnTo>
                    <a:pt x="743712" y="774954"/>
                  </a:lnTo>
                  <a:lnTo>
                    <a:pt x="745109" y="765683"/>
                  </a:lnTo>
                  <a:lnTo>
                    <a:pt x="759066" y="673608"/>
                  </a:lnTo>
                  <a:lnTo>
                    <a:pt x="756780" y="670306"/>
                  </a:lnTo>
                  <a:lnTo>
                    <a:pt x="749808" y="669290"/>
                  </a:lnTo>
                  <a:lnTo>
                    <a:pt x="746506" y="671703"/>
                  </a:lnTo>
                  <a:lnTo>
                    <a:pt x="736307" y="739127"/>
                  </a:lnTo>
                  <a:lnTo>
                    <a:pt x="496506" y="134454"/>
                  </a:lnTo>
                  <a:lnTo>
                    <a:pt x="984389" y="254342"/>
                  </a:lnTo>
                  <a:lnTo>
                    <a:pt x="1327696" y="749084"/>
                  </a:lnTo>
                  <a:lnTo>
                    <a:pt x="1268857" y="721614"/>
                  </a:lnTo>
                  <a:lnTo>
                    <a:pt x="1265682" y="720090"/>
                  </a:lnTo>
                  <a:lnTo>
                    <a:pt x="1261872" y="721487"/>
                  </a:lnTo>
                  <a:lnTo>
                    <a:pt x="1260475" y="724662"/>
                  </a:lnTo>
                  <a:lnTo>
                    <a:pt x="1258951" y="727837"/>
                  </a:lnTo>
                  <a:lnTo>
                    <a:pt x="1260348" y="731647"/>
                  </a:lnTo>
                  <a:lnTo>
                    <a:pt x="1263523" y="733171"/>
                  </a:lnTo>
                  <a:lnTo>
                    <a:pt x="1353312" y="774954"/>
                  </a:lnTo>
                  <a:lnTo>
                    <a:pt x="1352778" y="768223"/>
                  </a:lnTo>
                  <a:lnTo>
                    <a:pt x="1345311" y="672719"/>
                  </a:lnTo>
                  <a:lnTo>
                    <a:pt x="1342263" y="670052"/>
                  </a:lnTo>
                  <a:lnTo>
                    <a:pt x="1338707" y="670433"/>
                  </a:lnTo>
                  <a:lnTo>
                    <a:pt x="1335278" y="670687"/>
                  </a:lnTo>
                  <a:lnTo>
                    <a:pt x="1332611" y="673735"/>
                  </a:lnTo>
                  <a:lnTo>
                    <a:pt x="1332865" y="677164"/>
                  </a:lnTo>
                  <a:lnTo>
                    <a:pt x="1337970" y="741641"/>
                  </a:lnTo>
                  <a:lnTo>
                    <a:pt x="1003007" y="258914"/>
                  </a:lnTo>
                  <a:lnTo>
                    <a:pt x="2841498" y="710641"/>
                  </a:lnTo>
                  <a:lnTo>
                    <a:pt x="2779395" y="728980"/>
                  </a:lnTo>
                  <a:lnTo>
                    <a:pt x="2776093" y="729996"/>
                  </a:lnTo>
                  <a:lnTo>
                    <a:pt x="2774188" y="733552"/>
                  </a:lnTo>
                  <a:lnTo>
                    <a:pt x="2775204" y="736854"/>
                  </a:lnTo>
                  <a:lnTo>
                    <a:pt x="2776220" y="740283"/>
                  </a:lnTo>
                  <a:lnTo>
                    <a:pt x="2779649" y="742188"/>
                  </a:lnTo>
                  <a:lnTo>
                    <a:pt x="2867317" y="716280"/>
                  </a:lnTo>
                  <a:lnTo>
                    <a:pt x="2878074" y="713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4849" y="4882119"/>
              <a:ext cx="4819274" cy="4663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8669" y="4101618"/>
            <a:ext cx="260445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Figure: Write data</a:t>
            </a:r>
            <a:r>
              <a:rPr sz="1400" i="1" spc="-16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Interleaving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71962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Out of </a:t>
            </a:r>
            <a:r>
              <a:rPr sz="4400" b="1" spc="-5" dirty="0">
                <a:latin typeface="Arial"/>
                <a:cs typeface="Arial"/>
              </a:rPr>
              <a:t>Order</a:t>
            </a:r>
            <a:r>
              <a:rPr sz="4400" b="1" spc="-35" dirty="0">
                <a:latin typeface="Arial"/>
                <a:cs typeface="Arial"/>
              </a:rPr>
              <a:t> </a:t>
            </a:r>
            <a:r>
              <a:rPr sz="4400" b="1" spc="-25" dirty="0">
                <a:latin typeface="Arial"/>
                <a:cs typeface="Arial"/>
              </a:rPr>
              <a:t>Transaction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4" y="1360894"/>
            <a:ext cx="8374698" cy="11732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sz="2400" spc="-20" dirty="0">
                <a:latin typeface="Arial"/>
                <a:cs typeface="Arial"/>
              </a:rPr>
              <a:t>Transactions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spc="-15" dirty="0">
                <a:latin typeface="Arial"/>
                <a:cs typeface="Arial"/>
              </a:rPr>
              <a:t>faster memory regions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10" dirty="0">
                <a:latin typeface="Arial"/>
                <a:cs typeface="Arial"/>
              </a:rPr>
              <a:t>complete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without waiting for 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previous 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transaction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slower  memory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regions.</a:t>
            </a:r>
            <a:endParaRPr sz="240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Fast </a:t>
            </a:r>
            <a:r>
              <a:rPr sz="2400" spc="-5" dirty="0">
                <a:latin typeface="Arial"/>
                <a:cs typeface="Arial"/>
              </a:rPr>
              <a:t>slaves </a:t>
            </a:r>
            <a:r>
              <a:rPr sz="2400" dirty="0">
                <a:latin typeface="Arial"/>
                <a:cs typeface="Arial"/>
              </a:rPr>
              <a:t>may return </a:t>
            </a:r>
            <a:r>
              <a:rPr sz="2400" spc="-5" dirty="0">
                <a:latin typeface="Arial"/>
                <a:cs typeface="Arial"/>
              </a:rPr>
              <a:t>data ahead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slow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slaves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9499" y="2840088"/>
            <a:ext cx="8405134" cy="1516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361844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35" dirty="0">
                <a:latin typeface="Arial"/>
                <a:cs typeface="Arial"/>
              </a:rPr>
              <a:t>T</a:t>
            </a:r>
            <a:r>
              <a:rPr sz="4400" b="1" dirty="0">
                <a:latin typeface="Arial"/>
                <a:cs typeface="Arial"/>
              </a:rPr>
              <a:t>ermin</a:t>
            </a:r>
            <a:r>
              <a:rPr sz="4400" b="1" spc="-15" dirty="0">
                <a:latin typeface="Arial"/>
                <a:cs typeface="Arial"/>
              </a:rPr>
              <a:t>o</a:t>
            </a:r>
            <a:r>
              <a:rPr sz="4400" b="1" dirty="0">
                <a:latin typeface="Arial"/>
                <a:cs typeface="Arial"/>
              </a:rPr>
              <a:t>logy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4" y="1275111"/>
            <a:ext cx="8070638" cy="401391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20" dirty="0">
                <a:latin typeface="Arial"/>
                <a:cs typeface="Arial"/>
              </a:rPr>
              <a:t>AXI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dvanced 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tensible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nterface (Interface </a:t>
            </a:r>
            <a:r>
              <a:rPr sz="1800" spc="-5" dirty="0">
                <a:latin typeface="Arial"/>
                <a:cs typeface="Arial"/>
              </a:rPr>
              <a:t>divided into 5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channels)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Protocol : </a:t>
            </a:r>
            <a:r>
              <a:rPr sz="1800" spc="-5" dirty="0">
                <a:latin typeface="Arial"/>
                <a:cs typeface="Arial"/>
              </a:rPr>
              <a:t>Set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rules.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Arial"/>
                <a:cs typeface="Arial"/>
              </a:rPr>
              <a:t>Channel : </a:t>
            </a:r>
            <a:r>
              <a:rPr sz="1800" spc="-10" dirty="0">
                <a:latin typeface="Arial"/>
                <a:cs typeface="Arial"/>
              </a:rPr>
              <a:t>Physical </a:t>
            </a:r>
            <a:r>
              <a:rPr sz="1800" spc="-5" dirty="0">
                <a:latin typeface="Arial"/>
                <a:cs typeface="Arial"/>
              </a:rPr>
              <a:t>transmission medium </a:t>
            </a:r>
            <a:r>
              <a:rPr sz="1800" spc="-10" dirty="0">
                <a:latin typeface="Arial"/>
                <a:cs typeface="Arial"/>
              </a:rPr>
              <a:t>(wires) </a:t>
            </a:r>
            <a:r>
              <a:rPr sz="1800" dirty="0">
                <a:latin typeface="Arial"/>
                <a:cs typeface="Arial"/>
              </a:rPr>
              <a:t>to carry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signals.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Signal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It’s </a:t>
            </a:r>
            <a:r>
              <a:rPr sz="1800" spc="-5" dirty="0">
                <a:latin typeface="Arial"/>
                <a:cs typeface="Arial"/>
              </a:rPr>
              <a:t>an electric current or electromagnetic field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carries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information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one place (source)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another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(destination).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Master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Initiates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transactions.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Arial"/>
                <a:cs typeface="Arial"/>
              </a:rPr>
              <a:t>Slave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receives and responds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transactions.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Interface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point </a:t>
            </a:r>
            <a:r>
              <a:rPr sz="1800" spc="-15" dirty="0">
                <a:latin typeface="Arial"/>
                <a:cs typeface="Arial"/>
              </a:rPr>
              <a:t>where two </a:t>
            </a:r>
            <a:r>
              <a:rPr sz="1800" spc="-5" dirty="0">
                <a:latin typeface="Arial"/>
                <a:cs typeface="Arial"/>
              </a:rPr>
              <a:t>blocks meet and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interact.</a:t>
            </a:r>
            <a:endParaRPr sz="1800">
              <a:latin typeface="Arial"/>
              <a:cs typeface="Arial"/>
            </a:endParaRPr>
          </a:p>
          <a:p>
            <a:pPr marL="241300" marR="342900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Arial"/>
                <a:cs typeface="Arial"/>
              </a:rPr>
              <a:t>Interconnect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a device that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connect multiple </a:t>
            </a:r>
            <a:r>
              <a:rPr sz="1800" dirty="0">
                <a:latin typeface="Arial"/>
                <a:cs typeface="Arial"/>
              </a:rPr>
              <a:t>masters </a:t>
            </a:r>
            <a:r>
              <a:rPr sz="1800" spc="-5" dirty="0">
                <a:latin typeface="Arial"/>
                <a:cs typeface="Arial"/>
              </a:rPr>
              <a:t>and  multiple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slaves.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25" y="321050"/>
            <a:ext cx="432080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Aligned</a:t>
            </a:r>
            <a:r>
              <a:rPr sz="4000" b="1" spc="-215" dirty="0">
                <a:latin typeface="Arial"/>
                <a:cs typeface="Arial"/>
              </a:rPr>
              <a:t> </a:t>
            </a:r>
            <a:r>
              <a:rPr sz="4000" b="1" spc="-55" dirty="0">
                <a:latin typeface="Arial"/>
                <a:cs typeface="Arial"/>
              </a:rPr>
              <a:t>Transfer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5792" y="2576750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7484" y="2576750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7390" y="2576750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24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7432" y="2576750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16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15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52448"/>
              </p:ext>
            </p:extLst>
          </p:nvPr>
        </p:nvGraphicFramePr>
        <p:xfrm>
          <a:off x="1320800" y="2736057"/>
          <a:ext cx="8157997" cy="259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868"/>
                <a:gridCol w="1020180"/>
                <a:gridCol w="1019491"/>
                <a:gridCol w="1019491"/>
                <a:gridCol w="1019491"/>
                <a:gridCol w="1019492"/>
                <a:gridCol w="1019492"/>
                <a:gridCol w="1019492"/>
              </a:tblGrid>
              <a:tr h="259556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295450" y="2576750"/>
            <a:ext cx="35358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2570" algn="l"/>
              </a:tabLst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8	7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15356" y="2576750"/>
            <a:ext cx="1038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3767" y="3496122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5323" y="3496122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5367" y="3496122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5409" y="3496122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5314" y="3496122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5358" y="3496122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05263" y="3496122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5305" y="3496122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72081"/>
              </p:ext>
            </p:extLst>
          </p:nvPr>
        </p:nvGraphicFramePr>
        <p:xfrm>
          <a:off x="1337998" y="4769644"/>
          <a:ext cx="8162123" cy="259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868"/>
                <a:gridCol w="1020868"/>
                <a:gridCol w="1020180"/>
                <a:gridCol w="1019491"/>
                <a:gridCol w="1020179"/>
                <a:gridCol w="1020179"/>
                <a:gridCol w="1020179"/>
                <a:gridCol w="1020179"/>
              </a:tblGrid>
              <a:tr h="259556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99061"/>
              </p:ext>
            </p:extLst>
          </p:nvPr>
        </p:nvGraphicFramePr>
        <p:xfrm>
          <a:off x="1324240" y="3438525"/>
          <a:ext cx="8162812" cy="259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868"/>
                <a:gridCol w="1020868"/>
                <a:gridCol w="1020180"/>
                <a:gridCol w="1020180"/>
                <a:gridCol w="1020179"/>
                <a:gridCol w="1020179"/>
                <a:gridCol w="1020179"/>
                <a:gridCol w="1020179"/>
              </a:tblGrid>
              <a:tr h="259556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783767" y="4198383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5323" y="4198383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25367" y="4198383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45409" y="4198383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65314" y="4198383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85358" y="4198383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05263" y="4198383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25305" y="4198383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43776"/>
              </p:ext>
            </p:extLst>
          </p:nvPr>
        </p:nvGraphicFramePr>
        <p:xfrm>
          <a:off x="1324240" y="4140994"/>
          <a:ext cx="8162812" cy="259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868"/>
                <a:gridCol w="1020868"/>
                <a:gridCol w="1020180"/>
                <a:gridCol w="1020180"/>
                <a:gridCol w="1020179"/>
                <a:gridCol w="1020179"/>
                <a:gridCol w="1020179"/>
                <a:gridCol w="1020179"/>
              </a:tblGrid>
              <a:tr h="25955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402954" y="1143000"/>
            <a:ext cx="2629905" cy="102335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b="1" spc="-10" dirty="0">
                <a:latin typeface="Arial"/>
                <a:cs typeface="Arial"/>
              </a:rPr>
              <a:t>Address: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0x00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Arial"/>
                <a:cs typeface="Arial"/>
              </a:rPr>
              <a:t>Transfer </a:t>
            </a:r>
            <a:r>
              <a:rPr sz="1600" b="1" spc="-5" dirty="0">
                <a:latin typeface="Arial"/>
                <a:cs typeface="Arial"/>
              </a:rPr>
              <a:t>size: 32 bits  Burst </a:t>
            </a:r>
            <a:r>
              <a:rPr sz="1600" b="1" spc="-10" dirty="0">
                <a:latin typeface="Arial"/>
                <a:cs typeface="Arial"/>
              </a:rPr>
              <a:t>type: </a:t>
            </a:r>
            <a:r>
              <a:rPr sz="1600" b="1" spc="-5" dirty="0">
                <a:latin typeface="Arial"/>
                <a:cs typeface="Arial"/>
              </a:rPr>
              <a:t>incrementing  Burst length: 4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transfers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1484" y="3094396"/>
            <a:ext cx="83306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WSTRB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90097" y="310639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13442" y="310639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3346" y="310639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53390" y="310639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73431" y="310639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93337" y="310639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13379" y="310639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33285" y="310639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1484" y="3780196"/>
            <a:ext cx="83306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WSTRB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0097" y="3792712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13442" y="3792712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33346" y="3792712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3390" y="3792712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73431" y="3792712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93337" y="3792712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13379" y="3792712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933285" y="3792712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31539" y="1752647"/>
            <a:ext cx="319468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wrapping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burst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type,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all  transfers are aligned</a:t>
            </a:r>
            <a:r>
              <a:rPr sz="1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transfers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82501" y="2194322"/>
            <a:ext cx="2351299" cy="5533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64-bit </a:t>
            </a:r>
            <a:r>
              <a:rPr sz="1600" b="1" spc="5" dirty="0">
                <a:solidFill>
                  <a:srgbClr val="0000FF"/>
                </a:solidFill>
                <a:latin typeface="Arial"/>
                <a:cs typeface="Arial"/>
              </a:rPr>
              <a:t>write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16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bus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926465" algn="l"/>
                <a:tab pos="1841500" algn="l"/>
              </a:tabLst>
            </a:pPr>
            <a:r>
              <a:rPr sz="1000" b="1" spc="-5" dirty="0" smtClean="0">
                <a:solidFill>
                  <a:srgbClr val="0000FF"/>
                </a:solidFill>
                <a:latin typeface="Arial"/>
                <a:cs typeface="Arial"/>
              </a:rPr>
              <a:t>63</a:t>
            </a:r>
            <a:r>
              <a:rPr lang="en-IN" sz="1000" b="1" spc="-5" dirty="0" smtClean="0">
                <a:solidFill>
                  <a:srgbClr val="0000FF"/>
                </a:solidFill>
                <a:latin typeface="Arial"/>
                <a:cs typeface="Arial"/>
              </a:rPr>
              <a:t>                  </a:t>
            </a:r>
            <a:r>
              <a:rPr sz="1000" b="1" spc="-5" dirty="0" smtClean="0">
                <a:solidFill>
                  <a:srgbClr val="0000FF"/>
                </a:solidFill>
                <a:latin typeface="Arial"/>
                <a:cs typeface="Arial"/>
              </a:rPr>
              <a:t>56</a:t>
            </a:r>
            <a:r>
              <a:rPr sz="1000" b="1" spc="26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55	48</a:t>
            </a:r>
            <a:r>
              <a:rPr sz="10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FF"/>
                </a:solidFill>
                <a:latin typeface="Arial"/>
                <a:cs typeface="Arial"/>
              </a:rPr>
              <a:t>47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14" y="276472"/>
            <a:ext cx="496331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Unaligned</a:t>
            </a:r>
            <a:r>
              <a:rPr sz="4000" b="1" spc="-204" dirty="0">
                <a:latin typeface="Arial"/>
                <a:cs typeface="Arial"/>
              </a:rPr>
              <a:t> </a:t>
            </a:r>
            <a:r>
              <a:rPr sz="4000" b="1" spc="-55" dirty="0">
                <a:latin typeface="Arial"/>
                <a:cs typeface="Arial"/>
              </a:rPr>
              <a:t>Transfer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6168" y="2661238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7861" y="2661238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7766" y="2661238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24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7808" y="2661238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16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15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95258"/>
              </p:ext>
            </p:extLst>
          </p:nvPr>
        </p:nvGraphicFramePr>
        <p:xfrm>
          <a:off x="1281244" y="2820639"/>
          <a:ext cx="8162812" cy="259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868"/>
                <a:gridCol w="1020868"/>
                <a:gridCol w="1020180"/>
                <a:gridCol w="1020180"/>
                <a:gridCol w="1020179"/>
                <a:gridCol w="1020179"/>
                <a:gridCol w="1020179"/>
                <a:gridCol w="1020179"/>
              </a:tblGrid>
              <a:tr h="259556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255825" y="2661238"/>
            <a:ext cx="35358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2570" algn="l"/>
              </a:tabLst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8	7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5732" y="2661238"/>
            <a:ext cx="1038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4143" y="3580608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5700" y="3580608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5743" y="3580608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5785" y="3580608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5690" y="3580608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5734" y="3580608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65639" y="3580608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5682" y="3580608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4143" y="4337941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65700" y="4337941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5743" y="4337941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5785" y="4337941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25690" y="4337941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45734" y="4337941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65639" y="4337941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85682" y="4337941"/>
            <a:ext cx="12244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09133"/>
              </p:ext>
            </p:extLst>
          </p:nvPr>
        </p:nvGraphicFramePr>
        <p:xfrm>
          <a:off x="1298442" y="4922044"/>
          <a:ext cx="8162812" cy="259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868"/>
                <a:gridCol w="1020868"/>
                <a:gridCol w="1020180"/>
                <a:gridCol w="1020180"/>
                <a:gridCol w="1020179"/>
                <a:gridCol w="1020179"/>
                <a:gridCol w="1020179"/>
                <a:gridCol w="1020179"/>
              </a:tblGrid>
              <a:tr h="259556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75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9184"/>
              </p:ext>
            </p:extLst>
          </p:nvPr>
        </p:nvGraphicFramePr>
        <p:xfrm>
          <a:off x="1284684" y="3523107"/>
          <a:ext cx="8162125" cy="259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180"/>
                <a:gridCol w="1020868"/>
                <a:gridCol w="1020180"/>
                <a:gridCol w="1020180"/>
                <a:gridCol w="1020180"/>
                <a:gridCol w="1020179"/>
                <a:gridCol w="1020179"/>
                <a:gridCol w="1020179"/>
              </a:tblGrid>
              <a:tr h="25955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91504"/>
              </p:ext>
            </p:extLst>
          </p:nvPr>
        </p:nvGraphicFramePr>
        <p:xfrm>
          <a:off x="1284684" y="4280345"/>
          <a:ext cx="8162125" cy="259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180"/>
                <a:gridCol w="1020868"/>
                <a:gridCol w="1020180"/>
                <a:gridCol w="1020180"/>
                <a:gridCol w="1020180"/>
                <a:gridCol w="1020179"/>
                <a:gridCol w="1020179"/>
                <a:gridCol w="1020179"/>
              </a:tblGrid>
              <a:tr h="25955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248750" y="3141298"/>
            <a:ext cx="83306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WSTRB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50473" y="313767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73818" y="313767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93722" y="313767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13766" y="313767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33807" y="313767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53713" y="313767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4031" y="313767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94075" y="3137678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8750" y="3853672"/>
            <a:ext cx="83306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WSTRB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50473" y="3851100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73818" y="3851100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93722" y="3851100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13766" y="3851100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33807" y="3851100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53713" y="3851100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74031" y="3851100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94075" y="3851100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3400" y="1034043"/>
            <a:ext cx="2629905" cy="102335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b="1" spc="-10" dirty="0">
                <a:solidFill>
                  <a:srgbClr val="003366"/>
                </a:solidFill>
                <a:latin typeface="Arial"/>
                <a:cs typeface="Arial"/>
              </a:rPr>
              <a:t>Address:</a:t>
            </a:r>
            <a:r>
              <a:rPr sz="1600" b="1" spc="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0x07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003366"/>
                </a:solidFill>
                <a:latin typeface="Arial"/>
                <a:cs typeface="Arial"/>
              </a:rPr>
              <a:t>Transfer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size: 32 bits  Burst </a:t>
            </a:r>
            <a:r>
              <a:rPr sz="1600" b="1" spc="-10" dirty="0">
                <a:solidFill>
                  <a:srgbClr val="003366"/>
                </a:solidFill>
                <a:latin typeface="Arial"/>
                <a:cs typeface="Arial"/>
              </a:rPr>
              <a:t>type: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incrementing  Burst length: 4</a:t>
            </a:r>
            <a:r>
              <a:rPr sz="16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66"/>
                </a:solidFill>
                <a:latin typeface="Arial"/>
                <a:cs typeface="Arial"/>
              </a:rPr>
              <a:t>transfers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64260" y="953071"/>
            <a:ext cx="3302688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For incrementing burst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type, 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fist transfer can be unaligned  transfers, but the rest transfers  are aligned</a:t>
            </a:r>
            <a:r>
              <a:rPr sz="16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transfers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30101" y="2304515"/>
            <a:ext cx="2351299" cy="51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64-bit </a:t>
            </a:r>
            <a:r>
              <a:rPr sz="1600" b="1" spc="5" dirty="0">
                <a:solidFill>
                  <a:srgbClr val="0000FF"/>
                </a:solidFill>
                <a:latin typeface="Arial"/>
                <a:cs typeface="Arial"/>
              </a:rPr>
              <a:t>write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bus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927100" algn="l"/>
                <a:tab pos="1841500" algn="l"/>
              </a:tabLst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63	56</a:t>
            </a:r>
            <a:r>
              <a:rPr sz="1000" b="1" spc="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55	</a:t>
            </a:r>
            <a:r>
              <a:rPr lang="en-IN" sz="1000" b="1" spc="-5" dirty="0" smtClean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000" b="1" spc="-5" dirty="0" smtClean="0">
                <a:solidFill>
                  <a:srgbClr val="0000FF"/>
                </a:solidFill>
                <a:latin typeface="Arial"/>
                <a:cs typeface="Arial"/>
              </a:rPr>
              <a:t>48</a:t>
            </a:r>
            <a:r>
              <a:rPr sz="1000" b="1" spc="-7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FF"/>
                </a:solidFill>
                <a:latin typeface="Arial"/>
                <a:cs typeface="Arial"/>
              </a:rPr>
              <a:t>47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979" y="282378"/>
            <a:ext cx="35661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Arial"/>
                <a:cs typeface="Arial"/>
              </a:rPr>
              <a:t>Write</a:t>
            </a:r>
            <a:r>
              <a:rPr sz="4000" b="1" spc="-140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Strobes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174" y="4283783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6079" y="4283783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6123" y="4283783"/>
            <a:ext cx="372851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24</a:t>
            </a:r>
            <a:r>
              <a:rPr sz="1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6164" y="4283783"/>
            <a:ext cx="3742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16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 15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83625"/>
              </p:ext>
            </p:extLst>
          </p:nvPr>
        </p:nvGraphicFramePr>
        <p:xfrm>
          <a:off x="1249421" y="4442898"/>
          <a:ext cx="8162812" cy="259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868"/>
                <a:gridCol w="1020868"/>
                <a:gridCol w="1020180"/>
                <a:gridCol w="1020180"/>
                <a:gridCol w="1020179"/>
                <a:gridCol w="1020179"/>
                <a:gridCol w="1020179"/>
                <a:gridCol w="1020179"/>
              </a:tblGrid>
              <a:tr h="259556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224044" y="4283783"/>
            <a:ext cx="35358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2570" algn="l"/>
              </a:tabLst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8	7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44087" y="4283783"/>
            <a:ext cx="1038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2181" y="3904715"/>
            <a:ext cx="2166938" cy="51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64-bit </a:t>
            </a:r>
            <a:r>
              <a:rPr sz="1600" b="1" spc="5" dirty="0">
                <a:solidFill>
                  <a:srgbClr val="0000FF"/>
                </a:solidFill>
                <a:latin typeface="Arial"/>
                <a:cs typeface="Arial"/>
              </a:rPr>
              <a:t>write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1600" b="1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bus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723265" algn="l"/>
                <a:tab pos="1666875" algn="l"/>
              </a:tabLst>
            </a:pPr>
            <a:r>
              <a:rPr sz="1000" b="1" spc="-10" dirty="0">
                <a:solidFill>
                  <a:srgbClr val="0000FF"/>
                </a:solidFill>
                <a:latin typeface="Arial"/>
                <a:cs typeface="Arial"/>
              </a:rPr>
              <a:t>63	</a:t>
            </a:r>
            <a:r>
              <a:rPr lang="en-IN" sz="1000" b="1" spc="-10" dirty="0" smtClean="0">
                <a:solidFill>
                  <a:srgbClr val="0000FF"/>
                </a:solidFill>
                <a:latin typeface="Arial"/>
                <a:cs typeface="Arial"/>
              </a:rPr>
              <a:t>   </a:t>
            </a:r>
            <a:r>
              <a:rPr sz="1000" b="1" spc="-5" dirty="0" smtClean="0">
                <a:solidFill>
                  <a:srgbClr val="0000FF"/>
                </a:solidFill>
                <a:latin typeface="Arial"/>
                <a:cs typeface="Arial"/>
              </a:rPr>
              <a:t>56</a:t>
            </a:r>
            <a:r>
              <a:rPr sz="1000" b="1" spc="5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00FF"/>
                </a:solidFill>
                <a:latin typeface="Arial"/>
                <a:cs typeface="Arial"/>
              </a:rPr>
              <a:t>55	</a:t>
            </a:r>
            <a:r>
              <a:rPr lang="en-IN" sz="1000" b="1" spc="-10" dirty="0" smtClean="0">
                <a:solidFill>
                  <a:srgbClr val="0000FF"/>
                </a:solidFill>
                <a:latin typeface="Arial"/>
                <a:cs typeface="Arial"/>
              </a:rPr>
              <a:t>     </a:t>
            </a:r>
            <a:r>
              <a:rPr sz="1000" b="1" spc="-5" dirty="0" smtClean="0">
                <a:solidFill>
                  <a:srgbClr val="0000FF"/>
                </a:solidFill>
                <a:latin typeface="Arial"/>
                <a:cs typeface="Arial"/>
              </a:rPr>
              <a:t>48</a:t>
            </a:r>
            <a:r>
              <a:rPr sz="1000" b="1" spc="-4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47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108" y="4923196"/>
            <a:ext cx="83306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WSTRB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4751" y="4917195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6307" y="4917195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6351" y="4917195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6256" y="4917195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6298" y="4917195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6341" y="4917195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16246" y="4917195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36290" y="4917195"/>
            <a:ext cx="14996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xfrm>
            <a:off x="487623" y="976693"/>
            <a:ext cx="8930754" cy="2736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321310" algn="l"/>
                <a:tab pos="321945" algn="l"/>
              </a:tabLst>
            </a:pPr>
            <a:r>
              <a:rPr spc="-5" dirty="0"/>
              <a:t>WSTRB </a:t>
            </a:r>
            <a:r>
              <a:rPr spc="-10" dirty="0"/>
              <a:t>Write </a:t>
            </a:r>
            <a:r>
              <a:rPr spc="-5" dirty="0"/>
              <a:t>strobes, signal indicates which </a:t>
            </a:r>
            <a:r>
              <a:rPr dirty="0">
                <a:solidFill>
                  <a:srgbClr val="FF0000"/>
                </a:solidFill>
              </a:rPr>
              <a:t>byte </a:t>
            </a:r>
            <a:r>
              <a:rPr spc="-10" dirty="0">
                <a:solidFill>
                  <a:srgbClr val="FF0000"/>
                </a:solidFill>
              </a:rPr>
              <a:t>lanes </a:t>
            </a:r>
            <a:r>
              <a:rPr dirty="0"/>
              <a:t>to 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update in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memory</a:t>
            </a:r>
            <a:r>
              <a:rPr spc="-25" dirty="0">
                <a:solidFill>
                  <a:srgbClr val="003366"/>
                </a:solidFill>
              </a:rPr>
              <a:t>.</a:t>
            </a:r>
          </a:p>
          <a:p>
            <a:pPr marL="321310" indent="-287020">
              <a:lnSpc>
                <a:spcPct val="100000"/>
              </a:lnSpc>
              <a:spcBef>
                <a:spcPts val="1535"/>
              </a:spcBef>
              <a:buChar char="•"/>
              <a:tabLst>
                <a:tab pos="321310" algn="l"/>
                <a:tab pos="321945" algn="l"/>
              </a:tabLst>
            </a:pPr>
            <a:r>
              <a:rPr dirty="0">
                <a:solidFill>
                  <a:srgbClr val="FF0000"/>
                </a:solidFill>
              </a:rPr>
              <a:t>One strobe for </a:t>
            </a:r>
            <a:r>
              <a:rPr spc="-5" dirty="0">
                <a:solidFill>
                  <a:srgbClr val="FF0000"/>
                </a:solidFill>
              </a:rPr>
              <a:t>each eight bits </a:t>
            </a:r>
            <a:r>
              <a:rPr dirty="0">
                <a:solidFill>
                  <a:srgbClr val="FF0000"/>
                </a:solidFill>
              </a:rPr>
              <a:t>of the </a:t>
            </a:r>
            <a:r>
              <a:rPr spc="-5" dirty="0">
                <a:solidFill>
                  <a:srgbClr val="FF0000"/>
                </a:solidFill>
              </a:rPr>
              <a:t>write data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bus</a:t>
            </a:r>
            <a:r>
              <a:rPr dirty="0"/>
              <a:t>.</a:t>
            </a:r>
          </a:p>
          <a:p>
            <a:pPr marL="22225">
              <a:lnSpc>
                <a:spcPct val="100000"/>
              </a:lnSpc>
              <a:spcBef>
                <a:spcPts val="45"/>
              </a:spcBef>
            </a:pPr>
            <a:endParaRPr sz="3250" dirty="0"/>
          </a:p>
          <a:p>
            <a:pPr marL="696595">
              <a:lnSpc>
                <a:spcPct val="100000"/>
              </a:lnSpc>
            </a:pPr>
            <a:endParaRPr lang="en-IN" sz="1800" b="1" spc="-65" dirty="0" smtClean="0">
              <a:latin typeface="Arial"/>
              <a:cs typeface="Arial"/>
            </a:endParaRPr>
          </a:p>
          <a:p>
            <a:pPr marL="696595">
              <a:lnSpc>
                <a:spcPct val="100000"/>
              </a:lnSpc>
            </a:pPr>
            <a:r>
              <a:rPr sz="1800" b="1" spc="-65" dirty="0" smtClean="0">
                <a:latin typeface="Arial"/>
                <a:cs typeface="Arial"/>
              </a:rPr>
              <a:t>WDATA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800" b="1" spc="-5" dirty="0">
                <a:latin typeface="Arial"/>
                <a:cs typeface="Arial"/>
              </a:rPr>
              <a:t>8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b="1" spc="-5" dirty="0">
                <a:latin typeface="Arial"/>
                <a:cs typeface="Arial"/>
              </a:rPr>
              <a:t>1024 </a:t>
            </a:r>
            <a:r>
              <a:rPr sz="1800" b="1" dirty="0">
                <a:latin typeface="Arial"/>
                <a:cs typeface="Arial"/>
              </a:rPr>
              <a:t>bits </a:t>
            </a:r>
            <a:r>
              <a:rPr sz="1800" b="1" spc="5" dirty="0">
                <a:latin typeface="Arial"/>
                <a:cs typeface="Arial"/>
              </a:rPr>
              <a:t>wide, </a:t>
            </a:r>
            <a:r>
              <a:rPr sz="1800" b="1" dirty="0">
                <a:latin typeface="Arial"/>
                <a:cs typeface="Arial"/>
              </a:rPr>
              <a:t>WSTRB : </a:t>
            </a:r>
            <a:r>
              <a:rPr sz="1800" b="1" spc="-5" dirty="0">
                <a:latin typeface="Arial"/>
                <a:cs typeface="Arial"/>
              </a:rPr>
              <a:t>1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b="1" spc="-5" dirty="0">
                <a:latin typeface="Arial"/>
                <a:cs typeface="Arial"/>
              </a:rPr>
              <a:t>128 </a:t>
            </a:r>
            <a:r>
              <a:rPr sz="1800" b="1" dirty="0">
                <a:latin typeface="Arial"/>
                <a:cs typeface="Arial"/>
              </a:rPr>
              <a:t>bits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wide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2374" y="3352800"/>
            <a:ext cx="9163050" cy="1885950"/>
          </a:xfrm>
          <a:custGeom>
            <a:avLst/>
            <a:gdLst/>
            <a:ahLst/>
            <a:cxnLst/>
            <a:rect l="l" t="t" r="r" b="b"/>
            <a:pathLst>
              <a:path w="8458200" h="2514600">
                <a:moveTo>
                  <a:pt x="0" y="2514600"/>
                </a:moveTo>
                <a:lnTo>
                  <a:pt x="8458200" y="2514600"/>
                </a:lnTo>
                <a:lnTo>
                  <a:pt x="8458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12192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100" y="331565"/>
            <a:ext cx="17583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0" dirty="0">
                <a:latin typeface="Arial"/>
                <a:cs typeface="Arial"/>
              </a:rPr>
              <a:t>T</a:t>
            </a:r>
            <a:r>
              <a:rPr sz="4000" b="1" spc="-5" dirty="0">
                <a:latin typeface="Arial"/>
                <a:cs typeface="Arial"/>
              </a:rPr>
              <a:t>opics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100" y="1180758"/>
            <a:ext cx="5631286" cy="4762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Overview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AXI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AXI Architecture and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Features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Channel Definitions and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Handshaking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</a:t>
            </a: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Basic AXI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Transactions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SzPct val="95833"/>
              <a:buChar char="•"/>
              <a:tabLst>
                <a:tab pos="354965" algn="l"/>
                <a:tab pos="355600" algn="l"/>
                <a:tab pos="1659889" algn="l"/>
              </a:tabLst>
            </a:pPr>
            <a:r>
              <a:rPr sz="2400" spc="-30" dirty="0">
                <a:latin typeface="Arial"/>
                <a:cs typeface="Arial"/>
              </a:rPr>
              <a:t>Types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	</a:t>
            </a:r>
            <a:r>
              <a:rPr sz="2400" spc="-5" dirty="0">
                <a:latin typeface="Arial"/>
                <a:cs typeface="Arial"/>
              </a:rPr>
              <a:t>Access </a:t>
            </a:r>
            <a:r>
              <a:rPr sz="2400" dirty="0">
                <a:latin typeface="Arial"/>
                <a:cs typeface="Arial"/>
              </a:rPr>
              <a:t>(atomic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accesses)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Ordering </a:t>
            </a:r>
            <a:r>
              <a:rPr sz="2400" spc="-5" dirty="0">
                <a:latin typeface="Arial"/>
                <a:cs typeface="Arial"/>
              </a:rPr>
              <a:t>Model (AXI </a:t>
            </a:r>
            <a:r>
              <a:rPr sz="2400" dirty="0">
                <a:latin typeface="Arial"/>
                <a:cs typeface="Arial"/>
              </a:rPr>
              <a:t>ID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transaction)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SzPct val="9583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chemeClr val="bg1"/>
                </a:solidFill>
                <a:latin typeface="Arial"/>
                <a:cs typeface="Arial"/>
              </a:rPr>
              <a:t>AXI4 &amp; AXI4</a:t>
            </a:r>
            <a:r>
              <a:rPr sz="24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bg1"/>
                </a:solidFill>
                <a:latin typeface="Arial"/>
                <a:cs typeface="Arial"/>
              </a:rPr>
              <a:t>Lite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212" y="2028692"/>
            <a:ext cx="186356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AXI4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2214" y="5501377"/>
            <a:ext cx="37415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Source: </a:t>
            </a:r>
            <a:r>
              <a:rPr sz="1800" dirty="0">
                <a:latin typeface="Arial"/>
                <a:cs typeface="Arial"/>
              </a:rPr>
              <a:t>M.S. </a:t>
            </a:r>
            <a:r>
              <a:rPr sz="1800" spc="-5" dirty="0">
                <a:latin typeface="Arial"/>
                <a:cs typeface="Arial"/>
              </a:rPr>
              <a:t>Sadri, </a:t>
            </a:r>
            <a:r>
              <a:rPr sz="1800" spc="-10" dirty="0">
                <a:latin typeface="Arial"/>
                <a:cs typeface="Arial"/>
              </a:rPr>
              <a:t>Zynq</a:t>
            </a:r>
            <a:r>
              <a:rPr sz="1800" spc="-15" dirty="0">
                <a:latin typeface="Arial"/>
                <a:cs typeface="Arial"/>
              </a:rPr>
              <a:t> Training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407040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AXI</a:t>
            </a:r>
            <a:r>
              <a:rPr sz="4400" b="1" spc="-6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Interfaces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62062"/>
            <a:ext cx="7467600" cy="424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40683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AXI4</a:t>
            </a:r>
            <a:r>
              <a:rPr sz="4400" b="1" spc="-7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Features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4" y="1327804"/>
            <a:ext cx="7612485" cy="4414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9530" indent="-228600">
              <a:lnSpc>
                <a:spcPct val="15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Support for cache coherency and </a:t>
            </a:r>
            <a:r>
              <a:rPr sz="2800" dirty="0">
                <a:latin typeface="Arial"/>
                <a:cs typeface="Arial"/>
              </a:rPr>
              <a:t>enforced  ordering.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7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Support </a:t>
            </a:r>
            <a:r>
              <a:rPr sz="2800" dirty="0">
                <a:latin typeface="Arial"/>
                <a:cs typeface="Arial"/>
              </a:rPr>
              <a:t>for burst </a:t>
            </a:r>
            <a:r>
              <a:rPr sz="2800" spc="-5" dirty="0">
                <a:latin typeface="Arial"/>
                <a:cs typeface="Arial"/>
              </a:rPr>
              <a:t>lengths up to 256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beats.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9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Support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Quality of Service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signaling.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8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Support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multiple region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interfaces.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75"/>
              </a:spcBef>
              <a:buChar char="•"/>
              <a:tabLst>
                <a:tab pos="241300" algn="l"/>
              </a:tabLst>
            </a:pPr>
            <a:r>
              <a:rPr sz="2800" spc="-10" dirty="0">
                <a:latin typeface="Arial"/>
                <a:cs typeface="Arial"/>
              </a:rPr>
              <a:t>AXI4 </a:t>
            </a:r>
            <a:r>
              <a:rPr sz="2800" spc="-5" dirty="0">
                <a:latin typeface="Arial"/>
                <a:cs typeface="Arial"/>
              </a:rPr>
              <a:t>does </a:t>
            </a:r>
            <a:r>
              <a:rPr sz="2800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support locked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transactions.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99548"/>
            <a:ext cx="805137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Arial"/>
                <a:cs typeface="Arial"/>
              </a:rPr>
              <a:t>Write </a:t>
            </a:r>
            <a:r>
              <a:rPr sz="4000" b="1" spc="-10" dirty="0">
                <a:latin typeface="Arial"/>
                <a:cs typeface="Arial"/>
              </a:rPr>
              <a:t>Response</a:t>
            </a:r>
            <a:r>
              <a:rPr sz="4000" b="1" spc="5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Dependencies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4" y="1355179"/>
            <a:ext cx="8247433" cy="12191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The AXI4 </a:t>
            </a:r>
            <a:r>
              <a:rPr sz="2800" dirty="0">
                <a:latin typeface="Arial"/>
                <a:cs typeface="Arial"/>
              </a:rPr>
              <a:t>protocol requires that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write  </a:t>
            </a:r>
            <a:r>
              <a:rPr sz="2800" spc="-5" dirty="0">
                <a:latin typeface="Arial"/>
                <a:cs typeface="Arial"/>
              </a:rPr>
              <a:t>response </a:t>
            </a:r>
            <a:r>
              <a:rPr sz="2800" dirty="0">
                <a:latin typeface="Arial"/>
                <a:cs typeface="Arial"/>
              </a:rPr>
              <a:t>for all transactions </a:t>
            </a:r>
            <a:r>
              <a:rPr sz="2800" spc="-5" dirty="0">
                <a:latin typeface="Arial"/>
                <a:cs typeface="Arial"/>
              </a:rPr>
              <a:t>must not be given  until the clock </a:t>
            </a:r>
            <a:r>
              <a:rPr sz="2800" dirty="0">
                <a:latin typeface="Arial"/>
                <a:cs typeface="Arial"/>
              </a:rPr>
              <a:t>cycle </a:t>
            </a:r>
            <a:r>
              <a:rPr sz="2800" spc="-5" dirty="0">
                <a:latin typeface="Arial"/>
                <a:cs typeface="Arial"/>
              </a:rPr>
              <a:t>after address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acceptance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4568" y="2819400"/>
            <a:ext cx="6526766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4199" y="4663177"/>
            <a:ext cx="364114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Arial"/>
                <a:cs typeface="Arial"/>
              </a:rPr>
              <a:t>Write </a:t>
            </a:r>
            <a:r>
              <a:rPr sz="1800" b="1" i="1" spc="-5" dirty="0">
                <a:latin typeface="Arial"/>
                <a:cs typeface="Arial"/>
              </a:rPr>
              <a:t>Response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Dependencies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860" y="2028692"/>
            <a:ext cx="360674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AXI</a:t>
            </a:r>
            <a:r>
              <a:rPr b="1" spc="-10" dirty="0">
                <a:latin typeface="Arial"/>
                <a:cs typeface="Arial"/>
              </a:rPr>
              <a:t>4</a:t>
            </a:r>
            <a:r>
              <a:rPr b="1" spc="5" dirty="0">
                <a:latin typeface="Arial"/>
                <a:cs typeface="Arial"/>
              </a:rPr>
              <a:t>-</a:t>
            </a:r>
            <a:r>
              <a:rPr b="1" dirty="0">
                <a:latin typeface="Arial"/>
                <a:cs typeface="Arial"/>
              </a:rPr>
              <a:t>Lite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12" y="487261"/>
            <a:ext cx="24104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AXI</a:t>
            </a:r>
            <a:r>
              <a:rPr sz="4000" b="1" spc="-15" dirty="0">
                <a:latin typeface="Arial"/>
                <a:cs typeface="Arial"/>
              </a:rPr>
              <a:t>4</a:t>
            </a:r>
            <a:r>
              <a:rPr sz="4000" b="1" spc="-5" dirty="0">
                <a:latin typeface="Arial"/>
                <a:cs typeface="Arial"/>
              </a:rPr>
              <a:t>-</a:t>
            </a:r>
            <a:r>
              <a:rPr sz="4000" b="1" spc="-15" dirty="0">
                <a:latin typeface="Arial"/>
                <a:cs typeface="Arial"/>
              </a:rPr>
              <a:t>L</a:t>
            </a:r>
            <a:r>
              <a:rPr sz="4000" b="1" spc="-5" dirty="0">
                <a:latin typeface="Arial"/>
                <a:cs typeface="Arial"/>
              </a:rPr>
              <a:t>ite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914" y="1317032"/>
            <a:ext cx="7998407" cy="417422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b="1" dirty="0">
                <a:latin typeface="Arial"/>
                <a:cs typeface="Arial"/>
              </a:rPr>
              <a:t>Key functionality of AXI4-Lite</a:t>
            </a:r>
            <a:r>
              <a:rPr sz="2000" b="1" spc="-1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operation.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35"/>
              </a:spcBef>
              <a:buSzPct val="95833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all </a:t>
            </a:r>
            <a:r>
              <a:rPr sz="2400" b="1" spc="-5" dirty="0">
                <a:latin typeface="Arial"/>
                <a:cs typeface="Arial"/>
              </a:rPr>
              <a:t>transactions are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burst </a:t>
            </a:r>
            <a:r>
              <a:rPr sz="2400" b="1" dirty="0">
                <a:latin typeface="Arial"/>
                <a:cs typeface="Arial"/>
              </a:rPr>
              <a:t>length of </a:t>
            </a:r>
            <a:r>
              <a:rPr sz="2400" b="1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SzPct val="95833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all </a:t>
            </a:r>
            <a:r>
              <a:rPr sz="2400" b="1" dirty="0">
                <a:latin typeface="Arial"/>
                <a:cs typeface="Arial"/>
              </a:rPr>
              <a:t>data </a:t>
            </a:r>
            <a:r>
              <a:rPr sz="2400" b="1" spc="-5" dirty="0">
                <a:latin typeface="Arial"/>
                <a:cs typeface="Arial"/>
              </a:rPr>
              <a:t>accesses </a:t>
            </a:r>
            <a:r>
              <a:rPr sz="2400" b="1" dirty="0">
                <a:latin typeface="Arial"/>
                <a:cs typeface="Arial"/>
              </a:rPr>
              <a:t>use full width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0"/>
              </a:spcBef>
              <a:buSzPct val="95833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Supports </a:t>
            </a:r>
            <a:r>
              <a:rPr sz="2400" spc="-5" dirty="0">
                <a:latin typeface="Arial"/>
                <a:cs typeface="Arial"/>
              </a:rPr>
              <a:t>a data bus width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32-bit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64-bit.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SzPct val="95833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accesses </a:t>
            </a:r>
            <a:r>
              <a:rPr sz="2400" spc="-5" dirty="0">
                <a:latin typeface="Arial"/>
                <a:cs typeface="Arial"/>
              </a:rPr>
              <a:t>are Non-modifiable,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Non-bufferable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SzPct val="95833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Exclusive </a:t>
            </a:r>
            <a:r>
              <a:rPr sz="2400" dirty="0">
                <a:latin typeface="Arial"/>
                <a:cs typeface="Arial"/>
              </a:rPr>
              <a:t>accesses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supported.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SzPct val="95833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1" spc="-40" dirty="0">
                <a:latin typeface="Arial"/>
                <a:cs typeface="Arial"/>
              </a:rPr>
              <a:t>EXOKAY </a:t>
            </a:r>
            <a:r>
              <a:rPr sz="2400" b="1" dirty="0">
                <a:latin typeface="Arial"/>
                <a:cs typeface="Arial"/>
              </a:rPr>
              <a:t>response is not supported on the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read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data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spc="5" dirty="0">
                <a:latin typeface="Arial"/>
                <a:cs typeface="Arial"/>
              </a:rPr>
              <a:t>write </a:t>
            </a:r>
            <a:r>
              <a:rPr sz="2400" b="1" dirty="0">
                <a:latin typeface="Arial"/>
                <a:cs typeface="Arial"/>
              </a:rPr>
              <a:t>response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channels</a:t>
            </a:r>
            <a:endParaRPr sz="2400">
              <a:latin typeface="Arial"/>
              <a:cs typeface="Arial"/>
            </a:endParaRPr>
          </a:p>
          <a:p>
            <a:pPr marL="469900" marR="819150" indent="-457200">
              <a:lnSpc>
                <a:spcPct val="100000"/>
              </a:lnSpc>
              <a:buSzPct val="95833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b="1" dirty="0">
                <a:latin typeface="Arial"/>
                <a:cs typeface="Arial"/>
              </a:rPr>
              <a:t>Length, Burst, Size related signals </a:t>
            </a:r>
            <a:r>
              <a:rPr sz="2400" b="1" spc="-5" dirty="0">
                <a:latin typeface="Arial"/>
                <a:cs typeface="Arial"/>
              </a:rPr>
              <a:t>are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not  </a:t>
            </a:r>
            <a:r>
              <a:rPr sz="2400" b="1" spc="-5" dirty="0">
                <a:latin typeface="Arial"/>
                <a:cs typeface="Arial"/>
              </a:rPr>
              <a:t>supported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SzPct val="95833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Bus Width </a:t>
            </a:r>
            <a:r>
              <a:rPr sz="2400" spc="-5" dirty="0">
                <a:latin typeface="Arial"/>
                <a:cs typeface="Arial"/>
              </a:rPr>
              <a:t>can be 32/64 bit and </a:t>
            </a:r>
            <a:r>
              <a:rPr sz="2400" dirty="0">
                <a:latin typeface="Arial"/>
                <a:cs typeface="Arial"/>
              </a:rPr>
              <a:t>supports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strobe.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66504" y="448341"/>
            <a:ext cx="326622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Architecture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6504" y="1231582"/>
            <a:ext cx="7794783" cy="16292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SzPct val="95000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AXI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burst-based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protocol, where </a:t>
            </a: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transactions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sz="2000" i="1" u="heavy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start  address</a:t>
            </a:r>
            <a:r>
              <a:rPr sz="2000" i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issued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50"/>
              </a:spcBef>
              <a:buSzPct val="95000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Address/Control issued ahead of actual data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transfer.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15"/>
              </a:spcBef>
              <a:buSzPct val="95000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Interface divided </a:t>
            </a:r>
            <a:r>
              <a:rPr sz="2000" spc="-5" dirty="0">
                <a:latin typeface="Arial"/>
                <a:cs typeface="Arial"/>
              </a:rPr>
              <a:t>into 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channels</a:t>
            </a:r>
            <a:r>
              <a:rPr sz="2000" dirty="0" smtClean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30" y="3048000"/>
            <a:ext cx="3812465" cy="205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37263"/>
            <a:ext cx="4343400" cy="266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12" y="487261"/>
            <a:ext cx="24104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AXI</a:t>
            </a:r>
            <a:r>
              <a:rPr sz="4000" b="1" spc="-15" dirty="0">
                <a:latin typeface="Arial"/>
                <a:cs typeface="Arial"/>
              </a:rPr>
              <a:t>4</a:t>
            </a:r>
            <a:r>
              <a:rPr sz="4000" b="1" spc="-5" dirty="0">
                <a:latin typeface="Arial"/>
                <a:cs typeface="Arial"/>
              </a:rPr>
              <a:t>-</a:t>
            </a:r>
            <a:r>
              <a:rPr sz="4000" b="1" spc="-15" dirty="0">
                <a:latin typeface="Arial"/>
                <a:cs typeface="Arial"/>
              </a:rPr>
              <a:t>L</a:t>
            </a:r>
            <a:r>
              <a:rPr sz="4000" b="1" spc="-5" dirty="0">
                <a:latin typeface="Arial"/>
                <a:cs typeface="Arial"/>
              </a:rPr>
              <a:t>ite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5" y="1388326"/>
            <a:ext cx="8078205" cy="3975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Arial"/>
                <a:cs typeface="Arial"/>
              </a:rPr>
              <a:t>No </a:t>
            </a:r>
            <a:r>
              <a:rPr sz="2400" b="1" spc="-5" dirty="0">
                <a:latin typeface="Arial"/>
                <a:cs typeface="Arial"/>
              </a:rPr>
              <a:t>support data </a:t>
            </a:r>
            <a:r>
              <a:rPr sz="2400" b="1" dirty="0">
                <a:latin typeface="Arial"/>
                <a:cs typeface="Arial"/>
              </a:rPr>
              <a:t>interleaving</a:t>
            </a:r>
            <a:r>
              <a:rPr sz="2400" dirty="0">
                <a:latin typeface="Arial"/>
                <a:cs typeface="Arial"/>
              </a:rPr>
              <a:t>, the </a:t>
            </a:r>
            <a:r>
              <a:rPr sz="2400" spc="-5" dirty="0">
                <a:latin typeface="Arial"/>
                <a:cs typeface="Arial"/>
              </a:rPr>
              <a:t>burst length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defined as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Arial"/>
              <a:cs typeface="Arial"/>
            </a:endParaRPr>
          </a:p>
          <a:p>
            <a:pPr marL="241300" marR="5080" indent="-228600" algn="just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Arial"/>
                <a:cs typeface="Arial"/>
              </a:rPr>
              <a:t>Does not support AXI </a:t>
            </a:r>
            <a:r>
              <a:rPr sz="2400" b="1" dirty="0">
                <a:latin typeface="Arial"/>
                <a:cs typeface="Arial"/>
              </a:rPr>
              <a:t>IDs. </a:t>
            </a:r>
            <a:r>
              <a:rPr sz="2400" spc="-5" dirty="0">
                <a:latin typeface="Arial"/>
                <a:cs typeface="Arial"/>
              </a:rPr>
              <a:t>Meaning, all transactions 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spc="-25" dirty="0">
                <a:latin typeface="Arial"/>
                <a:cs typeface="Arial"/>
              </a:rPr>
              <a:t>order, </a:t>
            </a:r>
            <a:r>
              <a:rPr sz="2400" spc="-5" dirty="0">
                <a:latin typeface="Arial"/>
                <a:cs typeface="Arial"/>
              </a:rPr>
              <a:t>and all accesses use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single fixed  </a:t>
            </a:r>
            <a:r>
              <a:rPr sz="2400" b="1" spc="-5" dirty="0">
                <a:latin typeface="Arial"/>
                <a:cs typeface="Arial"/>
              </a:rPr>
              <a:t>ID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50">
              <a:latin typeface="Arial"/>
              <a:cs typeface="Arial"/>
            </a:endParaRPr>
          </a:p>
          <a:p>
            <a:pPr marL="241300" marR="51435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Arial"/>
                <a:cs typeface="Arial"/>
              </a:rPr>
              <a:t>Supports </a:t>
            </a:r>
            <a:r>
              <a:rPr sz="2400" b="1" dirty="0">
                <a:latin typeface="Arial"/>
                <a:cs typeface="Arial"/>
              </a:rPr>
              <a:t>multiple outstanding </a:t>
            </a:r>
            <a:r>
              <a:rPr sz="2400" b="1" spc="-5" dirty="0">
                <a:latin typeface="Arial"/>
                <a:cs typeface="Arial"/>
              </a:rPr>
              <a:t>transactions</a:t>
            </a:r>
            <a:r>
              <a:rPr sz="2400" spc="-5" dirty="0">
                <a:latin typeface="Arial"/>
                <a:cs typeface="Arial"/>
              </a:rPr>
              <a:t>, but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 slave can </a:t>
            </a:r>
            <a:r>
              <a:rPr sz="2400" dirty="0">
                <a:latin typeface="Arial"/>
                <a:cs typeface="Arial"/>
              </a:rPr>
              <a:t>restrict this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appropriate use </a:t>
            </a:r>
            <a:r>
              <a:rPr sz="2400" dirty="0">
                <a:latin typeface="Arial"/>
                <a:cs typeface="Arial"/>
              </a:rPr>
              <a:t>of the  </a:t>
            </a:r>
            <a:r>
              <a:rPr sz="2400" spc="-5" dirty="0">
                <a:latin typeface="Arial"/>
                <a:cs typeface="Arial"/>
              </a:rPr>
              <a:t>handshake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signals.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12" y="487261"/>
            <a:ext cx="451273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AXI4-Lite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Signals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0976" y="2000250"/>
            <a:ext cx="8004048" cy="2114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635703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AXI4-Lite</a:t>
            </a:r>
            <a:r>
              <a:rPr sz="4400" b="1" spc="-7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applications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4" y="1330377"/>
            <a:ext cx="8296275" cy="247183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Simple, </a:t>
            </a:r>
            <a:r>
              <a:rPr sz="2800" dirty="0">
                <a:latin typeface="Arial"/>
                <a:cs typeface="Arial"/>
              </a:rPr>
              <a:t>low-performance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peripherals</a:t>
            </a:r>
            <a:endParaRPr sz="2800">
              <a:latin typeface="Arial"/>
              <a:cs typeface="Arial"/>
            </a:endParaRPr>
          </a:p>
          <a:p>
            <a:pPr marL="697865" lvl="1" indent="-228600">
              <a:lnSpc>
                <a:spcPts val="2775"/>
              </a:lnSpc>
              <a:spcBef>
                <a:spcPts val="225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General Purpose </a:t>
            </a:r>
            <a:r>
              <a:rPr sz="2400" dirty="0">
                <a:latin typeface="Arial"/>
                <a:cs typeface="Arial"/>
              </a:rPr>
              <a:t>Input Output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(GPIO).</a:t>
            </a:r>
            <a:endParaRPr sz="2400">
              <a:latin typeface="Arial"/>
              <a:cs typeface="Arial"/>
            </a:endParaRPr>
          </a:p>
          <a:p>
            <a:pPr marL="1155065" marR="5080" lvl="2" indent="-228600">
              <a:lnSpc>
                <a:spcPts val="2160"/>
              </a:lnSpc>
              <a:spcBef>
                <a:spcPts val="1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Arial"/>
                <a:cs typeface="Arial"/>
              </a:rPr>
              <a:t>It’s </a:t>
            </a:r>
            <a:r>
              <a:rPr sz="2000" dirty="0">
                <a:latin typeface="Arial"/>
                <a:cs typeface="Arial"/>
              </a:rPr>
              <a:t>a port used to connect any peripheral based on  requirement where same port is used as input and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output.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697865" marR="778510" lvl="1" indent="-228600">
              <a:lnSpc>
                <a:spcPts val="2590"/>
              </a:lnSpc>
              <a:spcBef>
                <a:spcPts val="5"/>
              </a:spcBef>
              <a:buChar char="•"/>
              <a:tabLst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Universal Asynchronous Receiver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Transmitter  </a:t>
            </a:r>
            <a:r>
              <a:rPr sz="2400" spc="-15" dirty="0">
                <a:latin typeface="Arial"/>
                <a:cs typeface="Arial"/>
              </a:rPr>
              <a:t>(UART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Lite)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04" y="473259"/>
            <a:ext cx="329443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Referen</a:t>
            </a:r>
            <a:r>
              <a:rPr sz="4400" b="1" spc="-15" dirty="0">
                <a:latin typeface="Arial"/>
                <a:cs typeface="Arial"/>
              </a:rPr>
              <a:t>c</a:t>
            </a:r>
            <a:r>
              <a:rPr sz="4400" b="1" dirty="0">
                <a:latin typeface="Arial"/>
                <a:cs typeface="Arial"/>
              </a:rPr>
              <a:t>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505" y="1294543"/>
            <a:ext cx="303371" cy="190821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Arial"/>
                <a:cs typeface="Arial"/>
              </a:rPr>
              <a:t>[1]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dirty="0">
                <a:latin typeface="Arial"/>
                <a:cs typeface="Arial"/>
              </a:rPr>
              <a:t>[2]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Arial"/>
                <a:cs typeface="Arial"/>
              </a:rPr>
              <a:t>[3]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Arial"/>
                <a:cs typeface="Arial"/>
              </a:rPr>
              <a:t>[4]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Arial"/>
                <a:cs typeface="Arial"/>
              </a:rPr>
              <a:t>[5]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7076" y="1294543"/>
            <a:ext cx="6941767" cy="18957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95705">
              <a:lnSpc>
                <a:spcPct val="136300"/>
              </a:lnSpc>
              <a:spcBef>
                <a:spcPts val="95"/>
              </a:spcBef>
            </a:pPr>
            <a:r>
              <a:rPr sz="1800" dirty="0">
                <a:latin typeface="Arial"/>
                <a:cs typeface="Arial"/>
              </a:rPr>
              <a:t>AMBA </a:t>
            </a:r>
            <a:r>
              <a:rPr sz="1800" spc="-5" dirty="0">
                <a:latin typeface="Arial"/>
                <a:cs typeface="Arial"/>
              </a:rPr>
              <a:t>AXI Protocol </a:t>
            </a:r>
            <a:r>
              <a:rPr sz="1800" dirty="0">
                <a:latin typeface="Arial"/>
                <a:cs typeface="Arial"/>
              </a:rPr>
              <a:t>v 1.0 </a:t>
            </a:r>
            <a:r>
              <a:rPr sz="1800" spc="-5" dirty="0">
                <a:latin typeface="Arial"/>
                <a:cs typeface="Arial"/>
              </a:rPr>
              <a:t>Specification, </a:t>
            </a:r>
            <a:r>
              <a:rPr sz="1800" dirty="0">
                <a:latin typeface="Arial"/>
                <a:cs typeface="Arial"/>
              </a:rPr>
              <a:t>ARM,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2003.  </a:t>
            </a:r>
            <a:r>
              <a:rPr sz="1800" dirty="0">
                <a:latin typeface="Arial"/>
                <a:cs typeface="Arial"/>
              </a:rPr>
              <a:t>AMBA </a:t>
            </a:r>
            <a:r>
              <a:rPr sz="1800" spc="-5" dirty="0">
                <a:latin typeface="Arial"/>
                <a:cs typeface="Arial"/>
              </a:rPr>
              <a:t>Specification, Rev </a:t>
            </a:r>
            <a:r>
              <a:rPr sz="1800" dirty="0">
                <a:latin typeface="Arial"/>
                <a:cs typeface="Arial"/>
              </a:rPr>
              <a:t>2.0, ARM,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1999.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61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AMBA </a:t>
            </a:r>
            <a:r>
              <a:rPr sz="1800" spc="-5" dirty="0">
                <a:latin typeface="Arial"/>
                <a:cs typeface="Arial"/>
              </a:rPr>
              <a:t>4 AXI4-Stream Protocol </a:t>
            </a:r>
            <a:r>
              <a:rPr sz="1800" spc="-20" dirty="0">
                <a:latin typeface="Arial"/>
                <a:cs typeface="Arial"/>
              </a:rPr>
              <a:t>Version </a:t>
            </a:r>
            <a:r>
              <a:rPr sz="1800" dirty="0">
                <a:latin typeface="Arial"/>
                <a:cs typeface="Arial"/>
              </a:rPr>
              <a:t>1.0  </a:t>
            </a:r>
            <a:r>
              <a:rPr sz="1800" spc="-5" dirty="0">
                <a:latin typeface="Arial"/>
                <a:cs typeface="Arial"/>
                <a:hlinkClick r:id="rId2"/>
              </a:rPr>
              <a:t>http://infocenter.arm.com/help/topic/com.arm.doc.set.amba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https://</a:t>
            </a:r>
            <a:r>
              <a:rPr sz="1800" spc="-10" dirty="0">
                <a:latin typeface="Arial"/>
                <a:cs typeface="Arial"/>
                <a:hlinkClick r:id="rId3"/>
              </a:rPr>
              <a:t>www.slideshare.net/AzadMishra1/axi-protocol-55779579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772" y="2169472"/>
            <a:ext cx="388645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0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105</TotalTime>
  <Words>2867</Words>
  <Application>Microsoft Office PowerPoint</Application>
  <PresentationFormat>A4 Paper (210x297 mm)</PresentationFormat>
  <Paragraphs>711</Paragraphs>
  <Slides>94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Office Theme</vt:lpstr>
      <vt:lpstr>ARM® AMBA® AXI Advanced eXtensible Interface</vt:lpstr>
      <vt:lpstr>Topics</vt:lpstr>
      <vt:lpstr>Overview of AXI</vt:lpstr>
      <vt:lpstr>System-On-Chip (SoC)</vt:lpstr>
      <vt:lpstr>AXI Overview</vt:lpstr>
      <vt:lpstr>Topics</vt:lpstr>
      <vt:lpstr>Architecture</vt:lpstr>
      <vt:lpstr>Terminology</vt:lpstr>
      <vt:lpstr>Architecture</vt:lpstr>
      <vt:lpstr>Interface and Interconnect</vt:lpstr>
      <vt:lpstr>Features</vt:lpstr>
      <vt:lpstr>Terminology</vt:lpstr>
      <vt:lpstr>Features</vt:lpstr>
      <vt:lpstr>Topics</vt:lpstr>
      <vt:lpstr>Channel Definitions</vt:lpstr>
      <vt:lpstr>Channel Definition</vt:lpstr>
      <vt:lpstr>AXI Signals</vt:lpstr>
      <vt:lpstr>AXI Signals</vt:lpstr>
      <vt:lpstr>Write Address Channel Signals</vt:lpstr>
      <vt:lpstr>AXI Signals</vt:lpstr>
      <vt:lpstr>Write Data Channel Signals</vt:lpstr>
      <vt:lpstr>AXI Signals</vt:lpstr>
      <vt:lpstr>Write Resp Channel Signals</vt:lpstr>
      <vt:lpstr>AXI Signals</vt:lpstr>
      <vt:lpstr>Read Address Channel Signals</vt:lpstr>
      <vt:lpstr>AXI Signals</vt:lpstr>
      <vt:lpstr>Read Data + Resp Channel Signals</vt:lpstr>
      <vt:lpstr>Topics</vt:lpstr>
      <vt:lpstr>Handshaking Process</vt:lpstr>
      <vt:lpstr>Handshake Process</vt:lpstr>
      <vt:lpstr>Write channel handshaking</vt:lpstr>
      <vt:lpstr>Read channel handshaking</vt:lpstr>
      <vt:lpstr>Dependencies between channel  handshake signals</vt:lpstr>
      <vt:lpstr>Topics</vt:lpstr>
      <vt:lpstr>AXI Transactions</vt:lpstr>
      <vt:lpstr>PowerPoint Presentation</vt:lpstr>
      <vt:lpstr>Read Bursts</vt:lpstr>
      <vt:lpstr>Overlapping Read Bursts</vt:lpstr>
      <vt:lpstr>Write Transactions</vt:lpstr>
      <vt:lpstr>Write Burst</vt:lpstr>
      <vt:lpstr>Addressing Options</vt:lpstr>
      <vt:lpstr>Burst Operation[5]</vt:lpstr>
      <vt:lpstr>Burst Transfer Type</vt:lpstr>
      <vt:lpstr>AXI Burst Transfer</vt:lpstr>
      <vt:lpstr>Burst Control signals</vt:lpstr>
      <vt:lpstr>PowerPoint Presentation</vt:lpstr>
      <vt:lpstr>Address calculations</vt:lpstr>
      <vt:lpstr>Burst address</vt:lpstr>
      <vt:lpstr>Burst address</vt:lpstr>
      <vt:lpstr>INCR</vt:lpstr>
      <vt:lpstr>Find the address of each transfer in a burst</vt:lpstr>
      <vt:lpstr>Fixed</vt:lpstr>
      <vt:lpstr>Burst address (Fixed)</vt:lpstr>
      <vt:lpstr>Burst Address (Fixed…)</vt:lpstr>
      <vt:lpstr>Wrap</vt:lpstr>
      <vt:lpstr>Burst Address (WRAP)</vt:lpstr>
      <vt:lpstr>Burst Address (WRAP…)</vt:lpstr>
      <vt:lpstr>Additional  Control Information</vt:lpstr>
      <vt:lpstr>Cache Support</vt:lpstr>
      <vt:lpstr>Cache Support</vt:lpstr>
      <vt:lpstr>Cacheable Write – Sparse Strobes</vt:lpstr>
      <vt:lpstr>Cache Encoding</vt:lpstr>
      <vt:lpstr>Protection Unit Support</vt:lpstr>
      <vt:lpstr>Topics</vt:lpstr>
      <vt:lpstr>Atomic Access</vt:lpstr>
      <vt:lpstr>Atomic Accesses</vt:lpstr>
      <vt:lpstr>Normal / Privileged (`b00)</vt:lpstr>
      <vt:lpstr>Exclusive Access (`b01)</vt:lpstr>
      <vt:lpstr>Locked Access</vt:lpstr>
      <vt:lpstr>Response Signals</vt:lpstr>
      <vt:lpstr>Topics</vt:lpstr>
      <vt:lpstr>Ordering Model</vt:lpstr>
      <vt:lpstr>Ordering Model</vt:lpstr>
      <vt:lpstr>Ordering Model [1]</vt:lpstr>
      <vt:lpstr>Read Ordering</vt:lpstr>
      <vt:lpstr>Read Data Interleaving[5]</vt:lpstr>
      <vt:lpstr>Normal Write Ordering</vt:lpstr>
      <vt:lpstr>Write Data Interleaving[5]</vt:lpstr>
      <vt:lpstr>Out of Order Transaction</vt:lpstr>
      <vt:lpstr>Aligned Transfer</vt:lpstr>
      <vt:lpstr>Unaligned Transfer</vt:lpstr>
      <vt:lpstr>Write Strobes</vt:lpstr>
      <vt:lpstr>Topics</vt:lpstr>
      <vt:lpstr>AXI4</vt:lpstr>
      <vt:lpstr>AXI Interfaces</vt:lpstr>
      <vt:lpstr>AXI4 Features</vt:lpstr>
      <vt:lpstr>Write Response Dependencies</vt:lpstr>
      <vt:lpstr>AXI4-Lite</vt:lpstr>
      <vt:lpstr>AXI4-Lite</vt:lpstr>
      <vt:lpstr>AXI4-Lite</vt:lpstr>
      <vt:lpstr>AXI4-Lite Signals</vt:lpstr>
      <vt:lpstr>AXI4-Lite applications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AMBA Specification  Advanced eXtensible  Interface Bus (AXI4)</dc:title>
  <dc:creator>preetham</dc:creator>
  <cp:lastModifiedBy>Lokesh Vlvss</cp:lastModifiedBy>
  <cp:revision>19</cp:revision>
  <dcterms:created xsi:type="dcterms:W3CDTF">2020-05-17T10:41:53Z</dcterms:created>
  <dcterms:modified xsi:type="dcterms:W3CDTF">2020-05-17T12:38:30Z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2020-05-17T00:00:00Z</vt:filetime>
  </property>
</Properties>
</file>