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a57193cd8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a57193cd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hsi: trạng thái ẩn của mỗi câu đầu vào. </a:t>
            </a:r>
            <a:endParaRPr/>
          </a:p>
          <a:p>
            <a:pPr indent="0" lvl="0" marL="0" rtl="0" algn="l">
              <a:spcBef>
                <a:spcPts val="0"/>
              </a:spcBef>
              <a:spcAft>
                <a:spcPts val="0"/>
              </a:spcAft>
              <a:buNone/>
            </a:pPr>
            <a:r>
              <a:rPr lang="vi"/>
              <a:t>ssum: tài liệu truy vấn của được biểu diễn bằng vectơ tóm tắt ssum. </a:t>
            </a:r>
            <a:endParaRPr/>
          </a:p>
          <a:p>
            <a:pPr indent="0" lvl="0" marL="0" rtl="0" algn="l">
              <a:spcBef>
                <a:spcPts val="0"/>
              </a:spcBef>
              <a:spcAft>
                <a:spcPts val="0"/>
              </a:spcAft>
              <a:buNone/>
            </a:pPr>
            <a:r>
              <a:rPr lang="vi"/>
              <a:t>softmax để chuẩn hóa tất cả các điểm MMR của những ứng cử viên này dưới dạng phân phối xác suất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a57193cd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a57193cd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a:t>
            </a:r>
            <a:r>
              <a:rPr baseline="-25000" lang="vi"/>
              <a:t>Sim</a:t>
            </a:r>
            <a:r>
              <a:rPr lang="vi"/>
              <a:t> là một tham số đã học được sử dụng để biến đổi ssum và h s i thành một không gian đặc trưng chung.</a:t>
            </a:r>
            <a:endParaRPr/>
          </a:p>
          <a:p>
            <a:pPr indent="0" lvl="0" marL="0" rtl="0" algn="l">
              <a:spcBef>
                <a:spcPts val="0"/>
              </a:spcBef>
              <a:spcAft>
                <a:spcPts val="0"/>
              </a:spcAft>
              <a:buNone/>
            </a:pPr>
            <a:r>
              <a:rPr lang="vi"/>
              <a:t>Đối với số hạng thứ hai của phương trình 9, thay vì chọn điểm tối đa của tất cả các ứng cử viên ngoại trừ h s i, nhằm tìm điểm có thể giống nhất với h s i </a:t>
            </a:r>
            <a:endParaRPr/>
          </a:p>
          <a:p>
            <a:pPr indent="0" lvl="0" marL="0" rtl="0" algn="l">
              <a:spcBef>
                <a:spcPts val="0"/>
              </a:spcBef>
              <a:spcAft>
                <a:spcPts val="0"/>
              </a:spcAft>
              <a:buNone/>
            </a:pPr>
            <a:r>
              <a:rPr lang="vi"/>
              <a:t>=&gt; áp dụng mô hình tự chú ý trên h s i và tất cả các điểm ứng cử viên khác. Sau đó ta chọn trọng số lớn nhất làm điểm cuối cùng. </a:t>
            </a:r>
            <a:endParaRPr/>
          </a:p>
          <a:p>
            <a:pPr indent="0" lvl="0" marL="0" rtl="0" algn="l">
              <a:spcBef>
                <a:spcPts val="0"/>
              </a:spcBef>
              <a:spcAft>
                <a:spcPts val="0"/>
              </a:spcAft>
              <a:buNone/>
            </a:pPr>
            <a:r>
              <a:rPr lang="vi"/>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a57193cd8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a57193cd8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a57193cd8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a57193cd8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a57193cd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a57193cd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a57193cd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a57193cd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a57193cd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a57193cd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Chú ý: tóm tắt đa văn bản không phải gộp các đơn văn bản thành đa vì dữ liệu đầu vào có thể có sự nhập nhằng ngữ nghĩa giữa nội dung của văn bản này với văn bản khác trong cùng tập văn bản hay trình tự thời gian được trình bày trong mỗi một văn bản là khác nhau.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a57193cd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a57193cd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trọng số này được coi là con trỏ tới chuỗi đầu vào. Bước thời gian đầu vào có trọng số cao nhất được coi là đầu ra cho bước thời gian của bộ giải mã đó</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a57193cd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a57193cd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context vector là tổng trọng số của các trạng thái ẩn của encoder đại diện cho ngữ nghĩa của nội dung văn bản.</a:t>
            </a:r>
            <a:endParaRPr/>
          </a:p>
          <a:p>
            <a:pPr indent="0" lvl="0" marL="0" rtl="0" algn="l">
              <a:spcBef>
                <a:spcPts val="0"/>
              </a:spcBef>
              <a:spcAft>
                <a:spcPts val="0"/>
              </a:spcAft>
              <a:buNone/>
            </a:pPr>
            <a:r>
              <a:rPr lang="vi"/>
              <a:t>context vector và trạng thái ẩn của decoder được chuyển qua 2 lớp tuyến tính để tạo ra phân phối từ vựng. </a:t>
            </a:r>
            <a:endParaRPr/>
          </a:p>
          <a:p>
            <a:pPr indent="0" lvl="0" marL="0" rtl="0" algn="l">
              <a:spcBef>
                <a:spcPts val="0"/>
              </a:spcBef>
              <a:spcAft>
                <a:spcPts val="0"/>
              </a:spcAft>
              <a:buNone/>
            </a:pPr>
            <a:r>
              <a:rPr lang="vi"/>
              <a:t>Mỗi từ có 1 xác suất sao chép = tổng trọng số attention trên tất cả các từ xuất hiện.</a:t>
            </a:r>
            <a:endParaRPr/>
          </a:p>
          <a:p>
            <a:pPr indent="0" lvl="0" marL="0" rtl="0" algn="l">
              <a:spcBef>
                <a:spcPts val="0"/>
              </a:spcBef>
              <a:spcAft>
                <a:spcPts val="0"/>
              </a:spcAft>
              <a:buNone/>
            </a:pPr>
            <a:r>
              <a:rPr lang="vi"/>
              <a:t>Pointer gen network có Pgen (công tắc) lấy 1 từ from vocab hoặc là lấy từ xác suất sao chép. </a:t>
            </a:r>
            <a:endParaRPr/>
          </a:p>
          <a:p>
            <a:pPr indent="0" lvl="0" marL="0" rtl="0" algn="l">
              <a:spcBef>
                <a:spcPts val="0"/>
              </a:spcBef>
              <a:spcAft>
                <a:spcPts val="0"/>
              </a:spcAft>
              <a:buNone/>
            </a:pPr>
            <a:r>
              <a:rPr lang="vi"/>
              <a:t>Phân phối xác suất cuối cùng là tổng trọng số của phân phối từ vựng và xác suất sao chép: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a57193cd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a57193cd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MMR cố gắng giảm bớt sự dư thừa của kết quả đồng thời duy trì mức độ liên quan của kết quả đối với các tài liệu / cụm từ đã được xếp hạng</a:t>
            </a:r>
            <a:endParaRPr/>
          </a:p>
          <a:p>
            <a:pPr indent="0" lvl="0" marL="0" rtl="0" algn="l">
              <a:spcBef>
                <a:spcPts val="0"/>
              </a:spcBef>
              <a:spcAft>
                <a:spcPts val="0"/>
              </a:spcAft>
              <a:buNone/>
            </a:pPr>
            <a:r>
              <a:rPr lang="vi"/>
              <a:t>Di: văn bản thuộc cụm</a:t>
            </a:r>
            <a:endParaRPr/>
          </a:p>
          <a:p>
            <a:pPr indent="0" lvl="0" marL="0" rtl="0" algn="l">
              <a:spcBef>
                <a:spcPts val="0"/>
              </a:spcBef>
              <a:spcAft>
                <a:spcPts val="0"/>
              </a:spcAft>
              <a:buNone/>
            </a:pPr>
            <a:r>
              <a:rPr lang="vi"/>
              <a:t>Sim1,Sim2: là độ đo về sự tương đồng giữa hai văn bản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a57193cd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a57193cd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a57193cd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a57193cd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câu cho trước si = [wk − m, wk − m + 1, ..., wk] được tạo thành word tokens input. </a:t>
            </a:r>
            <a:endParaRPr/>
          </a:p>
          <a:p>
            <a:pPr indent="0" lvl="0" marL="0" rtl="0" algn="l">
              <a:spcBef>
                <a:spcPts val="0"/>
              </a:spcBef>
              <a:spcAft>
                <a:spcPts val="0"/>
              </a:spcAft>
              <a:buNone/>
            </a:pPr>
            <a:r>
              <a:rPr lang="vi"/>
              <a:t>Các word tokens từ toàn bộ tài liệu được coi là một đầu vào tuần tự duy nhất cho bộ mã hóa Bi-LSTM như trong bộ mã hóa ban đầu của Pointer- gen net.</a:t>
            </a:r>
            <a:endParaRPr/>
          </a:p>
          <a:p>
            <a:pPr indent="0" lvl="0" marL="0" rtl="0" algn="l">
              <a:spcBef>
                <a:spcPts val="0"/>
              </a:spcBef>
              <a:spcAft>
                <a:spcPts val="0"/>
              </a:spcAft>
              <a:buNone/>
            </a:pPr>
            <a:r>
              <a:rPr lang="vi"/>
              <a:t>Để có được biểu diễn cho mỗi câu s</a:t>
            </a:r>
            <a:r>
              <a:rPr baseline="-25000" lang="vi"/>
              <a:t>i</a:t>
            </a:r>
            <a:r>
              <a:rPr lang="vi"/>
              <a:t>, lấy output encoder của token cuối cùng cho câu đó.</a:t>
            </a:r>
            <a:endParaRPr/>
          </a:p>
          <a:p>
            <a:pPr indent="0" lvl="0" marL="0" rtl="0" algn="l">
              <a:spcBef>
                <a:spcPts val="0"/>
              </a:spcBef>
              <a:spcAft>
                <a:spcPts val="0"/>
              </a:spcAft>
              <a:buNone/>
            </a:pPr>
            <a:r>
              <a:rPr lang="vi"/>
              <a:t>Nếu token đó có chỉ số là k trong toàn bộ tài liệu D, thì biểu diễn câu được đánh dấu là h w si = h w k .</a:t>
            </a:r>
            <a:endParaRPr/>
          </a:p>
          <a:p>
            <a:pPr indent="0" lvl="0" marL="0" rtl="0" algn="l">
              <a:spcBef>
                <a:spcPts val="0"/>
              </a:spcBef>
              <a:spcAft>
                <a:spcPts val="0"/>
              </a:spcAft>
              <a:buNone/>
            </a:pPr>
            <a:r>
              <a:rPr b="1" lang="vi"/>
              <a:t>Embeddings câu cấp độ từ</a:t>
            </a:r>
            <a:r>
              <a:rPr lang="vi"/>
              <a:t> của tài liệu là h w s1 đến sn sẽ là một chuỗi được đưa vào mạng LSTM cấp câu. </a:t>
            </a:r>
            <a:endParaRPr/>
          </a:p>
          <a:p>
            <a:pPr indent="0" lvl="0" marL="0" rtl="0" algn="l">
              <a:spcBef>
                <a:spcPts val="0"/>
              </a:spcBef>
              <a:spcAft>
                <a:spcPts val="0"/>
              </a:spcAft>
              <a:buNone/>
            </a:pPr>
            <a:r>
              <a:rPr b="1" lang="vi"/>
              <a:t>Với mỗi câu đầu vào nhận được một đầu ra là trạng thái ẩn</a:t>
            </a:r>
            <a:r>
              <a:rPr lang="vi"/>
              <a:t> h s si.</a:t>
            </a:r>
            <a:endParaRPr/>
          </a:p>
          <a:p>
            <a:pPr indent="0" lvl="0" marL="0" rtl="0" algn="l">
              <a:spcBef>
                <a:spcPts val="0"/>
              </a:spcBef>
              <a:spcAft>
                <a:spcPts val="0"/>
              </a:spcAft>
              <a:buNone/>
            </a:pPr>
            <a:r>
              <a:rPr b="1" lang="vi"/>
              <a:t>Sau đó, nhận được các embedding cấp câu</a:t>
            </a:r>
            <a:r>
              <a:rPr lang="vi"/>
              <a:t> cuối cùng h s i. </a:t>
            </a:r>
            <a:endParaRPr/>
          </a:p>
          <a:p>
            <a:pPr indent="0" lvl="0" marL="0" rtl="0" algn="l">
              <a:spcBef>
                <a:spcPts val="0"/>
              </a:spcBef>
              <a:spcAft>
                <a:spcPts val="0"/>
              </a:spcAft>
              <a:buNone/>
            </a:pPr>
            <a:r>
              <a:rPr lang="vi"/>
              <a:t>Để lấy lại bản tóm tắt đại diện, chỉ cần coi bản tóm tắt được giải mã hiện tại là một câu đơn và lấy kết quả của bước cuối cùng của bộ giải mã: s_sum</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a57193cd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a57193cd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39500" y="1875725"/>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3000">
                <a:solidFill>
                  <a:schemeClr val="lt1"/>
                </a:solidFill>
                <a:latin typeface="Nunito"/>
                <a:ea typeface="Nunito"/>
                <a:cs typeface="Nunito"/>
                <a:sym typeface="Nunito"/>
              </a:rPr>
              <a:t>Abstractive</a:t>
            </a:r>
            <a:r>
              <a:rPr lang="vi" sz="3000">
                <a:solidFill>
                  <a:schemeClr val="lt1"/>
                </a:solidFill>
                <a:latin typeface="Nunito"/>
                <a:ea typeface="Nunito"/>
                <a:cs typeface="Nunito"/>
                <a:sym typeface="Nunito"/>
              </a:rPr>
              <a:t> multi-document summarization</a:t>
            </a:r>
            <a:endParaRPr sz="3000">
              <a:solidFill>
                <a:schemeClr val="lt1"/>
              </a:solidFill>
              <a:latin typeface="Nunito"/>
              <a:ea typeface="Nunito"/>
              <a:cs typeface="Nunito"/>
              <a:sym typeface="Nunito"/>
            </a:endParaRPr>
          </a:p>
        </p:txBody>
      </p:sp>
      <p:sp>
        <p:nvSpPr>
          <p:cNvPr id="278" name="Google Shape;278;p13"/>
          <p:cNvSpPr txBox="1"/>
          <p:nvPr/>
        </p:nvSpPr>
        <p:spPr>
          <a:xfrm>
            <a:off x="19800" y="2571750"/>
            <a:ext cx="9104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300">
                <a:solidFill>
                  <a:schemeClr val="lt1"/>
                </a:solidFill>
                <a:latin typeface="Nunito"/>
                <a:ea typeface="Nunito"/>
                <a:cs typeface="Nunito"/>
                <a:sym typeface="Nunito"/>
              </a:rPr>
              <a:t>(Tóm tắt tóm lược đa văn bản)</a:t>
            </a:r>
            <a:endParaRPr sz="23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49" name="Google Shape;349;p22"/>
          <p:cNvSpPr txBox="1"/>
          <p:nvPr/>
        </p:nvSpPr>
        <p:spPr>
          <a:xfrm>
            <a:off x="1461100" y="849025"/>
            <a:ext cx="1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50" name="Google Shape;350;p22"/>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1" name="Google Shape;351;p22"/>
          <p:cNvSpPr txBox="1"/>
          <p:nvPr/>
        </p:nvSpPr>
        <p:spPr>
          <a:xfrm>
            <a:off x="0" y="39500"/>
            <a:ext cx="91023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900">
                <a:solidFill>
                  <a:schemeClr val="lt1"/>
                </a:solidFill>
                <a:latin typeface="Nunito"/>
                <a:ea typeface="Nunito"/>
                <a:cs typeface="Nunito"/>
                <a:sym typeface="Nunito"/>
              </a:rPr>
              <a:t>3.2 MMR-Attention</a:t>
            </a:r>
            <a:endParaRPr sz="2900">
              <a:solidFill>
                <a:schemeClr val="lt1"/>
              </a:solidFill>
              <a:latin typeface="Nunito"/>
              <a:ea typeface="Nunito"/>
              <a:cs typeface="Nunito"/>
              <a:sym typeface="Nunito"/>
            </a:endParaRPr>
          </a:p>
        </p:txBody>
      </p:sp>
      <p:pic>
        <p:nvPicPr>
          <p:cNvPr id="352" name="Google Shape;352;p22"/>
          <p:cNvPicPr preferRelativeResize="0"/>
          <p:nvPr/>
        </p:nvPicPr>
        <p:blipFill>
          <a:blip r:embed="rId3">
            <a:alphaModFix/>
          </a:blip>
          <a:stretch>
            <a:fillRect/>
          </a:stretch>
        </p:blipFill>
        <p:spPr>
          <a:xfrm>
            <a:off x="771013" y="391550"/>
            <a:ext cx="7439025" cy="1533525"/>
          </a:xfrm>
          <a:prstGeom prst="rect">
            <a:avLst/>
          </a:prstGeom>
          <a:noFill/>
          <a:ln>
            <a:noFill/>
          </a:ln>
        </p:spPr>
      </p:pic>
      <p:pic>
        <p:nvPicPr>
          <p:cNvPr id="353" name="Google Shape;353;p22"/>
          <p:cNvPicPr preferRelativeResize="0"/>
          <p:nvPr/>
        </p:nvPicPr>
        <p:blipFill>
          <a:blip r:embed="rId4">
            <a:alphaModFix/>
          </a:blip>
          <a:stretch>
            <a:fillRect/>
          </a:stretch>
        </p:blipFill>
        <p:spPr>
          <a:xfrm>
            <a:off x="852500" y="3054438"/>
            <a:ext cx="5972175" cy="114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3"/>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59" name="Google Shape;359;p23"/>
          <p:cNvSpPr txBox="1"/>
          <p:nvPr/>
        </p:nvSpPr>
        <p:spPr>
          <a:xfrm>
            <a:off x="1461100" y="849025"/>
            <a:ext cx="1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60" name="Google Shape;360;p23"/>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61" name="Google Shape;361;p23"/>
          <p:cNvPicPr preferRelativeResize="0"/>
          <p:nvPr/>
        </p:nvPicPr>
        <p:blipFill>
          <a:blip r:embed="rId3">
            <a:alphaModFix/>
          </a:blip>
          <a:stretch>
            <a:fillRect/>
          </a:stretch>
        </p:blipFill>
        <p:spPr>
          <a:xfrm>
            <a:off x="1309825" y="185625"/>
            <a:ext cx="5686425" cy="971550"/>
          </a:xfrm>
          <a:prstGeom prst="rect">
            <a:avLst/>
          </a:prstGeom>
          <a:noFill/>
          <a:ln>
            <a:noFill/>
          </a:ln>
        </p:spPr>
      </p:pic>
      <p:pic>
        <p:nvPicPr>
          <p:cNvPr id="362" name="Google Shape;362;p23"/>
          <p:cNvPicPr preferRelativeResize="0"/>
          <p:nvPr/>
        </p:nvPicPr>
        <p:blipFill>
          <a:blip r:embed="rId4">
            <a:alphaModFix/>
          </a:blip>
          <a:stretch>
            <a:fillRect/>
          </a:stretch>
        </p:blipFill>
        <p:spPr>
          <a:xfrm>
            <a:off x="1074525" y="1157175"/>
            <a:ext cx="6953250" cy="2905125"/>
          </a:xfrm>
          <a:prstGeom prst="rect">
            <a:avLst/>
          </a:prstGeom>
          <a:noFill/>
          <a:ln>
            <a:noFill/>
          </a:ln>
        </p:spPr>
      </p:pic>
      <p:pic>
        <p:nvPicPr>
          <p:cNvPr id="363" name="Google Shape;363;p23"/>
          <p:cNvPicPr preferRelativeResize="0"/>
          <p:nvPr/>
        </p:nvPicPr>
        <p:blipFill>
          <a:blip r:embed="rId5">
            <a:alphaModFix/>
          </a:blip>
          <a:stretch>
            <a:fillRect/>
          </a:stretch>
        </p:blipFill>
        <p:spPr>
          <a:xfrm>
            <a:off x="1371250" y="4193050"/>
            <a:ext cx="6401494" cy="77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69" name="Google Shape;369;p24"/>
          <p:cNvSpPr txBox="1"/>
          <p:nvPr/>
        </p:nvSpPr>
        <p:spPr>
          <a:xfrm>
            <a:off x="1461100" y="849025"/>
            <a:ext cx="1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70" name="Google Shape;370;p24"/>
          <p:cNvSpPr txBox="1"/>
          <p:nvPr/>
        </p:nvSpPr>
        <p:spPr>
          <a:xfrm>
            <a:off x="0" y="3491250"/>
            <a:ext cx="9144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Nunito"/>
              <a:buChar char="●"/>
            </a:pPr>
            <a:r>
              <a:rPr lang="vi">
                <a:solidFill>
                  <a:schemeClr val="dk2"/>
                </a:solidFill>
                <a:latin typeface="Nunito"/>
                <a:ea typeface="Nunito"/>
                <a:cs typeface="Nunito"/>
                <a:sym typeface="Nunito"/>
              </a:rPr>
              <a:t>Sau khi tính toán MMR</a:t>
            </a:r>
            <a:r>
              <a:rPr baseline="-25000" lang="vi">
                <a:solidFill>
                  <a:schemeClr val="dk2"/>
                </a:solidFill>
                <a:latin typeface="Nunito"/>
                <a:ea typeface="Nunito"/>
                <a:cs typeface="Nunito"/>
                <a:sym typeface="Nunito"/>
              </a:rPr>
              <a:t>i </a:t>
            </a:r>
            <a:r>
              <a:rPr lang="vi">
                <a:solidFill>
                  <a:schemeClr val="dk2"/>
                </a:solidFill>
                <a:latin typeface="Nunito"/>
                <a:ea typeface="Nunito"/>
                <a:cs typeface="Nunito"/>
                <a:sym typeface="Nunito"/>
              </a:rPr>
              <a:t>cho mỗi biểu diễn câu, sử dụng điểm số này để cập nhật trọng số chú ý cấp độ từ cho mô hình Pointer Gen được hiển thị bằng các mũi tên màu xanh lam. </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vi">
                <a:solidFill>
                  <a:schemeClr val="dk2"/>
                </a:solidFill>
                <a:latin typeface="Nunito"/>
                <a:ea typeface="Nunito"/>
                <a:cs typeface="Nunito"/>
                <a:sym typeface="Nunito"/>
              </a:rPr>
              <a:t>Mỗi token trong câu sẽ có cùng giá trị MMR</a:t>
            </a:r>
            <a:r>
              <a:rPr baseline="-25000" lang="vi">
                <a:solidFill>
                  <a:schemeClr val="dk2"/>
                </a:solidFill>
                <a:latin typeface="Nunito"/>
                <a:ea typeface="Nunito"/>
                <a:cs typeface="Nunito"/>
                <a:sym typeface="Nunito"/>
              </a:rPr>
              <a:t>i</a:t>
            </a:r>
            <a:r>
              <a:rPr lang="vi">
                <a:solidFill>
                  <a:schemeClr val="dk2"/>
                </a:solidFill>
                <a:latin typeface="Nunito"/>
                <a:ea typeface="Nunito"/>
                <a:cs typeface="Nunito"/>
                <a:sym typeface="Nunito"/>
              </a:rPr>
              <a:t> . </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vi">
                <a:solidFill>
                  <a:schemeClr val="dk2"/>
                </a:solidFill>
                <a:latin typeface="Nunito"/>
                <a:ea typeface="Nunito"/>
                <a:cs typeface="Nunito"/>
                <a:sym typeface="Nunito"/>
              </a:rPr>
              <a:t>Sự chú ý mới đối với mỗi token input trở thành: </a:t>
            </a:r>
            <a:endParaRPr>
              <a:solidFill>
                <a:schemeClr val="dk2"/>
              </a:solidFill>
              <a:latin typeface="Nunito"/>
              <a:ea typeface="Nunito"/>
              <a:cs typeface="Nunito"/>
              <a:sym typeface="Nunito"/>
            </a:endParaRPr>
          </a:p>
        </p:txBody>
      </p:sp>
      <p:sp>
        <p:nvSpPr>
          <p:cNvPr id="371" name="Google Shape;371;p24"/>
          <p:cNvSpPr txBox="1"/>
          <p:nvPr/>
        </p:nvSpPr>
        <p:spPr>
          <a:xfrm>
            <a:off x="0" y="39500"/>
            <a:ext cx="9102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500">
                <a:solidFill>
                  <a:schemeClr val="dk2"/>
                </a:solidFill>
                <a:latin typeface="Nunito"/>
                <a:ea typeface="Nunito"/>
                <a:cs typeface="Nunito"/>
                <a:sym typeface="Nunito"/>
              </a:rPr>
              <a:t>3.3 MMR-attention Pointer-generator</a:t>
            </a:r>
            <a:endParaRPr sz="2500">
              <a:solidFill>
                <a:schemeClr val="dk2"/>
              </a:solidFill>
              <a:latin typeface="Nunito"/>
              <a:ea typeface="Nunito"/>
              <a:cs typeface="Nunito"/>
              <a:sym typeface="Nunito"/>
            </a:endParaRPr>
          </a:p>
        </p:txBody>
      </p:sp>
      <p:pic>
        <p:nvPicPr>
          <p:cNvPr id="372" name="Google Shape;372;p24"/>
          <p:cNvPicPr preferRelativeResize="0"/>
          <p:nvPr/>
        </p:nvPicPr>
        <p:blipFill>
          <a:blip r:embed="rId3">
            <a:alphaModFix/>
          </a:blip>
          <a:stretch>
            <a:fillRect/>
          </a:stretch>
        </p:blipFill>
        <p:spPr>
          <a:xfrm>
            <a:off x="1704575" y="768925"/>
            <a:ext cx="5005401" cy="2562275"/>
          </a:xfrm>
          <a:prstGeom prst="rect">
            <a:avLst/>
          </a:prstGeom>
          <a:noFill/>
          <a:ln>
            <a:noFill/>
          </a:ln>
        </p:spPr>
      </p:pic>
      <p:pic>
        <p:nvPicPr>
          <p:cNvPr id="373" name="Google Shape;373;p24"/>
          <p:cNvPicPr preferRelativeResize="0"/>
          <p:nvPr/>
        </p:nvPicPr>
        <p:blipFill>
          <a:blip r:embed="rId4">
            <a:alphaModFix/>
          </a:blip>
          <a:stretch>
            <a:fillRect/>
          </a:stretch>
        </p:blipFill>
        <p:spPr>
          <a:xfrm>
            <a:off x="2626900" y="4471200"/>
            <a:ext cx="3160751" cy="67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79" name="Google Shape;379;p25"/>
          <p:cNvSpPr txBox="1"/>
          <p:nvPr/>
        </p:nvSpPr>
        <p:spPr>
          <a:xfrm>
            <a:off x="1461100" y="849025"/>
            <a:ext cx="1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80" name="Google Shape;380;p25"/>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1" name="Google Shape;381;p25"/>
          <p:cNvSpPr txBox="1"/>
          <p:nvPr/>
        </p:nvSpPr>
        <p:spPr>
          <a:xfrm flipH="1" rot="10800000">
            <a:off x="2483050" y="2447450"/>
            <a:ext cx="66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2" name="Google Shape;382;p25"/>
          <p:cNvSpPr txBox="1"/>
          <p:nvPr/>
        </p:nvSpPr>
        <p:spPr>
          <a:xfrm>
            <a:off x="0" y="2233200"/>
            <a:ext cx="9102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3200">
                <a:solidFill>
                  <a:schemeClr val="lt1"/>
                </a:solidFill>
                <a:latin typeface="Nunito"/>
                <a:ea typeface="Nunito"/>
                <a:cs typeface="Nunito"/>
                <a:sym typeface="Nunito"/>
              </a:rPr>
              <a:t>4. Demo</a:t>
            </a:r>
            <a:endParaRPr sz="32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6"/>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88" name="Google Shape;388;p26"/>
          <p:cNvSpPr txBox="1"/>
          <p:nvPr/>
        </p:nvSpPr>
        <p:spPr>
          <a:xfrm>
            <a:off x="1461100" y="849025"/>
            <a:ext cx="1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89" name="Google Shape;389;p26"/>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284" name="Google Shape;284;p14"/>
          <p:cNvSpPr txBox="1"/>
          <p:nvPr/>
        </p:nvSpPr>
        <p:spPr>
          <a:xfrm>
            <a:off x="50" y="0"/>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800">
                <a:solidFill>
                  <a:schemeClr val="lt1"/>
                </a:solidFill>
                <a:latin typeface="Nunito"/>
                <a:ea typeface="Nunito"/>
                <a:cs typeface="Nunito"/>
                <a:sym typeface="Nunito"/>
              </a:rPr>
              <a:t>Nội dung chính</a:t>
            </a:r>
            <a:endParaRPr sz="2800">
              <a:solidFill>
                <a:schemeClr val="lt1"/>
              </a:solidFill>
              <a:latin typeface="Nunito"/>
              <a:ea typeface="Nunito"/>
              <a:cs typeface="Nunito"/>
              <a:sym typeface="Nunito"/>
            </a:endParaRPr>
          </a:p>
        </p:txBody>
      </p:sp>
      <p:sp>
        <p:nvSpPr>
          <p:cNvPr id="285" name="Google Shape;285;p14"/>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6" name="Google Shape;286;p14"/>
          <p:cNvSpPr txBox="1"/>
          <p:nvPr/>
        </p:nvSpPr>
        <p:spPr>
          <a:xfrm>
            <a:off x="0" y="1016850"/>
            <a:ext cx="9102300" cy="337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Nunito"/>
              <a:buAutoNum type="arabicPeriod"/>
            </a:pPr>
            <a:r>
              <a:rPr lang="vi" sz="2300">
                <a:solidFill>
                  <a:schemeClr val="lt1"/>
                </a:solidFill>
                <a:latin typeface="Nunito"/>
                <a:ea typeface="Nunito"/>
                <a:cs typeface="Nunito"/>
                <a:sym typeface="Nunito"/>
              </a:rPr>
              <a:t>Tóm tắt tóm lược đa văn bản là gì ?</a:t>
            </a:r>
            <a:endParaRPr sz="2300">
              <a:solidFill>
                <a:schemeClr val="lt1"/>
              </a:solidFill>
              <a:latin typeface="Nunito"/>
              <a:ea typeface="Nunito"/>
              <a:cs typeface="Nunito"/>
              <a:sym typeface="Nunito"/>
            </a:endParaRPr>
          </a:p>
          <a:p>
            <a:pPr indent="-374650" lvl="0" marL="457200" rtl="0" algn="l">
              <a:spcBef>
                <a:spcPts val="0"/>
              </a:spcBef>
              <a:spcAft>
                <a:spcPts val="0"/>
              </a:spcAft>
              <a:buClr>
                <a:schemeClr val="lt1"/>
              </a:buClr>
              <a:buSzPts val="2300"/>
              <a:buFont typeface="Nunito"/>
              <a:buAutoNum type="arabicPeriod"/>
            </a:pPr>
            <a:r>
              <a:rPr lang="vi" sz="2300">
                <a:solidFill>
                  <a:schemeClr val="lt1"/>
                </a:solidFill>
                <a:latin typeface="Nunito"/>
                <a:ea typeface="Nunito"/>
                <a:cs typeface="Nunito"/>
                <a:sym typeface="Nunito"/>
              </a:rPr>
              <a:t>Sơ bộ</a:t>
            </a:r>
            <a:endParaRPr sz="2300">
              <a:solidFill>
                <a:schemeClr val="lt1"/>
              </a:solidFill>
              <a:latin typeface="Nunito"/>
              <a:ea typeface="Nunito"/>
              <a:cs typeface="Nunito"/>
              <a:sym typeface="Nunito"/>
            </a:endParaRPr>
          </a:p>
          <a:p>
            <a:pPr indent="0" lvl="0" marL="457200" rtl="0" algn="l">
              <a:spcBef>
                <a:spcPts val="0"/>
              </a:spcBef>
              <a:spcAft>
                <a:spcPts val="0"/>
              </a:spcAft>
              <a:buNone/>
            </a:pPr>
            <a:r>
              <a:rPr lang="vi" sz="2300">
                <a:solidFill>
                  <a:schemeClr val="lt1"/>
                </a:solidFill>
                <a:latin typeface="Nunito"/>
                <a:ea typeface="Nunito"/>
                <a:cs typeface="Nunito"/>
                <a:sym typeface="Nunito"/>
              </a:rPr>
              <a:t>2.1. Pointer-Generator Network</a:t>
            </a:r>
            <a:endParaRPr sz="2300">
              <a:solidFill>
                <a:schemeClr val="lt1"/>
              </a:solidFill>
              <a:latin typeface="Nunito"/>
              <a:ea typeface="Nunito"/>
              <a:cs typeface="Nunito"/>
              <a:sym typeface="Nunito"/>
            </a:endParaRPr>
          </a:p>
          <a:p>
            <a:pPr indent="0" lvl="0" marL="457200" rtl="0" algn="l">
              <a:spcBef>
                <a:spcPts val="0"/>
              </a:spcBef>
              <a:spcAft>
                <a:spcPts val="0"/>
              </a:spcAft>
              <a:buNone/>
            </a:pPr>
            <a:r>
              <a:rPr lang="vi" sz="2300">
                <a:solidFill>
                  <a:schemeClr val="lt1"/>
                </a:solidFill>
                <a:latin typeface="Nunito"/>
                <a:ea typeface="Nunito"/>
                <a:cs typeface="Nunito"/>
                <a:sym typeface="Nunito"/>
              </a:rPr>
              <a:t>2.2. MMR-Maximal Marginal Relevance</a:t>
            </a:r>
            <a:endParaRPr sz="2300">
              <a:solidFill>
                <a:schemeClr val="lt1"/>
              </a:solidFill>
              <a:latin typeface="Nunito"/>
              <a:ea typeface="Nunito"/>
              <a:cs typeface="Nunito"/>
              <a:sym typeface="Nunito"/>
            </a:endParaRPr>
          </a:p>
          <a:p>
            <a:pPr indent="-374650" lvl="0" marL="457200" rtl="0" algn="l">
              <a:spcBef>
                <a:spcPts val="0"/>
              </a:spcBef>
              <a:spcAft>
                <a:spcPts val="0"/>
              </a:spcAft>
              <a:buClr>
                <a:schemeClr val="lt1"/>
              </a:buClr>
              <a:buSzPts val="2300"/>
              <a:buFont typeface="Nunito"/>
              <a:buAutoNum type="arabicPeriod"/>
            </a:pPr>
            <a:r>
              <a:rPr lang="vi" sz="2300">
                <a:solidFill>
                  <a:schemeClr val="lt1"/>
                </a:solidFill>
                <a:latin typeface="Nunito"/>
                <a:ea typeface="Nunito"/>
                <a:cs typeface="Nunito"/>
                <a:sym typeface="Nunito"/>
              </a:rPr>
              <a:t>Hi-MAP model</a:t>
            </a:r>
            <a:endParaRPr sz="2300">
              <a:solidFill>
                <a:schemeClr val="lt1"/>
              </a:solidFill>
              <a:latin typeface="Nunito"/>
              <a:ea typeface="Nunito"/>
              <a:cs typeface="Nunito"/>
              <a:sym typeface="Nunito"/>
            </a:endParaRPr>
          </a:p>
          <a:p>
            <a:pPr indent="0" lvl="0" marL="457200" rtl="0" algn="l">
              <a:spcBef>
                <a:spcPts val="0"/>
              </a:spcBef>
              <a:spcAft>
                <a:spcPts val="0"/>
              </a:spcAft>
              <a:buNone/>
            </a:pPr>
            <a:r>
              <a:rPr lang="vi" sz="2300">
                <a:solidFill>
                  <a:schemeClr val="lt1"/>
                </a:solidFill>
                <a:latin typeface="Nunito"/>
                <a:ea typeface="Nunito"/>
                <a:cs typeface="Nunito"/>
                <a:sym typeface="Nunito"/>
              </a:rPr>
              <a:t>3.1 Biểu diễn câu</a:t>
            </a:r>
            <a:endParaRPr sz="2300">
              <a:solidFill>
                <a:schemeClr val="lt1"/>
              </a:solidFill>
              <a:latin typeface="Nunito"/>
              <a:ea typeface="Nunito"/>
              <a:cs typeface="Nunito"/>
              <a:sym typeface="Nunito"/>
            </a:endParaRPr>
          </a:p>
          <a:p>
            <a:pPr indent="0" lvl="0" marL="457200" rtl="0" algn="l">
              <a:spcBef>
                <a:spcPts val="0"/>
              </a:spcBef>
              <a:spcAft>
                <a:spcPts val="0"/>
              </a:spcAft>
              <a:buNone/>
            </a:pPr>
            <a:r>
              <a:rPr lang="vi" sz="2300">
                <a:solidFill>
                  <a:schemeClr val="lt1"/>
                </a:solidFill>
                <a:latin typeface="Nunito"/>
                <a:ea typeface="Nunito"/>
                <a:cs typeface="Nunito"/>
                <a:sym typeface="Nunito"/>
              </a:rPr>
              <a:t>3.2 MMR-Attention</a:t>
            </a:r>
            <a:endParaRPr sz="2300">
              <a:solidFill>
                <a:schemeClr val="lt1"/>
              </a:solidFill>
              <a:latin typeface="Nunito"/>
              <a:ea typeface="Nunito"/>
              <a:cs typeface="Nunito"/>
              <a:sym typeface="Nunito"/>
            </a:endParaRPr>
          </a:p>
          <a:p>
            <a:pPr indent="0" lvl="0" marL="457200" rtl="0" algn="l">
              <a:spcBef>
                <a:spcPts val="0"/>
              </a:spcBef>
              <a:spcAft>
                <a:spcPts val="0"/>
              </a:spcAft>
              <a:buNone/>
            </a:pPr>
            <a:r>
              <a:rPr lang="vi" sz="2300">
                <a:solidFill>
                  <a:schemeClr val="lt1"/>
                </a:solidFill>
                <a:latin typeface="Nunito"/>
                <a:ea typeface="Nunito"/>
                <a:cs typeface="Nunito"/>
                <a:sym typeface="Nunito"/>
              </a:rPr>
              <a:t>3.3 MMR-attention Pointer-generator</a:t>
            </a:r>
            <a:endParaRPr sz="2300">
              <a:solidFill>
                <a:schemeClr val="lt1"/>
              </a:solidFill>
              <a:latin typeface="Nunito"/>
              <a:ea typeface="Nunito"/>
              <a:cs typeface="Nunito"/>
              <a:sym typeface="Nunito"/>
            </a:endParaRPr>
          </a:p>
          <a:p>
            <a:pPr indent="-374650" lvl="0" marL="457200" rtl="0" algn="l">
              <a:spcBef>
                <a:spcPts val="0"/>
              </a:spcBef>
              <a:spcAft>
                <a:spcPts val="0"/>
              </a:spcAft>
              <a:buClr>
                <a:schemeClr val="lt1"/>
              </a:buClr>
              <a:buSzPts val="2300"/>
              <a:buFont typeface="Nunito"/>
              <a:buAutoNum type="arabicPeriod"/>
            </a:pPr>
            <a:r>
              <a:rPr lang="vi" sz="2300">
                <a:solidFill>
                  <a:schemeClr val="lt1"/>
                </a:solidFill>
                <a:latin typeface="Nunito"/>
                <a:ea typeface="Nunito"/>
                <a:cs typeface="Nunito"/>
                <a:sym typeface="Nunito"/>
              </a:rPr>
              <a:t>Demo</a:t>
            </a:r>
            <a:endParaRPr sz="23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292" name="Google Shape;292;p15"/>
          <p:cNvSpPr txBox="1"/>
          <p:nvPr/>
        </p:nvSpPr>
        <p:spPr>
          <a:xfrm>
            <a:off x="1461100" y="849025"/>
            <a:ext cx="1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293" name="Google Shape;293;p15"/>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4" name="Google Shape;294;p15"/>
          <p:cNvSpPr txBox="1"/>
          <p:nvPr/>
        </p:nvSpPr>
        <p:spPr>
          <a:xfrm>
            <a:off x="0" y="1249225"/>
            <a:ext cx="9102300" cy="41868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Nunito"/>
              <a:buChar char="●"/>
            </a:pPr>
            <a:r>
              <a:rPr lang="vi" sz="1900">
                <a:solidFill>
                  <a:schemeClr val="lt1"/>
                </a:solidFill>
                <a:latin typeface="Nunito"/>
                <a:ea typeface="Nunito"/>
                <a:cs typeface="Nunito"/>
                <a:sym typeface="Nunito"/>
              </a:rPr>
              <a:t>Tóm tắt trích xuất: bao gồm các phần quan trọng được trích ra từ văn bản đầu vào.</a:t>
            </a:r>
            <a:endParaRPr sz="1900">
              <a:solidFill>
                <a:schemeClr val="lt1"/>
              </a:solidFill>
              <a:latin typeface="Nunito"/>
              <a:ea typeface="Nunito"/>
              <a:cs typeface="Nunito"/>
              <a:sym typeface="Nunito"/>
            </a:endParaRPr>
          </a:p>
          <a:p>
            <a:pPr indent="0" lvl="0" marL="0" rtl="0" algn="l">
              <a:spcBef>
                <a:spcPts val="0"/>
              </a:spcBef>
              <a:spcAft>
                <a:spcPts val="0"/>
              </a:spcAft>
              <a:buNone/>
            </a:pPr>
            <a:r>
              <a:t/>
            </a:r>
            <a:endParaRPr sz="1900">
              <a:solidFill>
                <a:schemeClr val="lt1"/>
              </a:solidFill>
              <a:latin typeface="Nunito"/>
              <a:ea typeface="Nunito"/>
              <a:cs typeface="Nunito"/>
              <a:sym typeface="Nunito"/>
            </a:endParaRPr>
          </a:p>
          <a:p>
            <a:pPr indent="-349250" lvl="0" marL="457200" rtl="0" algn="l">
              <a:spcBef>
                <a:spcPts val="0"/>
              </a:spcBef>
              <a:spcAft>
                <a:spcPts val="0"/>
              </a:spcAft>
              <a:buClr>
                <a:schemeClr val="lt1"/>
              </a:buClr>
              <a:buSzPts val="1900"/>
              <a:buFont typeface="Nunito"/>
              <a:buChar char="●"/>
            </a:pPr>
            <a:r>
              <a:rPr lang="vi" sz="1900">
                <a:solidFill>
                  <a:schemeClr val="lt1"/>
                </a:solidFill>
                <a:latin typeface="Nunito"/>
                <a:ea typeface="Nunito"/>
                <a:cs typeface="Nunito"/>
                <a:sym typeface="Nunito"/>
              </a:rPr>
              <a:t>Tóm tắt tóm lược: không giữ nguyên lại các thành phần của văn bản đầu vào mà dựa vào thông tin quan trọng để viết lại một văn bản tóm tắt mới.</a:t>
            </a:r>
            <a:endParaRPr sz="1900">
              <a:solidFill>
                <a:schemeClr val="lt1"/>
              </a:solidFill>
              <a:latin typeface="Nunito"/>
              <a:ea typeface="Nunito"/>
              <a:cs typeface="Nunito"/>
              <a:sym typeface="Nunito"/>
            </a:endParaRPr>
          </a:p>
          <a:p>
            <a:pPr indent="0" lvl="0" marL="0" rtl="0" algn="l">
              <a:spcBef>
                <a:spcPts val="0"/>
              </a:spcBef>
              <a:spcAft>
                <a:spcPts val="0"/>
              </a:spcAft>
              <a:buNone/>
            </a:pPr>
            <a:r>
              <a:t/>
            </a:r>
            <a:endParaRPr sz="1900">
              <a:solidFill>
                <a:schemeClr val="lt1"/>
              </a:solidFill>
              <a:latin typeface="Nunito"/>
              <a:ea typeface="Nunito"/>
              <a:cs typeface="Nunito"/>
              <a:sym typeface="Nunito"/>
            </a:endParaRPr>
          </a:p>
          <a:p>
            <a:pPr indent="-349250" lvl="0" marL="457200" rtl="0" algn="l">
              <a:spcBef>
                <a:spcPts val="0"/>
              </a:spcBef>
              <a:spcAft>
                <a:spcPts val="0"/>
              </a:spcAft>
              <a:buClr>
                <a:schemeClr val="lt1"/>
              </a:buClr>
              <a:buSzPts val="1900"/>
              <a:buFont typeface="Nunito"/>
              <a:buChar char="●"/>
            </a:pPr>
            <a:r>
              <a:rPr lang="vi" sz="1900">
                <a:solidFill>
                  <a:schemeClr val="lt1"/>
                </a:solidFill>
                <a:latin typeface="Nunito"/>
                <a:ea typeface="Nunito"/>
                <a:cs typeface="Nunito"/>
                <a:sym typeface="Nunito"/>
              </a:rPr>
              <a:t>Tóm tắt tóm lược đa văn bản: l</a:t>
            </a:r>
            <a:r>
              <a:rPr lang="vi" sz="1900">
                <a:solidFill>
                  <a:schemeClr val="lt1"/>
                </a:solidFill>
                <a:latin typeface="Nunito"/>
                <a:ea typeface="Nunito"/>
                <a:cs typeface="Nunito"/>
                <a:sym typeface="Nunito"/>
              </a:rPr>
              <a:t>à quá trình trích xuất nội dung từ một tập các văn bản có liên quan đến nhau, trong quá trình đó các thông tin dư thừa sẽ được loại bỏ và những thông tin quan trọng sẽ được biểu diễn dưới hình thức cô đọng, súc tích.</a:t>
            </a:r>
            <a:endParaRPr sz="19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295" name="Google Shape;295;p15"/>
          <p:cNvSpPr txBox="1"/>
          <p:nvPr/>
        </p:nvSpPr>
        <p:spPr>
          <a:xfrm>
            <a:off x="0" y="39500"/>
            <a:ext cx="9144000" cy="585000"/>
          </a:xfrm>
          <a:prstGeom prst="rect">
            <a:avLst/>
          </a:prstGeom>
          <a:noFill/>
          <a:ln>
            <a:noFill/>
          </a:ln>
        </p:spPr>
        <p:txBody>
          <a:bodyPr anchorCtr="0" anchor="t" bIns="91425" lIns="91425" spcFirstLastPara="1" rIns="91425" wrap="square" tIns="91425">
            <a:spAutoFit/>
          </a:bodyPr>
          <a:lstStyle/>
          <a:p>
            <a:pPr indent="-393700" lvl="0" marL="457200" rtl="0" algn="ctr">
              <a:spcBef>
                <a:spcPts val="0"/>
              </a:spcBef>
              <a:spcAft>
                <a:spcPts val="0"/>
              </a:spcAft>
              <a:buClr>
                <a:schemeClr val="lt1"/>
              </a:buClr>
              <a:buSzPts val="2600"/>
              <a:buFont typeface="Nunito"/>
              <a:buAutoNum type="arabicPeriod"/>
            </a:pPr>
            <a:r>
              <a:rPr lang="vi" sz="2600">
                <a:solidFill>
                  <a:schemeClr val="lt1"/>
                </a:solidFill>
                <a:latin typeface="Nunito"/>
                <a:ea typeface="Nunito"/>
                <a:cs typeface="Nunito"/>
                <a:sym typeface="Nunito"/>
              </a:rPr>
              <a:t>Tóm tắt tóm lược đa văn bản</a:t>
            </a:r>
            <a:endParaRPr sz="26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01" name="Google Shape;301;p16"/>
          <p:cNvSpPr txBox="1"/>
          <p:nvPr/>
        </p:nvSpPr>
        <p:spPr>
          <a:xfrm>
            <a:off x="20850" y="1322900"/>
            <a:ext cx="9102300" cy="2247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Nunito"/>
              <a:buChar char="●"/>
            </a:pPr>
            <a:r>
              <a:rPr lang="vi" sz="2400">
                <a:solidFill>
                  <a:schemeClr val="lt1"/>
                </a:solidFill>
                <a:latin typeface="Nunito"/>
                <a:ea typeface="Nunito"/>
                <a:cs typeface="Nunito"/>
                <a:sym typeface="Nunito"/>
              </a:rPr>
              <a:t>2 phần chính: Pointer và Generator</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vi" sz="2400">
                <a:solidFill>
                  <a:schemeClr val="lt1"/>
                </a:solidFill>
                <a:latin typeface="Nunito"/>
                <a:ea typeface="Nunito"/>
                <a:cs typeface="Nunito"/>
                <a:sym typeface="Nunito"/>
              </a:rPr>
              <a:t>Không phải lúc nào việc Gen các từ cũng tốt. Trong một vài trường hợp, việc sử dụng những từ đã xuất hiện trong input có thể đem lại kết quả tốt hơn. </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vi" sz="2400">
                <a:solidFill>
                  <a:schemeClr val="lt1"/>
                </a:solidFill>
                <a:latin typeface="Nunito"/>
                <a:ea typeface="Nunito"/>
                <a:cs typeface="Nunito"/>
                <a:sym typeface="Nunito"/>
              </a:rPr>
              <a:t>Sao chép một số cụm từ từ đầu vào là công việc của Pointer</a:t>
            </a:r>
            <a:endParaRPr sz="2400">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
        <p:nvSpPr>
          <p:cNvPr id="302" name="Google Shape;302;p16"/>
          <p:cNvSpPr txBox="1"/>
          <p:nvPr/>
        </p:nvSpPr>
        <p:spPr>
          <a:xfrm>
            <a:off x="100" y="39500"/>
            <a:ext cx="9102300" cy="5388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vi" sz="2300">
                <a:solidFill>
                  <a:schemeClr val="lt1"/>
                </a:solidFill>
                <a:latin typeface="Nunito"/>
                <a:ea typeface="Nunito"/>
                <a:cs typeface="Nunito"/>
                <a:sym typeface="Nunito"/>
              </a:rPr>
              <a:t>2.1 </a:t>
            </a:r>
            <a:r>
              <a:rPr lang="vi" sz="2300">
                <a:solidFill>
                  <a:schemeClr val="lt1"/>
                </a:solidFill>
                <a:latin typeface="Nunito"/>
                <a:ea typeface="Nunito"/>
                <a:cs typeface="Nunito"/>
                <a:sym typeface="Nunito"/>
              </a:rPr>
              <a:t>Pointer-Generator Network</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08" name="Google Shape;308;p17"/>
          <p:cNvSpPr txBox="1"/>
          <p:nvPr/>
        </p:nvSpPr>
        <p:spPr>
          <a:xfrm>
            <a:off x="1461100" y="849025"/>
            <a:ext cx="1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09" name="Google Shape;309;p17"/>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10" name="Google Shape;310;p17"/>
          <p:cNvPicPr preferRelativeResize="0"/>
          <p:nvPr/>
        </p:nvPicPr>
        <p:blipFill>
          <a:blip r:embed="rId3">
            <a:alphaModFix/>
          </a:blip>
          <a:stretch>
            <a:fillRect/>
          </a:stretch>
        </p:blipFill>
        <p:spPr>
          <a:xfrm>
            <a:off x="0" y="51229"/>
            <a:ext cx="9102300" cy="49398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16" name="Google Shape;316;p18"/>
          <p:cNvSpPr txBox="1"/>
          <p:nvPr/>
        </p:nvSpPr>
        <p:spPr>
          <a:xfrm>
            <a:off x="0" y="849025"/>
            <a:ext cx="9102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vi">
                <a:solidFill>
                  <a:schemeClr val="lt1"/>
                </a:solidFill>
                <a:latin typeface="Nunito"/>
                <a:ea typeface="Nunito"/>
                <a:cs typeface="Nunito"/>
                <a:sym typeface="Nunito"/>
              </a:rPr>
              <a:t>Loại bỏ chồng chéo và sắp xếp độ quan trọng giữa các văn bản trong cụm văn bản là một trong những vấn đề quan trọng nhất của bài toán tóm tắt đa văn bản</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
        <p:nvSpPr>
          <p:cNvPr id="317" name="Google Shape;317;p18"/>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8" name="Google Shape;318;p18"/>
          <p:cNvSpPr txBox="1"/>
          <p:nvPr/>
        </p:nvSpPr>
        <p:spPr>
          <a:xfrm>
            <a:off x="0" y="39500"/>
            <a:ext cx="9102300" cy="5388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vi" sz="2300">
                <a:solidFill>
                  <a:schemeClr val="lt1"/>
                </a:solidFill>
                <a:latin typeface="Nunito"/>
                <a:ea typeface="Nunito"/>
                <a:cs typeface="Nunito"/>
                <a:sym typeface="Nunito"/>
              </a:rPr>
              <a:t>2.2 </a:t>
            </a:r>
            <a:r>
              <a:rPr lang="vi" sz="2300">
                <a:solidFill>
                  <a:schemeClr val="lt1"/>
                </a:solidFill>
                <a:latin typeface="Nunito"/>
                <a:ea typeface="Nunito"/>
                <a:cs typeface="Nunito"/>
                <a:sym typeface="Nunito"/>
              </a:rPr>
              <a:t>MMR-Maximal Marginal Relevance</a:t>
            </a:r>
            <a:endParaRPr>
              <a:latin typeface="Nunito"/>
              <a:ea typeface="Nunito"/>
              <a:cs typeface="Nunito"/>
              <a:sym typeface="Nunito"/>
            </a:endParaRPr>
          </a:p>
        </p:txBody>
      </p:sp>
      <p:pic>
        <p:nvPicPr>
          <p:cNvPr id="319" name="Google Shape;319;p18"/>
          <p:cNvPicPr preferRelativeResize="0"/>
          <p:nvPr/>
        </p:nvPicPr>
        <p:blipFill>
          <a:blip r:embed="rId3">
            <a:alphaModFix/>
          </a:blip>
          <a:stretch>
            <a:fillRect/>
          </a:stretch>
        </p:blipFill>
        <p:spPr>
          <a:xfrm>
            <a:off x="1031050" y="1572450"/>
            <a:ext cx="6772275" cy="752475"/>
          </a:xfrm>
          <a:prstGeom prst="rect">
            <a:avLst/>
          </a:prstGeom>
          <a:noFill/>
          <a:ln>
            <a:noFill/>
          </a:ln>
        </p:spPr>
      </p:pic>
      <p:sp>
        <p:nvSpPr>
          <p:cNvPr id="320" name="Google Shape;320;p18"/>
          <p:cNvSpPr txBox="1"/>
          <p:nvPr/>
        </p:nvSpPr>
        <p:spPr>
          <a:xfrm>
            <a:off x="0" y="2482900"/>
            <a:ext cx="91023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vi">
                <a:solidFill>
                  <a:schemeClr val="lt1"/>
                </a:solidFill>
                <a:latin typeface="Nunito"/>
                <a:ea typeface="Nunito"/>
                <a:cs typeface="Nunito"/>
                <a:sym typeface="Nunito"/>
              </a:rPr>
              <a:t>Nếu λ=1 thì độ quan trọng của văn bản chỉ phụ thuộc vào độ đo tương đồng giữa văn bản và câu truy vấn, còn nếu λ=0 thì độ đo sự tương đồng giữa văn bản này và văn bản khác sẽ đạt giá trị cực đại.</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vi">
                <a:solidFill>
                  <a:schemeClr val="lt1"/>
                </a:solidFill>
                <a:latin typeface="Nunito"/>
                <a:ea typeface="Nunito"/>
                <a:cs typeface="Nunito"/>
                <a:sym typeface="Nunito"/>
              </a:rPr>
              <a:t>R: tập hợp tất cả các câu ứng viên</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vi">
                <a:solidFill>
                  <a:schemeClr val="lt1"/>
                </a:solidFill>
                <a:latin typeface="Nunito"/>
                <a:ea typeface="Nunito"/>
                <a:cs typeface="Nunito"/>
                <a:sym typeface="Nunito"/>
              </a:rPr>
              <a:t>R \ S: tập hợp các câu chưa được chọn.</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vi">
                <a:solidFill>
                  <a:schemeClr val="lt1"/>
                </a:solidFill>
                <a:latin typeface="Nunito"/>
                <a:ea typeface="Nunito"/>
                <a:cs typeface="Nunito"/>
                <a:sym typeface="Nunito"/>
              </a:rPr>
              <a:t>Q: các câu truy vấn</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vi">
                <a:solidFill>
                  <a:schemeClr val="lt1"/>
                </a:solidFill>
                <a:latin typeface="Nunito"/>
                <a:ea typeface="Nunito"/>
                <a:cs typeface="Nunito"/>
                <a:sym typeface="Nunito"/>
              </a:rPr>
              <a:t>S: tập hợp các câu đã được chọn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vi">
                <a:solidFill>
                  <a:schemeClr val="lt1"/>
                </a:solidFill>
                <a:latin typeface="Nunito"/>
                <a:ea typeface="Nunito"/>
                <a:cs typeface="Nunito"/>
                <a:sym typeface="Nunito"/>
              </a:rPr>
              <a:t>Khi chúng ta muốn chọn một câu, chúng ta có một điểm xếp hạng cho tất cả các ứng cử viên dựa trên sự liên quan và dư thừa.</a:t>
            </a:r>
            <a:endParaRPr>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26" name="Google Shape;326;p19"/>
          <p:cNvSpPr txBox="1"/>
          <p:nvPr/>
        </p:nvSpPr>
        <p:spPr>
          <a:xfrm>
            <a:off x="1461100" y="849025"/>
            <a:ext cx="1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27" name="Google Shape;327;p19"/>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8" name="Google Shape;328;p19"/>
          <p:cNvSpPr txBox="1"/>
          <p:nvPr/>
        </p:nvSpPr>
        <p:spPr>
          <a:xfrm>
            <a:off x="0" y="2092950"/>
            <a:ext cx="91023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900">
                <a:solidFill>
                  <a:schemeClr val="lt1"/>
                </a:solidFill>
                <a:latin typeface="Nunito"/>
                <a:ea typeface="Nunito"/>
                <a:cs typeface="Nunito"/>
                <a:sym typeface="Nunito"/>
              </a:rPr>
              <a:t>3.1 Biểu diễn câu</a:t>
            </a:r>
            <a:endParaRPr sz="29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34" name="Google Shape;334;p20"/>
          <p:cNvSpPr txBox="1"/>
          <p:nvPr/>
        </p:nvSpPr>
        <p:spPr>
          <a:xfrm>
            <a:off x="1461100" y="849025"/>
            <a:ext cx="17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35" name="Google Shape;335;p20"/>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36" name="Google Shape;336;p20"/>
          <p:cNvPicPr preferRelativeResize="0"/>
          <p:nvPr/>
        </p:nvPicPr>
        <p:blipFill>
          <a:blip r:embed="rId3">
            <a:alphaModFix/>
          </a:blip>
          <a:stretch>
            <a:fillRect/>
          </a:stretch>
        </p:blipFill>
        <p:spPr>
          <a:xfrm>
            <a:off x="30175" y="39500"/>
            <a:ext cx="9041949" cy="4914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1"/>
          <p:cNvSpPr txBox="1"/>
          <p:nvPr/>
        </p:nvSpPr>
        <p:spPr>
          <a:xfrm>
            <a:off x="0" y="39500"/>
            <a:ext cx="91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42" name="Google Shape;342;p21"/>
          <p:cNvSpPr txBox="1"/>
          <p:nvPr/>
        </p:nvSpPr>
        <p:spPr>
          <a:xfrm>
            <a:off x="-60800" y="2032950"/>
            <a:ext cx="9102300" cy="646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vi" sz="3000">
                <a:solidFill>
                  <a:schemeClr val="lt1"/>
                </a:solidFill>
                <a:latin typeface="Nunito"/>
                <a:ea typeface="Nunito"/>
                <a:cs typeface="Nunito"/>
                <a:sym typeface="Nunito"/>
              </a:rPr>
              <a:t>3.2 </a:t>
            </a:r>
            <a:r>
              <a:rPr lang="vi" sz="3000">
                <a:solidFill>
                  <a:schemeClr val="lt1"/>
                </a:solidFill>
                <a:latin typeface="Nunito"/>
                <a:ea typeface="Nunito"/>
                <a:cs typeface="Nunito"/>
                <a:sym typeface="Nunito"/>
              </a:rPr>
              <a:t>MMR-Attention</a:t>
            </a:r>
            <a:endParaRPr sz="2100">
              <a:solidFill>
                <a:schemeClr val="lt1"/>
              </a:solidFill>
              <a:latin typeface="Nunito"/>
              <a:ea typeface="Nunito"/>
              <a:cs typeface="Nunito"/>
              <a:sym typeface="Nunito"/>
            </a:endParaRPr>
          </a:p>
        </p:txBody>
      </p:sp>
      <p:sp>
        <p:nvSpPr>
          <p:cNvPr id="343" name="Google Shape;343;p21"/>
          <p:cNvSpPr txBox="1"/>
          <p:nvPr/>
        </p:nvSpPr>
        <p:spPr>
          <a:xfrm>
            <a:off x="2586550" y="144137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