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61263"/>
  <p:notesSz cx="6886575" cy="1001712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9B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8" autoAdjust="0"/>
    <p:restoredTop sz="94635" autoAdjust="0"/>
  </p:normalViewPr>
  <p:slideViewPr>
    <p:cSldViewPr snapToGrid="0" snapToObjects="1">
      <p:cViewPr>
        <p:scale>
          <a:sx n="70" d="100"/>
          <a:sy n="70" d="100"/>
        </p:scale>
        <p:origin x="3030" y="684"/>
      </p:cViewPr>
      <p:guideLst>
        <p:guide orient="horz" pos="2382"/>
        <p:guide pos="33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396" y="0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5813" y="750888"/>
            <a:ext cx="53149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658" y="4757160"/>
            <a:ext cx="5509260" cy="450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4312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b" anchorCtr="0" compatLnSpc="1">
            <a:prstTxWarp prst="textNoShape">
              <a:avLst/>
            </a:prstTxWarp>
          </a:bodyPr>
          <a:lstStyle>
            <a:lvl1pPr>
              <a:defRPr sz="2500"/>
            </a:lvl1pPr>
          </a:lstStyle>
          <a:p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396" y="9514312"/>
            <a:ext cx="2984183" cy="49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824" tIns="96412" rIns="192824" bIns="96412" numCol="1" anchor="b" anchorCtr="0" compatLnSpc="1">
            <a:prstTxWarp prst="textNoShape">
              <a:avLst/>
            </a:prstTxWarp>
          </a:bodyPr>
          <a:lstStyle>
            <a:lvl1pPr algn="r">
              <a:defRPr sz="2500"/>
            </a:lvl1pPr>
          </a:lstStyle>
          <a:p>
            <a:fld id="{FE2CA958-E49E-473B-84CD-EC6C61D0219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057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CA705-0DD9-4AE9-9ED7-683C30A207C7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424792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0DADD-A7BE-47B0-9B30-7C5960E54E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89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D6D3-4628-458B-AC25-399F2EAE9F0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77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754938" y="304800"/>
            <a:ext cx="2406650" cy="645001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31813" y="304800"/>
            <a:ext cx="7070725" cy="645001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43166-39D8-4B4E-978A-92AB92E19B4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46D5-BADC-4BFE-87F0-6A37520221C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90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CB0DD-9066-40C1-815E-F2EA333594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805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31813" y="1765300"/>
            <a:ext cx="47386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22900" y="1765300"/>
            <a:ext cx="473868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B726-AA27-475B-BD63-A08FABE8C2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70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DA555-9F2D-4FA8-9E6D-3AC0182594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46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8C94D-A95B-47E7-AF58-4717ACE36F1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7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7ADD6-D9D3-4574-B324-131D8C6A479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440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3D7F6-978B-4D00-87F8-160A85E66F3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95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8A326-4F2D-4746-A7E8-DE8A310DAEB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9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1813" y="304800"/>
            <a:ext cx="96297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1765300"/>
            <a:ext cx="96297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1813" y="6888163"/>
            <a:ext cx="24939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defTabSz="1041400">
              <a:defRPr sz="18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88163"/>
            <a:ext cx="33877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ctr" defTabSz="1041400">
              <a:defRPr sz="18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888163"/>
            <a:ext cx="24939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algn="r" defTabSz="1041400">
              <a:defRPr sz="1800"/>
            </a:lvl1pPr>
          </a:lstStyle>
          <a:p>
            <a:fld id="{463C1E14-8B1E-475D-A2E9-F26D873A36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2pPr>
      <a:lvl3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3pPr>
      <a:lvl4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4pPr>
      <a:lvl5pPr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defTabSz="1041400" rtl="0" fontAlgn="base">
        <a:spcBef>
          <a:spcPct val="0"/>
        </a:spcBef>
        <a:spcAft>
          <a:spcPct val="0"/>
        </a:spcAft>
        <a:defRPr kumimoji="1" sz="49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92113" indent="-392113" algn="l" defTabSz="1041400" rtl="0" fontAlgn="base">
        <a:spcBef>
          <a:spcPct val="20000"/>
        </a:spcBef>
        <a:spcAft>
          <a:spcPct val="0"/>
        </a:spcAft>
        <a:buChar char="•"/>
        <a:defRPr kumimoji="1" sz="3800">
          <a:solidFill>
            <a:schemeClr val="tx1"/>
          </a:solidFill>
          <a:latin typeface="+mn-lt"/>
          <a:ea typeface="+mn-ea"/>
          <a:cs typeface="+mn-cs"/>
        </a:defRPr>
      </a:lvl1pPr>
      <a:lvl2pPr marL="849313" indent="-325438" algn="l" defTabSz="1041400" rtl="0" fontAlgn="base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01750" indent="-260350" algn="l" defTabSz="1041400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25625" indent="-260350" algn="l" defTabSz="1041400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4pPr>
      <a:lvl5pPr marL="23479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5pPr>
      <a:lvl6pPr marL="28051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6pPr>
      <a:lvl7pPr marL="32623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7pPr>
      <a:lvl8pPr marL="37195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8pPr>
      <a:lvl9pPr marL="4176713" indent="-263525" algn="l" defTabSz="1041400" rtl="0" fontAlgn="base">
        <a:spcBef>
          <a:spcPct val="20000"/>
        </a:spcBef>
        <a:spcAft>
          <a:spcPct val="0"/>
        </a:spcAft>
        <a:buChar char="»"/>
        <a:defRPr kumimoji="1"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07D0F7C7-193C-8625-6719-ACFC4359A44A}"/>
              </a:ext>
            </a:extLst>
          </p:cNvPr>
          <p:cNvGrpSpPr/>
          <p:nvPr/>
        </p:nvGrpSpPr>
        <p:grpSpPr>
          <a:xfrm>
            <a:off x="3645628" y="1612613"/>
            <a:ext cx="2345841" cy="1595336"/>
            <a:chOff x="3626578" y="1212563"/>
            <a:chExt cx="2345841" cy="1595336"/>
          </a:xfrm>
        </p:grpSpPr>
        <p:sp>
          <p:nvSpPr>
            <p:cNvPr id="74" name="タイトル 1"/>
            <p:cNvSpPr txBox="1">
              <a:spLocks/>
            </p:cNvSpPr>
            <p:nvPr/>
          </p:nvSpPr>
          <p:spPr bwMode="auto">
            <a:xfrm>
              <a:off x="3928564" y="1212563"/>
              <a:ext cx="2043855" cy="1595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ctr" anchorCtr="0" compatLnSpc="1">
              <a:prstTxWarp prst="textNoShape">
                <a:avLst/>
              </a:prstTxWarp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ja-JP" sz="1400" kern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</a:t>
              </a:r>
              <a:r>
                <a:rPr lang="ja-JP" altLang="en-US" sz="1400" kern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日本語チーム</a:t>
              </a:r>
              <a:endParaRPr lang="en-US" altLang="ja-JP" sz="14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  <a:p>
              <a:pPr algn="r"/>
              <a:r>
                <a:rPr lang="en-US" altLang="ja-JP" sz="2000" kern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www.nvda.jp</a:t>
              </a:r>
            </a:p>
            <a:p>
              <a:pPr algn="r"/>
              <a:endParaRPr lang="en-US" altLang="ja-JP"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endParaRPr>
            </a:p>
            <a:p>
              <a:pPr algn="r"/>
              <a:r>
                <a:rPr lang="en-US" altLang="ja-JP" sz="3700" kern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NVDA</a:t>
              </a:r>
            </a:p>
            <a:p>
              <a:pPr algn="r"/>
              <a:r>
                <a:rPr lang="en-US" altLang="ja-JP" sz="2000" kern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Cheat Sheet</a:t>
              </a:r>
              <a:endParaRPr lang="en-US" altLang="ja-JP" sz="28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endParaRPr>
            </a:p>
          </p:txBody>
        </p:sp>
        <p:pic>
          <p:nvPicPr>
            <p:cNvPr id="7" name="図 6" descr="NVDA日本語版のアイコン 目の中にNの文字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578" y="1250775"/>
              <a:ext cx="578274" cy="465798"/>
            </a:xfrm>
            <a:prstGeom prst="rect">
              <a:avLst/>
            </a:prstGeom>
          </p:spPr>
        </p:pic>
        <p:pic>
          <p:nvPicPr>
            <p:cNvPr id="16" name="図 15" descr="NVDA（本家版）のアイコン アルファベットのNとDの文字を重ねたようなロゴが白抜き、背景は紫色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2521" y="1981927"/>
              <a:ext cx="415048" cy="415048"/>
            </a:xfrm>
            <a:prstGeom prst="rect">
              <a:avLst/>
            </a:prstGeom>
          </p:spPr>
        </p:pic>
      </p:grpSp>
      <p:sp>
        <p:nvSpPr>
          <p:cNvPr id="126" name="正方形/長方形 125"/>
          <p:cNvSpPr/>
          <p:nvPr/>
        </p:nvSpPr>
        <p:spPr>
          <a:xfrm>
            <a:off x="3260788" y="1233391"/>
            <a:ext cx="27189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0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Ctrl</a:t>
            </a:r>
            <a:r>
              <a:rPr lang="en-US" altLang="ja-JP" sz="1000" kern="0" err="1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+Alt+N</a:t>
            </a:r>
            <a:r>
              <a:rPr lang="en-US" altLang="ja-JP" sz="10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 NVDA</a:t>
            </a:r>
            <a:r>
              <a:rPr lang="ja-JP" altLang="en-US" sz="10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起動</a:t>
            </a:r>
            <a:endParaRPr lang="en-US" altLang="ja-JP" sz="10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6357343" y="143403"/>
            <a:ext cx="18994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1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</a:t>
            </a:r>
            <a:r>
              <a:rPr lang="ja-JP" altLang="en-US" sz="11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制御キー</a:t>
            </a:r>
            <a:endParaRPr lang="en-US" altLang="ja-JP" sz="11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2</a:t>
            </a:r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回押すと元のキーの機能）</a:t>
            </a:r>
            <a:endParaRPr lang="en-US" altLang="ja-JP" sz="8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Insert</a:t>
            </a:r>
            <a:r>
              <a:rPr lang="ja-JP" altLang="en-US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キー</a:t>
            </a:r>
            <a:endParaRPr lang="en-US" altLang="ja-JP" sz="10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100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CapsLock</a:t>
            </a:r>
            <a:r>
              <a:rPr lang="ja-JP" altLang="en-US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（英語キーボード）</a:t>
            </a:r>
            <a:endParaRPr lang="en-US" altLang="ja-JP" sz="10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6357343" y="822790"/>
            <a:ext cx="1899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▼ </a:t>
            </a:r>
            <a:r>
              <a:rPr lang="en-US" altLang="ja-JP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</a:t>
            </a:r>
            <a:r>
              <a:rPr lang="ja-JP" altLang="en-US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日本語版</a:t>
            </a:r>
            <a:endParaRPr lang="en-US" altLang="ja-JP" sz="10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無変換キー</a:t>
            </a:r>
            <a:endParaRPr lang="en-US" altLang="ja-JP" sz="10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変換キー（オプション）</a:t>
            </a:r>
            <a:endParaRPr lang="en-US" altLang="ja-JP" sz="10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Esc</a:t>
            </a:r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Mac</a:t>
            </a:r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キーボード用オプション）</a:t>
            </a:r>
            <a:endParaRPr lang="en-US" altLang="ja-JP" sz="10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6357343" y="1615706"/>
            <a:ext cx="2122585" cy="8617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NVDA+N NVDA</a:t>
            </a:r>
            <a:r>
              <a:rPr lang="ja-JP" altLang="en-US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メニュー</a:t>
            </a:r>
            <a:endParaRPr lang="en-US" altLang="ja-JP" sz="100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r>
              <a:rPr lang="en-US" altLang="ja-JP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NVDA+Q NVDA</a:t>
            </a:r>
            <a:r>
              <a:rPr lang="ja-JP" altLang="en-US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の終了</a:t>
            </a:r>
            <a:endParaRPr lang="en-US" altLang="ja-JP" sz="100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r>
              <a:rPr lang="en-US" altLang="ja-JP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NVDA+1 </a:t>
            </a:r>
            <a:r>
              <a:rPr lang="ja-JP" altLang="en-US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入力ヘルプ</a:t>
            </a:r>
            <a:endParaRPr lang="en-US" altLang="ja-JP" sz="100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r>
              <a:rPr lang="en-US" altLang="ja-JP" sz="90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NVDA+Enter </a:t>
            </a:r>
            <a:r>
              <a:rPr lang="ja-JP" altLang="en-US" sz="90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既定アクション実行</a:t>
            </a:r>
            <a:endParaRPr lang="en-US" altLang="ja-JP" sz="100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endParaRPr lang="en-US" altLang="ja-JP" sz="100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386682" y="143403"/>
            <a:ext cx="209321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1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Windows </a:t>
            </a:r>
            <a:r>
              <a:rPr lang="ja-JP" altLang="en-US" sz="11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操作</a:t>
            </a:r>
            <a:r>
              <a:rPr lang="ja-JP" altLang="en-US" sz="8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（フォーカス）</a:t>
            </a:r>
            <a:endParaRPr lang="en-US" altLang="ja-JP" sz="11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矢印キー</a:t>
            </a:r>
            <a:r>
              <a:rPr lang="en-US" altLang="ja-JP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移動</a:t>
            </a:r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</a:t>
            </a:r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で範囲選択）</a:t>
            </a:r>
            <a:endParaRPr lang="en-US" altLang="ja-JP" sz="10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Tab / </a:t>
            </a:r>
            <a:r>
              <a:rPr lang="en-US" altLang="ja-JP" sz="1000" err="1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Shift+Tab</a:t>
            </a:r>
            <a:r>
              <a:rPr lang="en-US" altLang="ja-JP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フォーカス移動</a:t>
            </a:r>
            <a:endParaRPr lang="en-US" altLang="ja-JP" sz="10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F6 / Shift+F6</a:t>
            </a:r>
            <a:r>
              <a:rPr lang="en-US" altLang="ja-JP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ペイン移動</a:t>
            </a:r>
            <a:endParaRPr lang="en-US" altLang="ja-JP" sz="10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Enter</a:t>
            </a:r>
            <a:r>
              <a:rPr lang="en-US" altLang="ja-JP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項目選択や実行など</a:t>
            </a:r>
            <a:endParaRPr lang="en-US" altLang="ja-JP" sz="10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スペース</a:t>
            </a:r>
            <a:r>
              <a:rPr lang="ja-JP" altLang="en-US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ボタンを押すなど</a:t>
            </a:r>
            <a:endParaRPr lang="en-US" altLang="ja-JP" sz="10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Shift+F10</a:t>
            </a:r>
            <a:r>
              <a:rPr lang="en-US" altLang="ja-JP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r>
              <a:rPr lang="ja-JP" altLang="en-US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メニューキー</a:t>
            </a:r>
            <a:endParaRPr lang="en-US" altLang="ja-JP" sz="10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Alt</a:t>
            </a:r>
            <a:r>
              <a:rPr lang="en-US" altLang="ja-JP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+</a:t>
            </a:r>
            <a:r>
              <a:rPr lang="en-US" altLang="ja-JP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↓ </a:t>
            </a:r>
            <a:r>
              <a:rPr lang="ja-JP" altLang="en-US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コンボボックス展開</a:t>
            </a:r>
            <a:endParaRPr lang="en-US" altLang="ja-JP" sz="10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8386682" y="1615706"/>
            <a:ext cx="2019437" cy="7078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ja-JP" altLang="en-US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報告</a:t>
            </a:r>
            <a:endParaRPr lang="en-US" altLang="ja-JP" sz="10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en-US" altLang="ja-JP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NVDA</a:t>
            </a:r>
            <a:r>
              <a:rPr lang="en-US" altLang="ja-JP" sz="1000" err="1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+Tab</a:t>
            </a:r>
            <a:r>
              <a:rPr lang="ja-JP" altLang="en-US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フォーカス</a:t>
            </a:r>
            <a:endParaRPr lang="en-US" altLang="ja-JP" sz="100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r>
              <a:rPr lang="en-US" altLang="ja-JP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NVDA+T </a:t>
            </a:r>
            <a:r>
              <a:rPr lang="ja-JP" altLang="en-US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タイトル</a:t>
            </a:r>
            <a:endParaRPr lang="en-US" altLang="ja-JP" sz="100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r>
              <a:rPr lang="en-US" altLang="ja-JP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NVDA+D </a:t>
            </a:r>
            <a:r>
              <a:rPr lang="ja-JP" altLang="en-US" sz="10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詳細説明</a:t>
            </a:r>
            <a:endParaRPr lang="en-US" altLang="ja-JP" sz="100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374182C-EA25-59B1-F437-A677DFE92C52}"/>
              </a:ext>
            </a:extLst>
          </p:cNvPr>
          <p:cNvGrpSpPr/>
          <p:nvPr/>
        </p:nvGrpSpPr>
        <p:grpSpPr>
          <a:xfrm>
            <a:off x="214214" y="1065041"/>
            <a:ext cx="3754148" cy="2207421"/>
            <a:chOff x="3090764" y="36341"/>
            <a:chExt cx="3754148" cy="2207421"/>
          </a:xfrm>
        </p:grpSpPr>
        <p:sp>
          <p:nvSpPr>
            <p:cNvPr id="10" name="タイトル 1"/>
            <p:cNvSpPr txBox="1">
              <a:spLocks/>
            </p:cNvSpPr>
            <p:nvPr/>
          </p:nvSpPr>
          <p:spPr bwMode="auto">
            <a:xfrm>
              <a:off x="3090764" y="36341"/>
              <a:ext cx="3754148" cy="462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ctr" anchorCtr="0" compatLnSpc="1">
              <a:prstTxWarp prst="textNoShape">
                <a:avLst/>
              </a:prstTxWarp>
            </a:bodyPr>
            <a:lstStyle>
              <a:lvl1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2pPr>
              <a:lvl3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3pPr>
              <a:lvl4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4pPr>
              <a:lvl5pPr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5pPr>
              <a:lvl6pPr marL="4572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6pPr>
              <a:lvl7pPr marL="9144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7pPr>
              <a:lvl8pPr marL="13716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8pPr>
              <a:lvl9pPr marL="1828800" algn="ctr" defTabSz="1041400" rtl="0" fontAlgn="base">
                <a:spcBef>
                  <a:spcPct val="0"/>
                </a:spcBef>
                <a:spcAft>
                  <a:spcPct val="0"/>
                </a:spcAft>
                <a:defRPr kumimoji="1" sz="4900">
                  <a:solidFill>
                    <a:schemeClr val="tx2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/>
              <a:r>
                <a:rPr lang="ja-JP" altLang="en-US" sz="1100" kern="0">
                  <a:latin typeface="源ノ角ゴシック JP Heavy" panose="020B0A00000000000000" pitchFamily="34" charset="-128"/>
                  <a:ea typeface="源ノ角ゴシック JP Heavy" panose="020B0A00000000000000" pitchFamily="34" charset="-128"/>
                </a:rPr>
                <a:t>■ ビジュアルハイライト</a:t>
              </a:r>
            </a:p>
          </p:txBody>
        </p:sp>
        <p:sp>
          <p:nvSpPr>
            <p:cNvPr id="128" name="コンテンツ プレースホルダー 2">
              <a:extLst>
                <a:ext uri="{FF2B5EF4-FFF2-40B4-BE49-F238E27FC236}">
                  <a16:creationId xmlns:a16="http://schemas.microsoft.com/office/drawing/2014/main" id="{C0E8107F-0C3F-4329-9955-6A8CB40156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94420" y="353745"/>
              <a:ext cx="3510048" cy="302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ja-JP" altLang="en-US" sz="1000" kern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▼ フォーカスとナビゲーターオブジェクトが一致</a:t>
              </a:r>
              <a:endParaRPr lang="en-US" altLang="ja-JP" sz="1100" ker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  <a:p>
              <a:pPr lvl="1" algn="l"/>
              <a:endParaRPr lang="en-US" altLang="ja-JP" sz="1100" ker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3221847" y="619830"/>
              <a:ext cx="2828065" cy="291600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072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フォーカス </a:t>
              </a:r>
              <a:r>
                <a:rPr kumimoji="1" lang="en-US" altLang="ja-JP" sz="100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: </a:t>
              </a:r>
              <a:r>
                <a:rPr kumimoji="1" lang="ja-JP" altLang="en-US" sz="100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青い実線</a:t>
              </a:r>
            </a:p>
          </p:txBody>
        </p:sp>
        <p:sp>
          <p:nvSpPr>
            <p:cNvPr id="11" name="コンテンツ プレースホルダー 2"/>
            <p:cNvSpPr txBox="1">
              <a:spLocks/>
            </p:cNvSpPr>
            <p:nvPr/>
          </p:nvSpPr>
          <p:spPr bwMode="auto">
            <a:xfrm>
              <a:off x="3094420" y="939905"/>
              <a:ext cx="3510048" cy="302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4277" tIns="52139" rIns="104277" bIns="52139" numCol="1" anchor="t" anchorCtr="0" compatLnSpc="1">
              <a:prstTxWarp prst="textNoShape">
                <a:avLst/>
              </a:prstTxWarp>
            </a:bodyPr>
            <a:lstStyle>
              <a:lvl1pPr marL="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32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2860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7432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2004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657600" indent="0" algn="ctr" defTabSz="1041400" rtl="0" fontAlgn="base">
                <a:spcBef>
                  <a:spcPct val="20000"/>
                </a:spcBef>
                <a:spcAft>
                  <a:spcPct val="0"/>
                </a:spcAft>
                <a:buNone/>
                <a:defRPr kumimoji="1" sz="25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l"/>
              <a:r>
                <a:rPr lang="ja-JP" altLang="en-US" sz="1000" kern="0"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▼ フォーカスとナビゲーターオブジェクトが分離</a:t>
              </a:r>
              <a:endParaRPr lang="en-US" altLang="ja-JP" sz="1100" ker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  <a:p>
              <a:pPr lvl="1" algn="l"/>
              <a:endParaRPr lang="en-US" altLang="ja-JP" sz="1100" ker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3221847" y="1209295"/>
              <a:ext cx="2828065" cy="291600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0729B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フォーカス </a:t>
              </a:r>
              <a:r>
                <a:rPr kumimoji="1" lang="en-US" altLang="ja-JP" sz="100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: </a:t>
              </a:r>
              <a:r>
                <a:rPr kumimoji="1" lang="ja-JP" altLang="en-US" sz="100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青い点線</a:t>
              </a: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3221847" y="1579480"/>
              <a:ext cx="2828065" cy="29284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ナビゲーターオブジェクト</a:t>
              </a:r>
              <a:r>
                <a:rPr lang="en-US" altLang="ja-JP" sz="100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 : </a:t>
              </a:r>
              <a:r>
                <a:rPr lang="ja-JP" altLang="en-US" sz="100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赤い実線</a:t>
              </a:r>
              <a:endParaRPr kumimoji="1" lang="ja-JP" altLang="en-US" sz="100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E8CAA730-6012-423E-AA04-FF49CC976048}"/>
                </a:ext>
              </a:extLst>
            </p:cNvPr>
            <p:cNvSpPr/>
            <p:nvPr/>
          </p:nvSpPr>
          <p:spPr>
            <a:xfrm>
              <a:off x="3221847" y="1950913"/>
              <a:ext cx="2828065" cy="292849"/>
            </a:xfrm>
            <a:prstGeom prst="rect">
              <a:avLst/>
            </a:prstGeom>
            <a:noFill/>
            <a:ln w="254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00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ブラウズモードのカーソル</a:t>
              </a:r>
              <a:r>
                <a:rPr lang="en-US" altLang="ja-JP" sz="100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 : </a:t>
              </a:r>
              <a:r>
                <a:rPr lang="ja-JP" altLang="en-US" sz="1000">
                  <a:solidFill>
                    <a:schemeClr val="tx1"/>
                  </a:solidFill>
                  <a:latin typeface="源ノ角ゴシック JP Regular" panose="020B0500000000000000" pitchFamily="34" charset="-128"/>
                  <a:ea typeface="源ノ角ゴシック JP Regular" panose="020B0500000000000000" pitchFamily="34" charset="-128"/>
                </a:rPr>
                <a:t>黄色い実線</a:t>
              </a:r>
              <a:endParaRPr kumimoji="1" lang="ja-JP" altLang="en-US" sz="100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endParaRPr>
            </a:p>
          </p:txBody>
        </p:sp>
      </p:grpSp>
      <p:sp>
        <p:nvSpPr>
          <p:cNvPr id="37" name="角丸四角形 36"/>
          <p:cNvSpPr/>
          <p:nvPr/>
        </p:nvSpPr>
        <p:spPr>
          <a:xfrm>
            <a:off x="331831" y="3506073"/>
            <a:ext cx="1321200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コンテンツ</a:t>
            </a:r>
            <a:endParaRPr kumimoji="1" lang="ja-JP" altLang="en-US" sz="90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31831" y="3938474"/>
            <a:ext cx="1321200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</a:t>
            </a:r>
            <a:endParaRPr kumimoji="1" lang="ja-JP" altLang="en-US" sz="90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09" name="右矢印 108"/>
          <p:cNvSpPr/>
          <p:nvPr/>
        </p:nvSpPr>
        <p:spPr>
          <a:xfrm rot="16200000">
            <a:off x="825081" y="4370900"/>
            <a:ext cx="320652" cy="300130"/>
          </a:xfrm>
          <a:prstGeom prst="rightArrow">
            <a:avLst>
              <a:gd name="adj1" fmla="val 27358"/>
              <a:gd name="adj2" fmla="val 72642"/>
            </a:avLst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105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63" name="額縁 62"/>
          <p:cNvSpPr/>
          <p:nvPr/>
        </p:nvSpPr>
        <p:spPr>
          <a:xfrm>
            <a:off x="241718" y="4772704"/>
            <a:ext cx="352071" cy="357977"/>
          </a:xfrm>
          <a:prstGeom prst="bevel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キ</a:t>
            </a:r>
          </a:p>
        </p:txBody>
      </p:sp>
      <p:sp>
        <p:nvSpPr>
          <p:cNvPr id="64" name="額縁 63"/>
          <p:cNvSpPr/>
          <p:nvPr/>
        </p:nvSpPr>
        <p:spPr>
          <a:xfrm>
            <a:off x="620598" y="4772704"/>
            <a:ext cx="352071" cy="357977"/>
          </a:xfrm>
          <a:prstGeom prst="bevel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err="1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ー</a:t>
            </a:r>
            <a:endParaRPr kumimoji="1" lang="ja-JP" altLang="en-US" sz="10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65" name="額縁 64"/>
          <p:cNvSpPr/>
          <p:nvPr/>
        </p:nvSpPr>
        <p:spPr>
          <a:xfrm>
            <a:off x="999479" y="4772704"/>
            <a:ext cx="352071" cy="357977"/>
          </a:xfrm>
          <a:prstGeom prst="bevel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入</a:t>
            </a:r>
          </a:p>
        </p:txBody>
      </p:sp>
      <p:sp>
        <p:nvSpPr>
          <p:cNvPr id="66" name="額縁 65"/>
          <p:cNvSpPr/>
          <p:nvPr/>
        </p:nvSpPr>
        <p:spPr>
          <a:xfrm>
            <a:off x="1378359" y="4772704"/>
            <a:ext cx="352071" cy="357977"/>
          </a:xfrm>
          <a:prstGeom prst="bevel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力</a:t>
            </a:r>
          </a:p>
        </p:txBody>
      </p:sp>
      <p:sp>
        <p:nvSpPr>
          <p:cNvPr id="121" name="右矢印 120"/>
          <p:cNvSpPr/>
          <p:nvPr/>
        </p:nvSpPr>
        <p:spPr>
          <a:xfrm rot="5400000" flipV="1">
            <a:off x="825081" y="5234446"/>
            <a:ext cx="320652" cy="300130"/>
          </a:xfrm>
          <a:prstGeom prst="rightArrow">
            <a:avLst>
              <a:gd name="adj1" fmla="val 27358"/>
              <a:gd name="adj2" fmla="val 7264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1400"/>
            <a:endParaRPr lang="ja-JP" altLang="en-US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331831" y="5648870"/>
            <a:ext cx="1321200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chemeClr val="tx1"/>
                </a:solidFill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</a:t>
            </a:r>
            <a:endParaRPr lang="ja-JP" altLang="en-US" sz="1400">
              <a:solidFill>
                <a:schemeClr val="tx1"/>
              </a:solidFill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331831" y="6076912"/>
            <a:ext cx="1321200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</a:t>
            </a:r>
            <a:endParaRPr kumimoji="1" lang="ja-JP" altLang="en-US" sz="90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31831" y="6504954"/>
            <a:ext cx="1321200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コンテンツ</a:t>
            </a:r>
            <a:endParaRPr kumimoji="1" lang="ja-JP" altLang="en-US" sz="900">
              <a:solidFill>
                <a:schemeClr val="tx1"/>
              </a:solidFill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1980125" y="3911310"/>
            <a:ext cx="1960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ブラウザとコンテンツを操作</a:t>
            </a:r>
          </a:p>
        </p:txBody>
      </p:sp>
      <p:sp>
        <p:nvSpPr>
          <p:cNvPr id="34" name="タイトル 1"/>
          <p:cNvSpPr txBox="1">
            <a:spLocks/>
          </p:cNvSpPr>
          <p:nvPr/>
        </p:nvSpPr>
        <p:spPr bwMode="auto">
          <a:xfrm>
            <a:off x="1998903" y="3997945"/>
            <a:ext cx="1923296" cy="52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600" ker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フォーカスモード</a:t>
            </a:r>
          </a:p>
        </p:txBody>
      </p:sp>
      <p:sp>
        <p:nvSpPr>
          <p:cNvPr id="142" name="正方形/長方形 141"/>
          <p:cNvSpPr/>
          <p:nvPr/>
        </p:nvSpPr>
        <p:spPr>
          <a:xfrm>
            <a:off x="2446724" y="4420763"/>
            <a:ext cx="9736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ガシャ</a:t>
            </a:r>
          </a:p>
        </p:txBody>
      </p:sp>
      <p:sp>
        <p:nvSpPr>
          <p:cNvPr id="77" name="タイトル 1"/>
          <p:cNvSpPr txBox="1">
            <a:spLocks/>
          </p:cNvSpPr>
          <p:nvPr/>
        </p:nvSpPr>
        <p:spPr bwMode="auto">
          <a:xfrm>
            <a:off x="2302991" y="4710128"/>
            <a:ext cx="1315120" cy="479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11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11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スペース</a:t>
            </a:r>
            <a:endParaRPr lang="en-US" altLang="ja-JP" sz="1100" kern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r>
              <a:rPr lang="ja-JP" altLang="en-US" sz="800" ker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または自動切替</a:t>
            </a:r>
            <a:endParaRPr lang="en-US" altLang="ja-JP" sz="1200" kern="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78" name="右カーブ矢印 77"/>
          <p:cNvSpPr/>
          <p:nvPr/>
        </p:nvSpPr>
        <p:spPr bwMode="auto">
          <a:xfrm>
            <a:off x="2192737" y="4499984"/>
            <a:ext cx="319536" cy="925369"/>
          </a:xfrm>
          <a:prstGeom prst="curved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1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</p:txBody>
      </p:sp>
      <p:sp>
        <p:nvSpPr>
          <p:cNvPr id="114" name="コンテンツ プレースホルダー 2"/>
          <p:cNvSpPr txBox="1">
            <a:spLocks/>
          </p:cNvSpPr>
          <p:nvPr/>
        </p:nvSpPr>
        <p:spPr bwMode="auto">
          <a:xfrm>
            <a:off x="1976193" y="4807350"/>
            <a:ext cx="404598" cy="2034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ja-JP" sz="9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Esc</a:t>
            </a:r>
            <a:endParaRPr lang="en-US" altLang="ja-JP" sz="900" kern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79" name="右カーブ矢印 78"/>
          <p:cNvSpPr/>
          <p:nvPr/>
        </p:nvSpPr>
        <p:spPr bwMode="auto">
          <a:xfrm rot="10800000">
            <a:off x="3377459" y="4465869"/>
            <a:ext cx="319536" cy="925369"/>
          </a:xfrm>
          <a:prstGeom prst="curved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1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2428618" y="5261142"/>
            <a:ext cx="9736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ポン</a:t>
            </a:r>
          </a:p>
        </p:txBody>
      </p:sp>
      <p:sp>
        <p:nvSpPr>
          <p:cNvPr id="73" name="タイトル 1"/>
          <p:cNvSpPr txBox="1">
            <a:spLocks/>
          </p:cNvSpPr>
          <p:nvPr/>
        </p:nvSpPr>
        <p:spPr bwMode="auto">
          <a:xfrm>
            <a:off x="1986518" y="5420236"/>
            <a:ext cx="1948067" cy="43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ctr" anchorCtr="0" compatLnSpc="1">
            <a:prstTxWarp prst="textNoShape">
              <a:avLst/>
            </a:prstTxWarp>
          </a:bodyPr>
          <a:lstStyle>
            <a:lvl1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defTabSz="1041400" rtl="0" fontAlgn="base">
              <a:spcBef>
                <a:spcPct val="0"/>
              </a:spcBef>
              <a:spcAft>
                <a:spcPct val="0"/>
              </a:spcAft>
              <a:defRPr kumimoji="1" sz="49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ja-JP" altLang="en-US" sz="18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ブラウズモード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758492" y="5783079"/>
            <a:ext cx="2405413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NVDA</a:t>
            </a:r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がブラウザを制御</a:t>
            </a:r>
            <a:endParaRPr lang="en-US" altLang="ja-JP" sz="8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ctr"/>
            <a:r>
              <a:rPr lang="en-US" altLang="ja-JP" sz="50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 </a:t>
            </a:r>
            <a:endParaRPr lang="en-US" altLang="ja-JP" sz="8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 algn="ctr">
              <a:lnSpc>
                <a:spcPts val="1000"/>
              </a:lnSpc>
            </a:pPr>
            <a:r>
              <a:rPr lang="ja-JP" altLang="en-US" sz="8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▼ 矢印キーでブラウズ</a:t>
            </a:r>
            <a:endParaRPr lang="en-US" altLang="ja-JP" sz="8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ctr"/>
            <a:r>
              <a:rPr lang="ja-JP" altLang="en-US" sz="7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</a:t>
            </a:r>
            <a:r>
              <a:rPr lang="en-US" altLang="ja-JP" sz="7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NVDA+V </a:t>
            </a:r>
            <a:r>
              <a:rPr lang="ja-JP" altLang="en-US" sz="700">
                <a:latin typeface="源ノ角ゴシック JP Heavy" panose="020B0A00000000000000" pitchFamily="34" charset="-128"/>
                <a:ea typeface="源ノ角ゴシック JP Regular" panose="020B0500000000000000"/>
              </a:rPr>
              <a:t>画面レイアウト</a:t>
            </a:r>
            <a:r>
              <a:rPr lang="ja-JP" altLang="en-US" sz="7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） </a:t>
            </a:r>
            <a:endParaRPr lang="en-US" altLang="ja-JP" sz="7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ctr"/>
            <a:r>
              <a:rPr lang="ja-JP" altLang="en-US" sz="7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▼ </a:t>
            </a:r>
            <a:r>
              <a:rPr lang="en-US" altLang="ja-JP" sz="7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1</a:t>
            </a:r>
            <a:r>
              <a:rPr lang="ja-JP" altLang="en-US" sz="7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文字ナビゲーション  ▼ 要素リスト</a:t>
            </a:r>
            <a:endParaRPr lang="en-US" altLang="ja-JP" sz="7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ctr"/>
            <a:endParaRPr lang="en-US" altLang="ja-JP" sz="70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  <a:p>
            <a:pPr algn="ctr"/>
            <a:r>
              <a:rPr lang="en-US" altLang="ja-JP" sz="6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Tab / </a:t>
            </a:r>
            <a:r>
              <a:rPr lang="ja-JP" altLang="en-US" sz="6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スペース </a:t>
            </a:r>
            <a:r>
              <a:rPr lang="en-US" altLang="ja-JP" sz="6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Enter </a:t>
            </a:r>
            <a:r>
              <a:rPr lang="ja-JP" altLang="en-US" sz="6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などはフォーカスモードと同じ</a:t>
            </a:r>
            <a:endParaRPr lang="en-US" altLang="ja-JP" sz="6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 bwMode="auto">
          <a:xfrm>
            <a:off x="3427393" y="6697835"/>
            <a:ext cx="2401048" cy="104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indent="0" defTabSz="1041400">
              <a:spcBef>
                <a:spcPct val="20000"/>
              </a:spcBef>
              <a:buNone/>
              <a:defRPr sz="10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defRPr>
            </a:lvl1pPr>
            <a:lvl2pPr indent="0" algn="ctr" defTabSz="1041400">
              <a:spcBef>
                <a:spcPct val="20000"/>
              </a:spcBef>
              <a:buNone/>
              <a:defRPr sz="3200">
                <a:latin typeface="+mn-lt"/>
                <a:ea typeface="+mn-ea"/>
              </a:defRPr>
            </a:lvl2pPr>
            <a:lvl3pPr indent="0" algn="ctr" defTabSz="1041400">
              <a:spcBef>
                <a:spcPct val="20000"/>
              </a:spcBef>
              <a:buNone/>
              <a:defRPr sz="2800">
                <a:latin typeface="+mn-lt"/>
                <a:ea typeface="+mn-ea"/>
              </a:defRPr>
            </a:lvl3pPr>
            <a:lvl4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4pPr>
            <a:lvl5pPr indent="0" algn="ctr" defTabSz="1041400">
              <a:spcBef>
                <a:spcPct val="20000"/>
              </a:spcBef>
              <a:buNone/>
              <a:defRPr sz="2500">
                <a:latin typeface="+mn-lt"/>
                <a:ea typeface="+mn-ea"/>
              </a:defRPr>
            </a:lvl5pPr>
            <a:lvl6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6pPr>
            <a:lvl7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7pPr>
            <a:lvl8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8pPr>
            <a:lvl9pPr indent="0" algn="ctr" defTabSz="1041400" fontAlgn="base">
              <a:spcBef>
                <a:spcPct val="20000"/>
              </a:spcBef>
              <a:spcAft>
                <a:spcPct val="0"/>
              </a:spcAft>
              <a:buNone/>
              <a:defRPr sz="2500">
                <a:latin typeface="+mn-lt"/>
                <a:ea typeface="+mn-ea"/>
              </a:defRPr>
            </a:lvl9pPr>
          </a:lstStyle>
          <a:p>
            <a:r>
              <a:rPr lang="ja-JP" altLang="en-US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NVDA+F7  </a:t>
            </a:r>
            <a:r>
              <a:rPr lang="ja-JP" altLang="en-US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要素リスト</a:t>
            </a:r>
            <a:endParaRPr lang="en-US" altLang="ja-JP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リンク </a:t>
            </a:r>
            <a:r>
              <a:rPr lang="en-US" altLang="ja-JP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</a:t>
            </a:r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見出し </a:t>
            </a:r>
            <a:r>
              <a:rPr lang="en-US" altLang="ja-JP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/ </a:t>
            </a:r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フォームフィールド</a:t>
            </a:r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ボタン</a:t>
            </a:r>
            <a:r>
              <a:rPr lang="en-US" altLang="ja-JP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/ </a:t>
            </a:r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ランドマーク</a:t>
            </a:r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閲覧・実行・検索</a:t>
            </a:r>
            <a:endParaRPr lang="en-US" altLang="ja-JP" sz="8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pPr>
              <a:lnSpc>
                <a:spcPts val="1000"/>
              </a:lnSpc>
            </a:pPr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Web</a:t>
            </a:r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ブラウザの場合）</a:t>
            </a:r>
            <a:endParaRPr lang="en-US" altLang="ja-JP" sz="8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pic>
        <p:nvPicPr>
          <p:cNvPr id="9" name="図 8" descr="画像 要素リスト"/>
          <p:cNvPicPr>
            <a:picLocks noChangeAspect="1"/>
          </p:cNvPicPr>
          <p:nvPr/>
        </p:nvPicPr>
        <p:blipFill rotWithShape="1">
          <a:blip r:embed="rId5"/>
          <a:srcRect l="1035" r="24483" b="75517"/>
          <a:stretch/>
        </p:blipFill>
        <p:spPr>
          <a:xfrm>
            <a:off x="4753791" y="7103388"/>
            <a:ext cx="1164340" cy="457875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4167033" y="3389845"/>
            <a:ext cx="2389775" cy="353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10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0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1</a:t>
            </a:r>
            <a:r>
              <a:rPr lang="ja-JP" altLang="en-US" sz="10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文字ナビゲーション</a:t>
            </a:r>
            <a:r>
              <a:rPr lang="ja-JP" altLang="en-US" sz="700" ker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</a:t>
            </a:r>
            <a:r>
              <a:rPr lang="en-US" altLang="ja-JP" sz="700" ker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Shift+</a:t>
            </a:r>
            <a:r>
              <a:rPr lang="ja-JP" altLang="en-US" sz="700" kern="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で逆方向）</a:t>
            </a:r>
            <a:endParaRPr lang="en-US" altLang="ja-JP" sz="100" kern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H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見出し（</a:t>
            </a: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1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～</a:t>
            </a: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6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も可）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L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リスト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I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リスト項目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T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テーブル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K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リンク </a:t>
            </a:r>
            <a:r>
              <a:rPr lang="ja-JP" altLang="en-US" sz="7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（報告 </a:t>
            </a:r>
            <a:r>
              <a:rPr lang="en-US" altLang="ja-JP" sz="7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NVDA+K</a:t>
            </a:r>
            <a:r>
              <a:rPr lang="ja-JP" altLang="en-US" sz="7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）</a:t>
            </a:r>
            <a:endParaRPr lang="en-US" altLang="ja-JP" sz="900" kern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リンクのないテキスト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F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フォームフィールド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U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未訪問リンク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V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訪問済みリンク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E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エディットフィールド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B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ボタン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X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チェックボックス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C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コンボボックス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R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ラジオボタン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M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フレーム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G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画像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D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ランドマーク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algn="l">
              <a:lnSpc>
                <a:spcPts val="1100"/>
              </a:lnSpc>
            </a:pPr>
            <a:r>
              <a:rPr lang="en-US" altLang="ja-JP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 </a:t>
            </a:r>
            <a:r>
              <a:rPr lang="ja-JP" altLang="en-US" sz="900" kern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埋め込みオブジェクト</a:t>
            </a:r>
            <a:endParaRPr lang="en-US" altLang="ja-JP" sz="900" kern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76" name="コンテンツ プレースホルダー 2"/>
          <p:cNvSpPr txBox="1">
            <a:spLocks/>
          </p:cNvSpPr>
          <p:nvPr/>
        </p:nvSpPr>
        <p:spPr bwMode="auto">
          <a:xfrm>
            <a:off x="227413" y="7193696"/>
            <a:ext cx="3265816" cy="26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カンマ </a:t>
            </a:r>
            <a:r>
              <a:rPr lang="en-US" altLang="ja-JP" sz="9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/ Shift+</a:t>
            </a:r>
            <a:r>
              <a:rPr lang="ja-JP" altLang="en-US" sz="9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カンマ  </a:t>
            </a:r>
            <a:r>
              <a:rPr lang="ja-JP" altLang="en-US" sz="900" kern="0">
                <a:latin typeface="源ノ角ゴシック JP Heavy" panose="020B0A00000000000000" pitchFamily="34" charset="-128"/>
                <a:ea typeface="源ノ角ゴシック JP Regular" panose="020B0500000000000000"/>
              </a:rPr>
              <a:t>コンテナ要素の直後・先頭に移動</a:t>
            </a:r>
            <a:endParaRPr lang="en-US" altLang="ja-JP" sz="900" kern="0">
              <a:latin typeface="源ノ角ゴシック JP Heavy" panose="020B0A00000000000000" pitchFamily="34" charset="-128"/>
              <a:ea typeface="源ノ角ゴシック JP Regular" panose="020B0500000000000000"/>
            </a:endParaRPr>
          </a:p>
        </p:txBody>
      </p:sp>
      <p:sp>
        <p:nvSpPr>
          <p:cNvPr id="90" name="コンテンツ プレースホルダー 2"/>
          <p:cNvSpPr txBox="1">
            <a:spLocks/>
          </p:cNvSpPr>
          <p:nvPr/>
        </p:nvSpPr>
        <p:spPr bwMode="auto">
          <a:xfrm>
            <a:off x="6578610" y="2738072"/>
            <a:ext cx="2133452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レビューカーソル</a:t>
            </a:r>
            <a:endParaRPr lang="en-US" altLang="ja-JP" sz="900" kern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6668463" y="2930907"/>
            <a:ext cx="16238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テンキー（デスクトップ配列）</a:t>
            </a:r>
            <a:endParaRPr lang="en-US" altLang="ja-JP" sz="8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94" name="表 93" descr="1 前の文字&#10;2 現在の文字&#10;3 次の文字&#10;4 前の単語&#10;5 現在の単語&#10;6 次の単語&#10;7 前の行&#10;8 現在の行&#10;9 次の行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42770"/>
              </p:ext>
            </p:extLst>
          </p:nvPr>
        </p:nvGraphicFramePr>
        <p:xfrm>
          <a:off x="6681315" y="3173543"/>
          <a:ext cx="1769669" cy="62239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前の行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前の単語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次の単語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r>
                        <a:rPr kumimoji="1" lang="ja-JP" altLang="en-US" sz="7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前の文字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次の文字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正方形/長方形 100"/>
          <p:cNvSpPr/>
          <p:nvPr/>
        </p:nvSpPr>
        <p:spPr>
          <a:xfrm>
            <a:off x="8393535" y="3370330"/>
            <a:ext cx="298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←</a:t>
            </a:r>
            <a:endParaRPr lang="en-US" altLang="ja-JP" sz="80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8553802" y="2930907"/>
            <a:ext cx="16238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8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（ラップトップ配列）</a:t>
            </a:r>
            <a:endParaRPr lang="en-US" altLang="ja-JP" sz="8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99" name="表 98" descr="左矢印 前の文字&#10;ピリオド 現在の文字&#10;右矢印 次の文字&#10;Ctrl+左矢印 前の単語&#10;Ctrl+ピリオド 現在の単語&#10;Ctrl+右矢印 次の単語&#10;上矢印 前の行&#10;Shift+ピリオド 現在の行&#10;下矢印 次の行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46530"/>
              </p:ext>
            </p:extLst>
          </p:nvPr>
        </p:nvGraphicFramePr>
        <p:xfrm>
          <a:off x="8607929" y="3173543"/>
          <a:ext cx="1896947" cy="6400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4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800">
                          <a:latin typeface="源ノ角ゴシック Code JP H" panose="020B0A00000000000000" pitchFamily="34" charset="-128"/>
                          <a:ea typeface="源ノ角ゴシック Code JP H" panose="020B0A00000000000000" pitchFamily="34" charset="-128"/>
                        </a:rPr>
                        <a:t>↑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Shift+</a:t>
                      </a:r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↓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 err="1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Ctrl</a:t>
                      </a:r>
                      <a:r>
                        <a:rPr kumimoji="1" lang="en-US" altLang="ja-JP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+ </a:t>
                      </a:r>
                      <a:r>
                        <a:rPr lang="ja-JP" altLang="en-US" sz="800">
                          <a:latin typeface="源ノ角ゴシック Code JP H" panose="020B0A00000000000000" pitchFamily="34" charset="-128"/>
                          <a:ea typeface="源ノ角ゴシック Code JP H" panose="020B0A00000000000000" pitchFamily="34" charset="-128"/>
                        </a:rPr>
                        <a:t>←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Ctrl+</a:t>
                      </a:r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Ctrl+ </a:t>
                      </a:r>
                      <a:r>
                        <a:rPr lang="ja-JP" altLang="en-US" sz="800">
                          <a:latin typeface="源ノ角ゴシック Code JP H" panose="020B0A00000000000000" pitchFamily="34" charset="-128"/>
                          <a:ea typeface="源ノ角ゴシック Code JP H" panose="020B0A00000000000000" pitchFamily="34" charset="-128"/>
                        </a:rPr>
                        <a:t>→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4">
                <a:tc>
                  <a:txBody>
                    <a:bodyPr/>
                    <a:lstStyle/>
                    <a:p>
                      <a:r>
                        <a:rPr lang="ja-JP" altLang="en-US" sz="800">
                          <a:latin typeface="源ノ角ゴシック Code JP H" panose="020B0A00000000000000" pitchFamily="34" charset="-128"/>
                          <a:ea typeface="源ノ角ゴシック Code JP H" panose="020B0A00000000000000" pitchFamily="34" charset="-128"/>
                        </a:rPr>
                        <a:t>←</a:t>
                      </a:r>
                      <a:endParaRPr kumimoji="1" lang="ja-JP" altLang="en-US" sz="800"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ピリオド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800">
                          <a:latin typeface="源ノ角ゴシック Code JP H" panose="020B0A00000000000000" pitchFamily="34" charset="-128"/>
                          <a:ea typeface="源ノ角ゴシック Code JP H" panose="020B0A00000000000000" pitchFamily="34" charset="-128"/>
                        </a:rPr>
                        <a:t>→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コンテンツ プレースホルダー 2"/>
          <p:cNvSpPr txBox="1">
            <a:spLocks/>
          </p:cNvSpPr>
          <p:nvPr/>
        </p:nvSpPr>
        <p:spPr bwMode="auto">
          <a:xfrm>
            <a:off x="6574064" y="2441958"/>
            <a:ext cx="4470126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9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NVDA+B  </a:t>
            </a:r>
            <a:r>
              <a:rPr lang="ja-JP" altLang="en-US" sz="9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現在のウィンドウに含まれるオブジェクトの読み上げ </a:t>
            </a:r>
            <a:endParaRPr lang="en-US" altLang="ja-JP" sz="900" kern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117" name="コンテンツ プレースホルダー 2"/>
          <p:cNvSpPr txBox="1">
            <a:spLocks/>
          </p:cNvSpPr>
          <p:nvPr/>
        </p:nvSpPr>
        <p:spPr bwMode="auto">
          <a:xfrm>
            <a:off x="6028733" y="3896046"/>
            <a:ext cx="4470126" cy="302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t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ja-JP" altLang="en-US" sz="900" kern="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オブジェクトナビゲーション</a:t>
            </a:r>
            <a:endParaRPr lang="en-US" altLang="ja-JP" sz="900" kern="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140174" y="4116039"/>
            <a:ext cx="2047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8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テンキー（デスクトップ配列）</a:t>
            </a:r>
            <a:endParaRPr lang="en-US" altLang="ja-JP" sz="8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8180143" y="4588955"/>
            <a:ext cx="298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>
                <a:latin typeface="源ノ角ゴシック JP Bold" panose="020B0800000000000000" pitchFamily="34" charset="-128"/>
                <a:ea typeface="源ノ角ゴシック JP Bold" panose="020B0800000000000000" pitchFamily="34" charset="-128"/>
              </a:rPr>
              <a:t>←</a:t>
            </a:r>
            <a:endParaRPr lang="en-US" altLang="ja-JP" sz="800">
              <a:latin typeface="源ノ角ゴシック JP Bold" panose="020B0800000000000000" pitchFamily="34" charset="-128"/>
              <a:ea typeface="源ノ角ゴシック JP Bold" panose="020B0800000000000000" pitchFamily="34" charset="-128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8450985" y="4116039"/>
            <a:ext cx="20478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</a:t>
            </a:r>
            <a:r>
              <a:rPr lang="ja-JP" altLang="en-US" sz="8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（ラップトップ配列）</a:t>
            </a:r>
            <a:endParaRPr lang="en-US" altLang="ja-JP" sz="800">
              <a:latin typeface="源ノ角ゴシック JP Heavy" panose="020B0A00000000000000" pitchFamily="34" charset="-128"/>
              <a:ea typeface="源ノ角ゴシック JP Heavy" panose="020B0A00000000000000" pitchFamily="34" charset="-128"/>
            </a:endParaRPr>
          </a:p>
        </p:txBody>
      </p:sp>
      <p:graphicFrame>
        <p:nvGraphicFramePr>
          <p:cNvPr id="104" name="表 103" descr="PageDown 前のレビューモード&#10;Shift+下矢印 子の要素&#10; &#10;Shift+左矢印 前の要素&#10;Shift+O 現在の要素&#10;Shift+右矢印 次の要素&#10;PageUp 次のレビューモード&#10;Shift+上矢印 親の要素&#10;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97208"/>
              </p:ext>
            </p:extLst>
          </p:nvPr>
        </p:nvGraphicFramePr>
        <p:xfrm>
          <a:off x="8450985" y="4344344"/>
          <a:ext cx="2047874" cy="7632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600" kern="1200" err="1">
                          <a:solidFill>
                            <a:schemeClr val="dk1"/>
                          </a:solidFill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  <a:cs typeface="+mn-cs"/>
                        </a:rPr>
                        <a:t>PageUp</a:t>
                      </a:r>
                      <a:endParaRPr kumimoji="1" lang="ja-JP" altLang="en-US" sz="600" kern="1200">
                        <a:solidFill>
                          <a:schemeClr val="dk1"/>
                        </a:solidFill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</a:t>
                      </a:r>
                      <a:r>
                        <a:rPr lang="en-US" altLang="ja-JP" sz="8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+</a:t>
                      </a:r>
                      <a:r>
                        <a:rPr lang="ja-JP" altLang="en-US" sz="8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↑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 [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</a:t>
                      </a:r>
                      <a:r>
                        <a:rPr lang="en-US" altLang="ja-JP" sz="8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+ </a:t>
                      </a:r>
                      <a:r>
                        <a:rPr lang="ja-JP" altLang="en-US" sz="800">
                          <a:latin typeface="源ノ角ゴシック Code JP H" panose="020B0A00000000000000" pitchFamily="34" charset="-128"/>
                          <a:ea typeface="源ノ角ゴシック Code JP H" panose="020B0A00000000000000" pitchFamily="34" charset="-128"/>
                        </a:rPr>
                        <a:t>←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Bold" panose="020B0800000000000000" pitchFamily="34" charset="-128"/>
                        <a:ea typeface="源ノ角ゴシック JP Bold" panose="020B08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</a:t>
                      </a:r>
                      <a:r>
                        <a:rPr lang="en-US" altLang="ja-JP" sz="8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+ </a:t>
                      </a:r>
                      <a:r>
                        <a:rPr kumimoji="1" lang="en-US" altLang="ja-JP" sz="8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O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</a:t>
                      </a:r>
                      <a:r>
                        <a:rPr lang="en-US" altLang="ja-JP" sz="8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+ </a:t>
                      </a:r>
                      <a:r>
                        <a:rPr lang="ja-JP" altLang="en-US" sz="8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→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00">
                <a:tc>
                  <a:txBody>
                    <a:bodyPr/>
                    <a:lstStyle/>
                    <a:p>
                      <a:r>
                        <a:rPr kumimoji="1" lang="en-US" altLang="ja-JP" sz="600" err="1">
                          <a:latin typeface="源ノ角ゴシック JP Regular" panose="020B0500000000000000" pitchFamily="34" charset="-128"/>
                          <a:ea typeface="源ノ角ゴシック JP Regular" panose="020B0500000000000000" pitchFamily="34" charset="-128"/>
                        </a:rPr>
                        <a:t>PageDown</a:t>
                      </a:r>
                      <a:endParaRPr kumimoji="1" lang="ja-JP" altLang="en-US" sz="600">
                        <a:latin typeface="源ノ角ゴシック JP Regular" panose="020B0500000000000000" pitchFamily="34" charset="-128"/>
                        <a:ea typeface="源ノ角ゴシック JP Regular" panose="020B05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err="1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</a:t>
                      </a:r>
                      <a:r>
                        <a:rPr lang="en-US" altLang="ja-JP" sz="8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+↓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Shift+ ]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正方形/長方形 84"/>
          <p:cNvSpPr/>
          <p:nvPr/>
        </p:nvSpPr>
        <p:spPr>
          <a:xfrm>
            <a:off x="6023768" y="5170355"/>
            <a:ext cx="428062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■ </a:t>
            </a:r>
            <a:r>
              <a:rPr lang="en-US" altLang="ja-JP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NVDA+F </a:t>
            </a:r>
            <a:r>
              <a:rPr lang="ja-JP" altLang="en-US"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rPr>
              <a:t> 書式とドキュメント情報</a:t>
            </a:r>
            <a:r>
              <a:rPr lang="ja-JP" altLang="en-US" sz="8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（設定で自動報告を無効化できる）</a:t>
            </a:r>
            <a:endParaRPr lang="en-US" altLang="ja-JP" sz="8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フォント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フォント名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フォントサイズ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フォント属性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強調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スタイル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色</a:t>
            </a:r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en-US" altLang="ja-JP" sz="6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 </a:t>
            </a:r>
            <a:br>
              <a:rPr lang="en-US" altLang="ja-JP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</a:br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ドキュメント情報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コメント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校閲者による更新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スペルミス</a:t>
            </a:r>
          </a:p>
          <a:p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7055044" y="5462807"/>
            <a:ext cx="12308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ページと間隔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ページ番号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行番号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行インデント</a:t>
            </a:r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段落インデント</a:t>
            </a:r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行間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配置</a:t>
            </a:r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ja-JP" altLang="en-US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083744" y="5462807"/>
            <a:ext cx="12308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テーブル情報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テーブル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行と列の見出し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セル番地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セルの罫線</a:t>
            </a:r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ja-JP" altLang="en-US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9127150" y="5462807"/>
            <a:ext cx="10508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▼ 要素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見出し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リンク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画像</a:t>
            </a:r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リスト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引用</a:t>
            </a:r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グループ</a:t>
            </a:r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9706783" y="5462807"/>
            <a:ext cx="10508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ランドマーク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記事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フレーム</a:t>
            </a:r>
          </a:p>
          <a:p>
            <a:r>
              <a:rPr lang="ja-JP" altLang="en-US" sz="900">
                <a:latin typeface="源ノ角ゴシック JP Regular" panose="020B0500000000000000" pitchFamily="34" charset="-128"/>
                <a:ea typeface="源ノ角ゴシック JP Regular" panose="020B0500000000000000" pitchFamily="34" charset="-128"/>
              </a:rPr>
              <a:t>クリック可能</a:t>
            </a:r>
            <a:endParaRPr lang="en-US" altLang="ja-JP" sz="900">
              <a:latin typeface="源ノ角ゴシック JP Regular" panose="020B0500000000000000" pitchFamily="34" charset="-128"/>
              <a:ea typeface="源ノ角ゴシック JP Regular" panose="020B0500000000000000" pitchFamily="34" charset="-128"/>
            </a:endParaRPr>
          </a:p>
        </p:txBody>
      </p:sp>
      <p:sp>
        <p:nvSpPr>
          <p:cNvPr id="130" name="コンテンツ プレースホルダー 2"/>
          <p:cNvSpPr txBox="1">
            <a:spLocks/>
          </p:cNvSpPr>
          <p:nvPr/>
        </p:nvSpPr>
        <p:spPr bwMode="auto">
          <a:xfrm>
            <a:off x="7280989" y="6625328"/>
            <a:ext cx="3184997" cy="8002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r>
              <a:rPr lang="ja-JP" altLang="en-US"/>
              <a:t>■ 声や音を止める</a:t>
            </a:r>
            <a:endParaRPr lang="en-US" altLang="ja-JP"/>
          </a:p>
          <a:p>
            <a:r>
              <a:rPr lang="en-US" altLang="ja-JP" sz="9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NVDA+S </a:t>
            </a:r>
            <a:r>
              <a:rPr lang="ja-JP" altLang="en-US" sz="9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読み上げモード</a:t>
            </a:r>
            <a:endParaRPr lang="en-US" altLang="ja-JP" sz="90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r>
              <a:rPr lang="ja-JP" altLang="en-US" sz="900">
                <a:ea typeface="源ノ角ゴシック JP Regular" panose="020B0500000000000000"/>
              </a:rPr>
              <a:t>▼ 設定 </a:t>
            </a:r>
            <a:r>
              <a:rPr lang="en-US" altLang="ja-JP" sz="900">
                <a:ea typeface="源ノ角ゴシック JP Regular" panose="020B0500000000000000"/>
              </a:rPr>
              <a:t>&gt; </a:t>
            </a:r>
            <a:r>
              <a:rPr lang="ja-JP" altLang="en-US" sz="900">
                <a:ea typeface="源ノ角ゴシック JP Regular" panose="020B0500000000000000"/>
              </a:rPr>
              <a:t>音声 </a:t>
            </a:r>
            <a:r>
              <a:rPr lang="en-US" altLang="ja-JP" sz="900">
                <a:ea typeface="源ノ角ゴシック JP Regular" panose="020B0500000000000000"/>
              </a:rPr>
              <a:t>&gt; </a:t>
            </a:r>
            <a:r>
              <a:rPr lang="ja-JP" altLang="en-US" sz="900">
                <a:ea typeface="源ノ角ゴシック JP Regular" panose="020B0500000000000000"/>
              </a:rPr>
              <a:t>エンジンなし </a:t>
            </a:r>
            <a:endParaRPr lang="en-US" altLang="ja-JP" sz="900">
              <a:ea typeface="源ノ角ゴシック JP Regular" panose="020B0500000000000000"/>
            </a:endParaRPr>
          </a:p>
          <a:p>
            <a:r>
              <a:rPr lang="ja-JP" altLang="en-US" sz="900">
                <a:ea typeface="源ノ角ゴシック JP Regular" panose="020B0500000000000000"/>
              </a:rPr>
              <a:t>▼</a:t>
            </a:r>
            <a:r>
              <a:rPr lang="en-US" altLang="ja-JP" sz="900">
                <a:ea typeface="源ノ角ゴシック JP Regular" panose="020B0500000000000000"/>
              </a:rPr>
              <a:t> </a:t>
            </a:r>
            <a:r>
              <a:rPr lang="ja-JP" altLang="en-US" sz="900">
                <a:ea typeface="源ノ角ゴシック JP Regular" panose="020B0500000000000000"/>
              </a:rPr>
              <a:t>ツール </a:t>
            </a:r>
            <a:r>
              <a:rPr lang="en-US" altLang="ja-JP" sz="900">
                <a:ea typeface="源ノ角ゴシック JP Regular" panose="020B0500000000000000"/>
              </a:rPr>
              <a:t>&gt; </a:t>
            </a:r>
            <a:r>
              <a:rPr lang="ja-JP" altLang="en-US" sz="900">
                <a:ea typeface="源ノ角ゴシック JP Regular" panose="020B0500000000000000"/>
              </a:rPr>
              <a:t>スピーチビューアー</a:t>
            </a:r>
            <a:endParaRPr lang="en-US" altLang="ja-JP" sz="900">
              <a:ea typeface="源ノ角ゴシック JP Regular" panose="020B0500000000000000"/>
            </a:endParaRPr>
          </a:p>
          <a:p>
            <a:r>
              <a:rPr lang="en-US" altLang="ja-JP" sz="900"/>
              <a:t>Ctrl </a:t>
            </a:r>
            <a:r>
              <a:rPr lang="ja-JP" altLang="en-US" sz="900">
                <a:ea typeface="源ノ角ゴシック JP Regular" panose="020B0500000000000000"/>
              </a:rPr>
              <a:t>読み上げ停止</a:t>
            </a:r>
            <a:r>
              <a:rPr lang="ja-JP" altLang="en-US" sz="900"/>
              <a:t> </a:t>
            </a:r>
            <a:r>
              <a:rPr lang="en-US" altLang="ja-JP" sz="900"/>
              <a:t>/ Shift </a:t>
            </a:r>
            <a:r>
              <a:rPr lang="ja-JP" altLang="en-US" sz="900">
                <a:ea typeface="源ノ角ゴシック JP Regular" panose="020B0500000000000000"/>
              </a:rPr>
              <a:t>読み上げ一時停止</a:t>
            </a:r>
            <a:endParaRPr lang="en-US" altLang="ja-JP" sz="900">
              <a:ea typeface="源ノ角ゴシック JP Regular" panose="020B0500000000000000"/>
            </a:endParaRPr>
          </a:p>
        </p:txBody>
      </p:sp>
      <p:sp>
        <p:nvSpPr>
          <p:cNvPr id="110" name="コンテンツ プレースホルダー 2"/>
          <p:cNvSpPr txBox="1">
            <a:spLocks/>
          </p:cNvSpPr>
          <p:nvPr/>
        </p:nvSpPr>
        <p:spPr bwMode="auto">
          <a:xfrm>
            <a:off x="9127150" y="6625328"/>
            <a:ext cx="2023962" cy="8156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000">
                <a:latin typeface="源ノ角ゴシック JP Heavy" panose="020B0A00000000000000" pitchFamily="34" charset="-128"/>
                <a:ea typeface="源ノ角ゴシック JP Heavy" panose="020B0A00000000000000" pitchFamily="34" charset="-128"/>
              </a:defRPr>
            </a:lvl1pPr>
          </a:lstStyle>
          <a:p>
            <a:r>
              <a:rPr lang="en-US" altLang="ja-JP" sz="9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NVDA+M </a:t>
            </a:r>
            <a:r>
              <a:rPr lang="ja-JP" altLang="en-US" sz="9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マウスカーソル</a:t>
            </a:r>
            <a:endParaRPr lang="en-US" altLang="ja-JP" sz="90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r>
              <a:rPr lang="en-US" altLang="ja-JP" sz="9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NVDA+U </a:t>
            </a:r>
            <a:r>
              <a:rPr lang="ja-JP" altLang="en-US" sz="9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プログレス</a:t>
            </a:r>
            <a:endParaRPr lang="en-US" altLang="ja-JP" sz="90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r>
              <a:rPr lang="en-US" altLang="ja-JP" sz="9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NVDA+P </a:t>
            </a:r>
            <a:r>
              <a:rPr lang="ja-JP" altLang="en-US" sz="90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記号</a:t>
            </a:r>
            <a:endParaRPr lang="en-US" altLang="ja-JP" sz="90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br>
              <a:rPr lang="en-US" altLang="ja-JP"/>
            </a:br>
            <a:endParaRPr lang="en-US" altLang="ja-JP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C456358-8373-4A82-BDCC-F8A9EDCB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831" y="1545263"/>
            <a:ext cx="10200172" cy="5952392"/>
            <a:chOff x="395629" y="1545263"/>
            <a:chExt cx="10200172" cy="5952392"/>
          </a:xfrm>
        </p:grpSpPr>
        <p:cxnSp>
          <p:nvCxnSpPr>
            <p:cNvPr id="46" name="直線コネクタ 45"/>
            <p:cNvCxnSpPr>
              <a:cxnSpLocks/>
            </p:cNvCxnSpPr>
            <p:nvPr/>
          </p:nvCxnSpPr>
          <p:spPr bwMode="auto">
            <a:xfrm>
              <a:off x="8409536" y="1545263"/>
              <a:ext cx="218626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 bwMode="auto">
            <a:xfrm>
              <a:off x="917157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>
              <a:cxnSpLocks/>
            </p:cNvCxnSpPr>
            <p:nvPr/>
          </p:nvCxnSpPr>
          <p:spPr bwMode="auto">
            <a:xfrm>
              <a:off x="7342024" y="6586101"/>
              <a:ext cx="322665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cxnSpLocks/>
            </p:cNvCxnSpPr>
            <p:nvPr/>
          </p:nvCxnSpPr>
          <p:spPr bwMode="auto">
            <a:xfrm>
              <a:off x="5982333" y="5197534"/>
              <a:ext cx="0" cy="230012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 bwMode="auto">
            <a:xfrm>
              <a:off x="709512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>
              <a:cxnSpLocks/>
            </p:cNvCxnSpPr>
            <p:nvPr/>
          </p:nvCxnSpPr>
          <p:spPr bwMode="auto">
            <a:xfrm>
              <a:off x="7342024" y="6582027"/>
              <a:ext cx="0" cy="8658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 bwMode="auto">
            <a:xfrm>
              <a:off x="8161925" y="5519313"/>
              <a:ext cx="0" cy="720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cxnSpLocks/>
            </p:cNvCxnSpPr>
            <p:nvPr/>
          </p:nvCxnSpPr>
          <p:spPr bwMode="auto">
            <a:xfrm>
              <a:off x="9764372" y="5681238"/>
              <a:ext cx="0" cy="58172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>
              <a:cxnSpLocks/>
            </p:cNvCxnSpPr>
            <p:nvPr/>
          </p:nvCxnSpPr>
          <p:spPr bwMode="auto">
            <a:xfrm>
              <a:off x="395629" y="7117854"/>
              <a:ext cx="300587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cxnSpLocks/>
            </p:cNvCxnSpPr>
            <p:nvPr/>
          </p:nvCxnSpPr>
          <p:spPr bwMode="auto">
            <a:xfrm>
              <a:off x="4143769" y="3464404"/>
              <a:ext cx="0" cy="31965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表 56" descr="1 前のレビューモード&#10;2 子の要素&#10;3 &#10;4 前の要素&#10;5 現在の要素&#10;6 次の要素&#10;7 次のレビューモード&#10;8 親の要素&#10;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8289"/>
              </p:ext>
            </p:extLst>
          </p:nvPr>
        </p:nvGraphicFramePr>
        <p:xfrm>
          <a:off x="6092334" y="4344038"/>
          <a:ext cx="2101976" cy="76381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2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Regular" panose="020B0500000000000000" pitchFamily="34" charset="-128"/>
                          <a:cs typeface="+mn-cs"/>
                        </a:rPr>
                        <a:t>次の</a:t>
                      </a:r>
                      <a:endParaRPr kumimoji="1" lang="en-US" altLang="ja-JP" sz="6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Regular" panose="020B0500000000000000" pitchFamily="34" charset="-128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Regular" panose="020B0500000000000000" pitchFamily="34" charset="-128"/>
                          <a:cs typeface="+mn-cs"/>
                        </a:rPr>
                        <a:t>レビューモード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親の要素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前の要素</a:t>
                      </a:r>
                      <a:endParaRPr kumimoji="1" lang="en-US" altLang="ja-JP" sz="600"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(</a:t>
                      </a:r>
                      <a:r>
                        <a:rPr kumimoji="1" lang="ja-JP" altLang="en-US" sz="6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フラットビュー</a:t>
                      </a:r>
                      <a:r>
                        <a:rPr kumimoji="1" lang="en-US" altLang="ja-JP" sz="6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)</a:t>
                      </a:r>
                      <a:endParaRPr kumimoji="1" lang="ja-JP" altLang="en-US" sz="6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前の要素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次の要素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Regular" panose="020B0500000000000000" pitchFamily="34" charset="-128"/>
                          <a:cs typeface="+mn-cs"/>
                        </a:rPr>
                        <a:t>前の</a:t>
                      </a:r>
                      <a:endParaRPr kumimoji="1" lang="en-US" altLang="ja-JP" sz="6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Regular" panose="020B0500000000000000" pitchFamily="34" charset="-128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Regular" panose="020B0500000000000000" pitchFamily="34" charset="-128"/>
                          <a:cs typeface="+mn-cs"/>
                        </a:rPr>
                        <a:t>レビューモード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子の要素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次の要素</a:t>
                      </a:r>
                      <a:endParaRPr kumimoji="1" lang="en-US" altLang="ja-JP" sz="600"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(</a:t>
                      </a:r>
                      <a:r>
                        <a:rPr kumimoji="1" lang="ja-JP" altLang="en-US" sz="6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フラットビュー</a:t>
                      </a:r>
                      <a:r>
                        <a:rPr kumimoji="1" lang="en-US" altLang="ja-JP" sz="6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)</a:t>
                      </a:r>
                      <a:endParaRPr kumimoji="1" lang="ja-JP" altLang="en-US" sz="6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D61A5A2-72A9-3E7F-1BA1-FC00B2550C3D}"/>
              </a:ext>
            </a:extLst>
          </p:cNvPr>
          <p:cNvCxnSpPr>
            <a:cxnSpLocks/>
          </p:cNvCxnSpPr>
          <p:nvPr/>
        </p:nvCxnSpPr>
        <p:spPr bwMode="auto">
          <a:xfrm>
            <a:off x="8345738" y="279113"/>
            <a:ext cx="0" cy="12661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 12" descr="1 前のレビューモード&#10;2 子の要素&#10;3 &#10;4 前の要素&#10;5 現在の要素&#10;6 次の要素&#10;7 次のレビューモード&#10;8 親の要素&#10;9">
            <a:extLst>
              <a:ext uri="{FF2B5EF4-FFF2-40B4-BE49-F238E27FC236}">
                <a16:creationId xmlns:a16="http://schemas.microsoft.com/office/drawing/2014/main" id="{F3BEEC87-13D1-0D7A-6A47-5FF7AE41D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89467"/>
              </p:ext>
            </p:extLst>
          </p:nvPr>
        </p:nvGraphicFramePr>
        <p:xfrm>
          <a:off x="3260787" y="190574"/>
          <a:ext cx="2847317" cy="88919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4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5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9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■ テキストを読む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デスクトップ配列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ラップトップ配列</a:t>
                      </a:r>
                      <a:endParaRPr kumimoji="1" lang="ja-JP" altLang="en-US" sz="6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現在の行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kern="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NVDA+</a:t>
                      </a:r>
                      <a:r>
                        <a:rPr lang="ja-JP" altLang="en-US" sz="800">
                          <a:latin typeface="源ノ角ゴシック Code JP H" panose="020B0A00000000000000" pitchFamily="34" charset="-128"/>
                          <a:ea typeface="源ノ角ゴシック Code JP H" panose="020B0A00000000000000" pitchFamily="34" charset="-128"/>
                        </a:rPr>
                        <a:t>↑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kern="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NVDA+L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すべて読み上げ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kern="0">
                          <a:latin typeface="源ノ角ゴシック JP Heavy" panose="020B0A00000000000000" pitchFamily="34" charset="-128"/>
                          <a:ea typeface="源ノ角ゴシック JP Bold" panose="020B0800000000000000" pitchFamily="34" charset="-128"/>
                        </a:rPr>
                        <a:t>NVDA+</a:t>
                      </a:r>
                      <a:r>
                        <a:rPr lang="en-US" altLang="ja-JP" sz="8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↓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kern="0">
                          <a:latin typeface="源ノ角ゴシック JP Heavy" panose="020B0A00000000000000" pitchFamily="34" charset="-128"/>
                          <a:ea typeface="源ノ角ゴシック JP Bold" panose="020B0800000000000000" pitchFamily="34" charset="-128"/>
                        </a:rPr>
                        <a:t>NVDA+A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選択中のテキスト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NVDA+Shift+</a:t>
                      </a:r>
                      <a:r>
                        <a:rPr lang="ja-JP" altLang="en-US" sz="800">
                          <a:latin typeface="源ノ角ゴシック Code JP H" panose="020B0A00000000000000" pitchFamily="34" charset="-128"/>
                          <a:ea typeface="源ノ角ゴシック Code JP H" panose="020B0A00000000000000" pitchFamily="34" charset="-128"/>
                        </a:rPr>
                        <a:t>↑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NVDA+Shift+</a:t>
                      </a:r>
                      <a:r>
                        <a:rPr kumimoji="1" lang="en-US" altLang="ja-JP" sz="8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S</a:t>
                      </a:r>
                      <a:endParaRPr kumimoji="1" lang="ja-JP" altLang="en-US" sz="8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2357840"/>
                  </a:ext>
                </a:extLst>
              </a:tr>
            </a:tbl>
          </a:graphicData>
        </a:graphic>
      </p:graphicFrame>
      <p:graphicFrame>
        <p:nvGraphicFramePr>
          <p:cNvPr id="19" name="表 18" descr="1 前のレビューモード&#10;2 子の要素&#10;3 &#10;4 前の要素&#10;5 現在の要素&#10;6 次の要素&#10;7 次のレビューモード&#10;8 親の要素&#10;9">
            <a:extLst>
              <a:ext uri="{FF2B5EF4-FFF2-40B4-BE49-F238E27FC236}">
                <a16:creationId xmlns:a16="http://schemas.microsoft.com/office/drawing/2014/main" id="{27A6923F-4718-6808-8201-B1812C90C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77325"/>
              </p:ext>
            </p:extLst>
          </p:nvPr>
        </p:nvGraphicFramePr>
        <p:xfrm>
          <a:off x="257060" y="190574"/>
          <a:ext cx="2628000" cy="88754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17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■ </a:t>
                      </a:r>
                      <a:r>
                        <a:rPr lang="en-US" altLang="ja-JP" sz="9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Ctrl+Alt+</a:t>
                      </a:r>
                      <a:r>
                        <a:rPr lang="ja-JP" altLang="en-US" sz="90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矢印キー  </a:t>
                      </a:r>
                      <a:r>
                        <a:rPr lang="ja-JP" altLang="en-US" sz="900" kern="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テーブル内の移動</a:t>
                      </a:r>
                      <a:endParaRPr lang="en-US" altLang="ja-JP" sz="900" kern="0"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ja-JP" sz="800" kern="0"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7914003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0">
                          <a:latin typeface="源ノ角ゴシック JP Heavy" panose="020B0A00000000000000" pitchFamily="34" charset="-128"/>
                          <a:ea typeface="源ノ角ゴシック JP Bold" panose="020B0800000000000000" pitchFamily="34" charset="-128"/>
                        </a:rPr>
                        <a:t>NVDA+Ctrl+Alt+</a:t>
                      </a:r>
                      <a:endParaRPr kumimoji="1" lang="ja-JP" altLang="en-US" sz="900" kern="1200">
                        <a:solidFill>
                          <a:schemeClr val="dk1"/>
                        </a:solidFill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700" kern="0"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</a:rPr>
                        <a:t>先頭から</a:t>
                      </a:r>
                      <a:endParaRPr lang="en-US" altLang="ja-JP" sz="700" kern="0">
                        <a:latin typeface="源ノ角ゴシック JP Heavy" panose="020B0A00000000000000" pitchFamily="34" charset="-128"/>
                        <a:ea typeface="源ノ角ゴシック JP Heavy" panose="020B0A00000000000000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現在位置から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行を読み上げ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>
                          <a:latin typeface="源ノ角ゴシック Code JP H" panose="020B0A00000000000000" pitchFamily="34" charset="-128"/>
                          <a:ea typeface="源ノ角ゴシック Code JP H" panose="020B0A00000000000000" pitchFamily="34" charset="-128"/>
                        </a:rPr>
                        <a:t>←</a:t>
                      </a:r>
                      <a:endParaRPr kumimoji="1" lang="ja-JP" altLang="en-US" sz="800" b="0" kern="1200">
                        <a:solidFill>
                          <a:schemeClr val="dk1"/>
                        </a:solidFill>
                        <a:latin typeface="源ノ角ゴシック Code JP H" panose="020B0A00000000000000" pitchFamily="34" charset="-128"/>
                        <a:ea typeface="源ノ角ゴシック Code JP H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800" b="0">
                          <a:latin typeface="源ノ角ゴシック Code JP H" panose="020B0A00000000000000" pitchFamily="34" charset="-128"/>
                          <a:ea typeface="源ノ角ゴシック Code JP H" panose="020B0A00000000000000" pitchFamily="34" charset="-128"/>
                        </a:rPr>
                        <a:t>→</a:t>
                      </a:r>
                      <a:endParaRPr kumimoji="1" lang="ja-JP" altLang="en-US" sz="800" b="0" kern="1200">
                        <a:solidFill>
                          <a:schemeClr val="dk1"/>
                        </a:solidFill>
                        <a:latin typeface="源ノ角ゴシック Code JP H" panose="020B0A00000000000000" pitchFamily="34" charset="-128"/>
                        <a:ea typeface="源ノ角ゴシック Code JP H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1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ja-JP" altLang="en-US" sz="700" kern="1200">
                          <a:solidFill>
                            <a:schemeClr val="dk1"/>
                          </a:solidFill>
                          <a:latin typeface="源ノ角ゴシック JP Heavy" panose="020B0A00000000000000" pitchFamily="34" charset="-128"/>
                          <a:ea typeface="源ノ角ゴシック JP Heavy" panose="020B0A00000000000000" pitchFamily="34" charset="-128"/>
                          <a:cs typeface="+mn-cs"/>
                        </a:rPr>
                        <a:t>列を読み上げ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sz="800" b="0">
                          <a:latin typeface="源ノ角ゴシック Code JP H" panose="020B0A00000000000000" pitchFamily="34" charset="-128"/>
                          <a:ea typeface="源ノ角ゴシック Code JP H" panose="020B0A00000000000000" pitchFamily="34" charset="-128"/>
                        </a:rPr>
                        <a:t>↑</a:t>
                      </a:r>
                      <a:endParaRPr kumimoji="1" lang="ja-JP" altLang="en-US" sz="800" b="0" kern="1200">
                        <a:solidFill>
                          <a:schemeClr val="dk1"/>
                        </a:solidFill>
                        <a:latin typeface="源ノ角ゴシック Code JP H" panose="020B0A00000000000000" pitchFamily="34" charset="-128"/>
                        <a:ea typeface="源ノ角ゴシック Code JP H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ja-JP" sz="800" b="0">
                          <a:latin typeface="源ノ角ゴシック Code JP H" panose="020B0A00000000000000" pitchFamily="34" charset="-128"/>
                          <a:ea typeface="源ノ角ゴシック Code JP H" panose="020B0A00000000000000" pitchFamily="34" charset="-128"/>
                        </a:rPr>
                        <a:t>↓</a:t>
                      </a:r>
                      <a:endParaRPr kumimoji="1" lang="ja-JP" altLang="en-US" sz="800" b="0" kern="1200">
                        <a:solidFill>
                          <a:schemeClr val="dk1"/>
                        </a:solidFill>
                        <a:latin typeface="源ノ角ゴシック Code JP H" panose="020B0A00000000000000" pitchFamily="34" charset="-128"/>
                        <a:ea typeface="源ノ角ゴシック Code JP H" panose="020B0A00000000000000" pitchFamily="34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D0A3B85-6A63-E316-A3DB-E991AC674BD7}"/>
              </a:ext>
            </a:extLst>
          </p:cNvPr>
          <p:cNvCxnSpPr>
            <a:cxnSpLocks/>
          </p:cNvCxnSpPr>
          <p:nvPr/>
        </p:nvCxnSpPr>
        <p:spPr bwMode="auto">
          <a:xfrm>
            <a:off x="3420333" y="3780631"/>
            <a:ext cx="6596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3B73545A-A30B-0027-A5A1-D93FCED1EB01}"/>
              </a:ext>
            </a:extLst>
          </p:cNvPr>
          <p:cNvSpPr txBox="1">
            <a:spLocks/>
          </p:cNvSpPr>
          <p:nvPr/>
        </p:nvSpPr>
        <p:spPr bwMode="auto">
          <a:xfrm>
            <a:off x="1690687" y="3346383"/>
            <a:ext cx="2389283" cy="38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77" tIns="52139" rIns="104277" bIns="52139" numCol="1" anchor="b" anchorCtr="0" compatLnSpc="1">
            <a:prstTxWarp prst="textNoShape">
              <a:avLst/>
            </a:prstTxWarp>
          </a:bodyPr>
          <a:lstStyle>
            <a:lvl1pPr marL="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defTabSz="1041400" rtl="0" fontAlgn="base">
              <a:spcBef>
                <a:spcPct val="20000"/>
              </a:spcBef>
              <a:spcAft>
                <a:spcPct val="0"/>
              </a:spcAft>
              <a:buNone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ja-JP" sz="8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 rev. </a:t>
            </a:r>
            <a:r>
              <a:rPr lang="en-US" altLang="ja-JP" sz="80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240516  </a:t>
            </a:r>
            <a:r>
              <a:rPr lang="en-US" altLang="ja-JP" sz="800" kern="0">
                <a:latin typeface="源ノ角ゴシック JP Light" panose="020B0300000000000000" pitchFamily="34" charset="-128"/>
                <a:ea typeface="源ノ角ゴシック JP Light" panose="020B0300000000000000" pitchFamily="34" charset="-128"/>
              </a:rPr>
              <a:t>© 2024 nishimotz  CC BY 4.0.</a:t>
            </a:r>
            <a:endParaRPr lang="en-US" altLang="ja-JP" sz="800" kern="0" dirty="0">
              <a:latin typeface="源ノ角ゴシック JP Light" panose="020B0300000000000000" pitchFamily="34" charset="-128"/>
              <a:ea typeface="源ノ角ゴシック JP Light" panose="020B0300000000000000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1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Office PowerPoint</Application>
  <PresentationFormat>ユーザー設定</PresentationFormat>
  <Paragraphs>206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源ノ角ゴシック Code JP H</vt:lpstr>
      <vt:lpstr>源ノ角ゴシック Code JP R</vt:lpstr>
      <vt:lpstr>源ノ角ゴシック JP Bold</vt:lpstr>
      <vt:lpstr>源ノ角ゴシック JP Heavy</vt:lpstr>
      <vt:lpstr>源ノ角ゴシック JP Light</vt:lpstr>
      <vt:lpstr>源ノ角ゴシック JP Regular</vt:lpstr>
      <vt:lpstr>Arial</vt:lpstr>
      <vt:lpstr>標準デザイン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2018-05-21T05:33:34Z</dcterms:created>
  <dcterms:modified xsi:type="dcterms:W3CDTF">2024-05-16T07:30:05Z</dcterms:modified>
</cp:coreProperties>
</file>