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7559675" cy="10691813"/>
  <p:notesSz cx="6886575" cy="1001712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9B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20" autoAdjust="0"/>
    <p:restoredTop sz="95958" autoAdjust="0"/>
  </p:normalViewPr>
  <p:slideViewPr>
    <p:cSldViewPr snapToGrid="0" snapToObjects="1">
      <p:cViewPr>
        <p:scale>
          <a:sx n="80" d="100"/>
          <a:sy n="80" d="100"/>
        </p:scale>
        <p:origin x="1356" y="-1004"/>
      </p:cViewPr>
      <p:guideLst>
        <p:guide orient="horz" pos="3368"/>
        <p:guide pos="2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t" anchorCtr="0" compatLnSpc="1">
            <a:prstTxWarp prst="textNoShape">
              <a:avLst/>
            </a:prstTxWarp>
          </a:bodyPr>
          <a:lstStyle>
            <a:lvl1pPr>
              <a:defRPr sz="2500"/>
            </a:lvl1pPr>
          </a:lstStyle>
          <a:p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396" y="0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t" anchorCtr="0" compatLnSpc="1">
            <a:prstTxWarp prst="textNoShape">
              <a:avLst/>
            </a:prstTxWarp>
          </a:bodyPr>
          <a:lstStyle>
            <a:lvl1pPr algn="r">
              <a:defRPr sz="2500"/>
            </a:lvl1pPr>
          </a:lstStyle>
          <a:p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4550" y="750888"/>
            <a:ext cx="2657475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658" y="4757160"/>
            <a:ext cx="5509260" cy="450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514312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b" anchorCtr="0" compatLnSpc="1">
            <a:prstTxWarp prst="textNoShape">
              <a:avLst/>
            </a:prstTxWarp>
          </a:bodyPr>
          <a:lstStyle>
            <a:lvl1pPr>
              <a:defRPr sz="2500"/>
            </a:lvl1pPr>
          </a:lstStyle>
          <a:p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396" y="9514312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b" anchorCtr="0" compatLnSpc="1">
            <a:prstTxWarp prst="textNoShape">
              <a:avLst/>
            </a:prstTxWarp>
          </a:bodyPr>
          <a:lstStyle>
            <a:lvl1pPr algn="r">
              <a:defRPr sz="2500"/>
            </a:lvl1pPr>
          </a:lstStyle>
          <a:p>
            <a:fld id="{FE2CA958-E49E-473B-84CD-EC6C61D0219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00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CA705-0DD9-4AE9-9ED7-683C30A207C7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14550" y="750888"/>
            <a:ext cx="2657475" cy="3757612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291298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80770-22E0-F3C8-C868-D99BB0F02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A88E0A-23FB-8505-B13C-9A289A974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CA705-0DD9-4AE9-9ED7-683C30A207C7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A18F4204-5A0D-99E5-2173-6A3AE5FD3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14550" y="750888"/>
            <a:ext cx="2657475" cy="3757612"/>
          </a:xfrm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480740E-FF1C-F7C2-0F7C-C881FC5AC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407746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66752" y="3322251"/>
            <a:ext cx="6426173" cy="22919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33503" y="6058620"/>
            <a:ext cx="5292670" cy="2731877"/>
          </a:xfrm>
        </p:spPr>
        <p:txBody>
          <a:bodyPr/>
          <a:lstStyle>
            <a:lvl1pPr marL="0" indent="0" algn="ctr">
              <a:buNone/>
              <a:defRPr/>
            </a:lvl1pPr>
            <a:lvl2pPr marL="646481" indent="0" algn="ctr">
              <a:buNone/>
              <a:defRPr/>
            </a:lvl2pPr>
            <a:lvl3pPr marL="1292962" indent="0" algn="ctr">
              <a:buNone/>
              <a:defRPr/>
            </a:lvl3pPr>
            <a:lvl4pPr marL="1939442" indent="0" algn="ctr">
              <a:buNone/>
              <a:defRPr/>
            </a:lvl4pPr>
            <a:lvl5pPr marL="2585923" indent="0" algn="ctr">
              <a:buNone/>
              <a:defRPr/>
            </a:lvl5pPr>
            <a:lvl6pPr marL="3232404" indent="0" algn="ctr">
              <a:buNone/>
              <a:defRPr/>
            </a:lvl6pPr>
            <a:lvl7pPr marL="3878885" indent="0" algn="ctr">
              <a:buNone/>
              <a:defRPr/>
            </a:lvl7pPr>
            <a:lvl8pPr marL="4525366" indent="0" algn="ctr">
              <a:buNone/>
              <a:defRPr/>
            </a:lvl8pPr>
            <a:lvl9pPr marL="5171846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0DADD-A7BE-47B0-9B30-7C5960E54E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890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DD6D3-4628-458B-AC25-399F2EAE9F0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776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482336" y="430995"/>
            <a:ext cx="1701376" cy="912047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75964" y="430995"/>
            <a:ext cx="4998633" cy="912047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43166-39D8-4B4E-978A-92AB92E19B4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23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946D5-BADC-4BFE-87F0-6A37520221C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904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7053" y="6871225"/>
            <a:ext cx="6426173" cy="2123547"/>
          </a:xfrm>
        </p:spPr>
        <p:txBody>
          <a:bodyPr anchor="t"/>
          <a:lstStyle>
            <a:lvl1pPr algn="l">
              <a:defRPr sz="5656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97053" y="4532181"/>
            <a:ext cx="6426173" cy="2339044"/>
          </a:xfrm>
        </p:spPr>
        <p:txBody>
          <a:bodyPr anchor="b"/>
          <a:lstStyle>
            <a:lvl1pPr marL="0" indent="0">
              <a:buNone/>
              <a:defRPr sz="2828"/>
            </a:lvl1pPr>
            <a:lvl2pPr marL="646481" indent="0">
              <a:buNone/>
              <a:defRPr sz="2545"/>
            </a:lvl2pPr>
            <a:lvl3pPr marL="1292962" indent="0">
              <a:buNone/>
              <a:defRPr sz="2262"/>
            </a:lvl3pPr>
            <a:lvl4pPr marL="1939442" indent="0">
              <a:buNone/>
              <a:defRPr sz="1980"/>
            </a:lvl4pPr>
            <a:lvl5pPr marL="2585923" indent="0">
              <a:buNone/>
              <a:defRPr sz="1980"/>
            </a:lvl5pPr>
            <a:lvl6pPr marL="3232404" indent="0">
              <a:buNone/>
              <a:defRPr sz="1980"/>
            </a:lvl6pPr>
            <a:lvl7pPr marL="3878885" indent="0">
              <a:buNone/>
              <a:defRPr sz="1980"/>
            </a:lvl7pPr>
            <a:lvl8pPr marL="4525366" indent="0">
              <a:buNone/>
              <a:defRPr sz="1980"/>
            </a:lvl8pPr>
            <a:lvl9pPr marL="5171846" indent="0">
              <a:buNone/>
              <a:defRPr sz="198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CB0DD-9066-40C1-815E-F2EA333594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805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75964" y="2496179"/>
            <a:ext cx="3350004" cy="7055295"/>
          </a:xfrm>
        </p:spPr>
        <p:txBody>
          <a:bodyPr/>
          <a:lstStyle>
            <a:lvl1pPr>
              <a:defRPr sz="3959"/>
            </a:lvl1pPr>
            <a:lvl2pPr>
              <a:defRPr sz="3394"/>
            </a:lvl2pPr>
            <a:lvl3pPr>
              <a:defRPr sz="2828"/>
            </a:lvl3pPr>
            <a:lvl4pPr>
              <a:defRPr sz="2545"/>
            </a:lvl4pPr>
            <a:lvl5pPr>
              <a:defRPr sz="2545"/>
            </a:lvl5pPr>
            <a:lvl6pPr>
              <a:defRPr sz="2545"/>
            </a:lvl6pPr>
            <a:lvl7pPr>
              <a:defRPr sz="2545"/>
            </a:lvl7pPr>
            <a:lvl8pPr>
              <a:defRPr sz="2545"/>
            </a:lvl8pPr>
            <a:lvl9pPr>
              <a:defRPr sz="25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833707" y="2496179"/>
            <a:ext cx="3350005" cy="7055295"/>
          </a:xfrm>
        </p:spPr>
        <p:txBody>
          <a:bodyPr/>
          <a:lstStyle>
            <a:lvl1pPr>
              <a:defRPr sz="3959"/>
            </a:lvl1pPr>
            <a:lvl2pPr>
              <a:defRPr sz="3394"/>
            </a:lvl2pPr>
            <a:lvl3pPr>
              <a:defRPr sz="2828"/>
            </a:lvl3pPr>
            <a:lvl4pPr>
              <a:defRPr sz="2545"/>
            </a:lvl4pPr>
            <a:lvl5pPr>
              <a:defRPr sz="2545"/>
            </a:lvl5pPr>
            <a:lvl6pPr>
              <a:defRPr sz="2545"/>
            </a:lvl6pPr>
            <a:lvl7pPr>
              <a:defRPr sz="2545"/>
            </a:lvl7pPr>
            <a:lvl8pPr>
              <a:defRPr sz="2545"/>
            </a:lvl8pPr>
            <a:lvl9pPr>
              <a:defRPr sz="25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B726-AA27-475B-BD63-A08FABE8C2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704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209" y="428751"/>
            <a:ext cx="6803259" cy="1782343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209" y="2392919"/>
            <a:ext cx="3339904" cy="996675"/>
          </a:xfrm>
        </p:spPr>
        <p:txBody>
          <a:bodyPr anchor="b"/>
          <a:lstStyle>
            <a:lvl1pPr marL="0" indent="0">
              <a:buNone/>
              <a:defRPr sz="3394" b="1"/>
            </a:lvl1pPr>
            <a:lvl2pPr marL="646481" indent="0">
              <a:buNone/>
              <a:defRPr sz="2828" b="1"/>
            </a:lvl2pPr>
            <a:lvl3pPr marL="1292962" indent="0">
              <a:buNone/>
              <a:defRPr sz="2545" b="1"/>
            </a:lvl3pPr>
            <a:lvl4pPr marL="1939442" indent="0">
              <a:buNone/>
              <a:defRPr sz="2262" b="1"/>
            </a:lvl4pPr>
            <a:lvl5pPr marL="2585923" indent="0">
              <a:buNone/>
              <a:defRPr sz="2262" b="1"/>
            </a:lvl5pPr>
            <a:lvl6pPr marL="3232404" indent="0">
              <a:buNone/>
              <a:defRPr sz="2262" b="1"/>
            </a:lvl6pPr>
            <a:lvl7pPr marL="3878885" indent="0">
              <a:buNone/>
              <a:defRPr sz="2262" b="1"/>
            </a:lvl7pPr>
            <a:lvl8pPr marL="4525366" indent="0">
              <a:buNone/>
              <a:defRPr sz="2262" b="1"/>
            </a:lvl8pPr>
            <a:lvl9pPr marL="5171846" indent="0">
              <a:buNone/>
              <a:defRPr sz="226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8209" y="3389594"/>
            <a:ext cx="3339904" cy="6161879"/>
          </a:xfrm>
        </p:spPr>
        <p:txBody>
          <a:bodyPr/>
          <a:lstStyle>
            <a:lvl1pPr>
              <a:defRPr sz="3394"/>
            </a:lvl1pPr>
            <a:lvl2pPr>
              <a:defRPr sz="2828"/>
            </a:lvl2pPr>
            <a:lvl3pPr>
              <a:defRPr sz="2545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840440" y="2392919"/>
            <a:ext cx="3341027" cy="996675"/>
          </a:xfrm>
        </p:spPr>
        <p:txBody>
          <a:bodyPr anchor="b"/>
          <a:lstStyle>
            <a:lvl1pPr marL="0" indent="0">
              <a:buNone/>
              <a:defRPr sz="3394" b="1"/>
            </a:lvl1pPr>
            <a:lvl2pPr marL="646481" indent="0">
              <a:buNone/>
              <a:defRPr sz="2828" b="1"/>
            </a:lvl2pPr>
            <a:lvl3pPr marL="1292962" indent="0">
              <a:buNone/>
              <a:defRPr sz="2545" b="1"/>
            </a:lvl3pPr>
            <a:lvl4pPr marL="1939442" indent="0">
              <a:buNone/>
              <a:defRPr sz="2262" b="1"/>
            </a:lvl4pPr>
            <a:lvl5pPr marL="2585923" indent="0">
              <a:buNone/>
              <a:defRPr sz="2262" b="1"/>
            </a:lvl5pPr>
            <a:lvl6pPr marL="3232404" indent="0">
              <a:buNone/>
              <a:defRPr sz="2262" b="1"/>
            </a:lvl6pPr>
            <a:lvl7pPr marL="3878885" indent="0">
              <a:buNone/>
              <a:defRPr sz="2262" b="1"/>
            </a:lvl7pPr>
            <a:lvl8pPr marL="4525366" indent="0">
              <a:buNone/>
              <a:defRPr sz="2262" b="1"/>
            </a:lvl8pPr>
            <a:lvl9pPr marL="5171846" indent="0">
              <a:buNone/>
              <a:defRPr sz="226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840440" y="3389594"/>
            <a:ext cx="3341027" cy="6161879"/>
          </a:xfrm>
        </p:spPr>
        <p:txBody>
          <a:bodyPr/>
          <a:lstStyle>
            <a:lvl1pPr>
              <a:defRPr sz="3394"/>
            </a:lvl1pPr>
            <a:lvl2pPr>
              <a:defRPr sz="2828"/>
            </a:lvl2pPr>
            <a:lvl3pPr>
              <a:defRPr sz="2545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DA555-9F2D-4FA8-9E6D-3AC01825947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462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8C94D-A95B-47E7-AF58-4717ACE36F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57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7ADD6-D9D3-4574-B324-131D8C6A479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440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209" y="426506"/>
            <a:ext cx="2486971" cy="1811525"/>
          </a:xfrm>
        </p:spPr>
        <p:txBody>
          <a:bodyPr anchor="b"/>
          <a:lstStyle>
            <a:lvl1pPr algn="l">
              <a:defRPr sz="2828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56084" y="426505"/>
            <a:ext cx="4225383" cy="9124968"/>
          </a:xfrm>
        </p:spPr>
        <p:txBody>
          <a:bodyPr/>
          <a:lstStyle>
            <a:lvl1pPr>
              <a:defRPr sz="4525"/>
            </a:lvl1pPr>
            <a:lvl2pPr>
              <a:defRPr sz="3959"/>
            </a:lvl2pPr>
            <a:lvl3pPr>
              <a:defRPr sz="3394"/>
            </a:lvl3pPr>
            <a:lvl4pPr>
              <a:defRPr sz="2828"/>
            </a:lvl4pPr>
            <a:lvl5pPr>
              <a:defRPr sz="2828"/>
            </a:lvl5pPr>
            <a:lvl6pPr>
              <a:defRPr sz="2828"/>
            </a:lvl6pPr>
            <a:lvl7pPr>
              <a:defRPr sz="2828"/>
            </a:lvl7pPr>
            <a:lvl8pPr>
              <a:defRPr sz="2828"/>
            </a:lvl8pPr>
            <a:lvl9pPr>
              <a:defRPr sz="282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78209" y="2238031"/>
            <a:ext cx="2486971" cy="7313442"/>
          </a:xfrm>
        </p:spPr>
        <p:txBody>
          <a:bodyPr/>
          <a:lstStyle>
            <a:lvl1pPr marL="0" indent="0">
              <a:buNone/>
              <a:defRPr sz="1980"/>
            </a:lvl1pPr>
            <a:lvl2pPr marL="646481" indent="0">
              <a:buNone/>
              <a:defRPr sz="1697"/>
            </a:lvl2pPr>
            <a:lvl3pPr marL="1292962" indent="0">
              <a:buNone/>
              <a:defRPr sz="1414"/>
            </a:lvl3pPr>
            <a:lvl4pPr marL="1939442" indent="0">
              <a:buNone/>
              <a:defRPr sz="1273"/>
            </a:lvl4pPr>
            <a:lvl5pPr marL="2585923" indent="0">
              <a:buNone/>
              <a:defRPr sz="1273"/>
            </a:lvl5pPr>
            <a:lvl6pPr marL="3232404" indent="0">
              <a:buNone/>
              <a:defRPr sz="1273"/>
            </a:lvl6pPr>
            <a:lvl7pPr marL="3878885" indent="0">
              <a:buNone/>
              <a:defRPr sz="1273"/>
            </a:lvl7pPr>
            <a:lvl8pPr marL="4525366" indent="0">
              <a:buNone/>
              <a:defRPr sz="1273"/>
            </a:lvl8pPr>
            <a:lvl9pPr marL="5171846" indent="0">
              <a:buNone/>
              <a:defRPr sz="127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3D7F6-978B-4D00-87F8-160A85E66F3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95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1409" y="7484045"/>
            <a:ext cx="4536254" cy="884437"/>
          </a:xfrm>
        </p:spPr>
        <p:txBody>
          <a:bodyPr anchor="b"/>
          <a:lstStyle>
            <a:lvl1pPr algn="l">
              <a:defRPr sz="2828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409" y="956270"/>
            <a:ext cx="4536254" cy="6413292"/>
          </a:xfrm>
        </p:spPr>
        <p:txBody>
          <a:bodyPr/>
          <a:lstStyle>
            <a:lvl1pPr marL="0" indent="0">
              <a:buNone/>
              <a:defRPr sz="4525"/>
            </a:lvl1pPr>
            <a:lvl2pPr marL="646481" indent="0">
              <a:buNone/>
              <a:defRPr sz="3959"/>
            </a:lvl2pPr>
            <a:lvl3pPr marL="1292962" indent="0">
              <a:buNone/>
              <a:defRPr sz="3394"/>
            </a:lvl3pPr>
            <a:lvl4pPr marL="1939442" indent="0">
              <a:buNone/>
              <a:defRPr sz="2828"/>
            </a:lvl4pPr>
            <a:lvl5pPr marL="2585923" indent="0">
              <a:buNone/>
              <a:defRPr sz="2828"/>
            </a:lvl5pPr>
            <a:lvl6pPr marL="3232404" indent="0">
              <a:buNone/>
              <a:defRPr sz="2828"/>
            </a:lvl6pPr>
            <a:lvl7pPr marL="3878885" indent="0">
              <a:buNone/>
              <a:defRPr sz="2828"/>
            </a:lvl7pPr>
            <a:lvl8pPr marL="4525366" indent="0">
              <a:buNone/>
              <a:defRPr sz="2828"/>
            </a:lvl8pPr>
            <a:lvl9pPr marL="5171846" indent="0">
              <a:buNone/>
              <a:defRPr sz="2828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81409" y="8368482"/>
            <a:ext cx="4536254" cy="1254824"/>
          </a:xfrm>
        </p:spPr>
        <p:txBody>
          <a:bodyPr/>
          <a:lstStyle>
            <a:lvl1pPr marL="0" indent="0">
              <a:buNone/>
              <a:defRPr sz="1980"/>
            </a:lvl1pPr>
            <a:lvl2pPr marL="646481" indent="0">
              <a:buNone/>
              <a:defRPr sz="1697"/>
            </a:lvl2pPr>
            <a:lvl3pPr marL="1292962" indent="0">
              <a:buNone/>
              <a:defRPr sz="1414"/>
            </a:lvl3pPr>
            <a:lvl4pPr marL="1939442" indent="0">
              <a:buNone/>
              <a:defRPr sz="1273"/>
            </a:lvl4pPr>
            <a:lvl5pPr marL="2585923" indent="0">
              <a:buNone/>
              <a:defRPr sz="1273"/>
            </a:lvl5pPr>
            <a:lvl6pPr marL="3232404" indent="0">
              <a:buNone/>
              <a:defRPr sz="1273"/>
            </a:lvl6pPr>
            <a:lvl7pPr marL="3878885" indent="0">
              <a:buNone/>
              <a:defRPr sz="1273"/>
            </a:lvl7pPr>
            <a:lvl8pPr marL="4525366" indent="0">
              <a:buNone/>
              <a:defRPr sz="1273"/>
            </a:lvl8pPr>
            <a:lvl9pPr marL="5171846" indent="0">
              <a:buNone/>
              <a:defRPr sz="127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8A326-4F2D-4746-A7E8-DE8A310DAEB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09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5964" y="430995"/>
            <a:ext cx="6807748" cy="178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5964" y="2496179"/>
            <a:ext cx="6807748" cy="705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5964" y="9740034"/>
            <a:ext cx="1763101" cy="73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defTabSz="1472540">
              <a:defRPr sz="2545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82366" y="9740034"/>
            <a:ext cx="2394945" cy="73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algn="ctr" defTabSz="1472540">
              <a:defRPr sz="2545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20610" y="9740034"/>
            <a:ext cx="1763102" cy="73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algn="r" defTabSz="1472540">
              <a:defRPr sz="2545"/>
            </a:lvl1pPr>
          </a:lstStyle>
          <a:p>
            <a:fld id="{463C1E14-8B1E-475D-A2E9-F26D873A366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2pPr>
      <a:lvl3pPr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3pPr>
      <a:lvl4pPr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4pPr>
      <a:lvl5pPr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5pPr>
      <a:lvl6pPr marL="646481"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6pPr>
      <a:lvl7pPr marL="1292962"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7pPr>
      <a:lvl8pPr marL="1939442"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8pPr>
      <a:lvl9pPr marL="2585923" algn="ctr" defTabSz="1472540" rtl="0" fontAlgn="base">
        <a:spcBef>
          <a:spcPct val="0"/>
        </a:spcBef>
        <a:spcAft>
          <a:spcPct val="0"/>
        </a:spcAft>
        <a:defRPr kumimoji="1" sz="6929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554448" indent="-554448" algn="l" defTabSz="1472540" rtl="0" fontAlgn="base">
        <a:spcBef>
          <a:spcPct val="20000"/>
        </a:spcBef>
        <a:spcAft>
          <a:spcPct val="0"/>
        </a:spcAft>
        <a:buChar char="•"/>
        <a:defRPr kumimoji="1" sz="5373">
          <a:solidFill>
            <a:schemeClr val="tx1"/>
          </a:solidFill>
          <a:latin typeface="+mn-lt"/>
          <a:ea typeface="+mn-ea"/>
          <a:cs typeface="+mn-cs"/>
        </a:defRPr>
      </a:lvl1pPr>
      <a:lvl2pPr marL="1200929" indent="-460169" algn="l" defTabSz="1472540" rtl="0" fontAlgn="base">
        <a:spcBef>
          <a:spcPct val="20000"/>
        </a:spcBef>
        <a:spcAft>
          <a:spcPct val="0"/>
        </a:spcAft>
        <a:buChar char="–"/>
        <a:defRPr kumimoji="1" sz="4525">
          <a:solidFill>
            <a:schemeClr val="tx1"/>
          </a:solidFill>
          <a:latin typeface="+mn-lt"/>
          <a:ea typeface="+mn-ea"/>
        </a:defRPr>
      </a:lvl2pPr>
      <a:lvl3pPr marL="1840675" indent="-368135" algn="l" defTabSz="1472540" rtl="0" fontAlgn="base">
        <a:spcBef>
          <a:spcPct val="20000"/>
        </a:spcBef>
        <a:spcAft>
          <a:spcPct val="0"/>
        </a:spcAft>
        <a:buChar char="•"/>
        <a:defRPr kumimoji="1" sz="3959">
          <a:solidFill>
            <a:schemeClr val="tx1"/>
          </a:solidFill>
          <a:latin typeface="+mn-lt"/>
          <a:ea typeface="+mn-ea"/>
        </a:defRPr>
      </a:lvl3pPr>
      <a:lvl4pPr marL="2581434" indent="-368135" algn="l" defTabSz="1472540" rtl="0" fontAlgn="base">
        <a:spcBef>
          <a:spcPct val="20000"/>
        </a:spcBef>
        <a:spcAft>
          <a:spcPct val="0"/>
        </a:spcAft>
        <a:buChar char="–"/>
        <a:defRPr kumimoji="1" sz="3535">
          <a:solidFill>
            <a:schemeClr val="tx1"/>
          </a:solidFill>
          <a:latin typeface="+mn-lt"/>
          <a:ea typeface="+mn-ea"/>
        </a:defRPr>
      </a:lvl4pPr>
      <a:lvl5pPr marL="3319949" indent="-372624" algn="l" defTabSz="1472540" rtl="0" fontAlgn="base">
        <a:spcBef>
          <a:spcPct val="20000"/>
        </a:spcBef>
        <a:spcAft>
          <a:spcPct val="0"/>
        </a:spcAft>
        <a:buChar char="»"/>
        <a:defRPr kumimoji="1" sz="3535">
          <a:solidFill>
            <a:schemeClr val="tx1"/>
          </a:solidFill>
          <a:latin typeface="+mn-lt"/>
          <a:ea typeface="+mn-ea"/>
        </a:defRPr>
      </a:lvl5pPr>
      <a:lvl6pPr marL="3966430" indent="-372624" algn="l" defTabSz="1472540" rtl="0" fontAlgn="base">
        <a:spcBef>
          <a:spcPct val="20000"/>
        </a:spcBef>
        <a:spcAft>
          <a:spcPct val="0"/>
        </a:spcAft>
        <a:buChar char="»"/>
        <a:defRPr kumimoji="1" sz="3535">
          <a:solidFill>
            <a:schemeClr val="tx1"/>
          </a:solidFill>
          <a:latin typeface="+mn-lt"/>
          <a:ea typeface="+mn-ea"/>
        </a:defRPr>
      </a:lvl6pPr>
      <a:lvl7pPr marL="4612911" indent="-372624" algn="l" defTabSz="1472540" rtl="0" fontAlgn="base">
        <a:spcBef>
          <a:spcPct val="20000"/>
        </a:spcBef>
        <a:spcAft>
          <a:spcPct val="0"/>
        </a:spcAft>
        <a:buChar char="»"/>
        <a:defRPr kumimoji="1" sz="3535">
          <a:solidFill>
            <a:schemeClr val="tx1"/>
          </a:solidFill>
          <a:latin typeface="+mn-lt"/>
          <a:ea typeface="+mn-ea"/>
        </a:defRPr>
      </a:lvl7pPr>
      <a:lvl8pPr marL="5259391" indent="-372624" algn="l" defTabSz="1472540" rtl="0" fontAlgn="base">
        <a:spcBef>
          <a:spcPct val="20000"/>
        </a:spcBef>
        <a:spcAft>
          <a:spcPct val="0"/>
        </a:spcAft>
        <a:buChar char="»"/>
        <a:defRPr kumimoji="1" sz="3535">
          <a:solidFill>
            <a:schemeClr val="tx1"/>
          </a:solidFill>
          <a:latin typeface="+mn-lt"/>
          <a:ea typeface="+mn-ea"/>
        </a:defRPr>
      </a:lvl8pPr>
      <a:lvl9pPr marL="5905872" indent="-372624" algn="l" defTabSz="1472540" rtl="0" fontAlgn="base">
        <a:spcBef>
          <a:spcPct val="20000"/>
        </a:spcBef>
        <a:spcAft>
          <a:spcPct val="0"/>
        </a:spcAft>
        <a:buChar char="»"/>
        <a:defRPr kumimoji="1" sz="353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1pPr>
      <a:lvl2pPr marL="646481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2pPr>
      <a:lvl3pPr marL="1292962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3pPr>
      <a:lvl4pPr marL="1939442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4pPr>
      <a:lvl5pPr marL="2585923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5pPr>
      <a:lvl6pPr marL="3232404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6pPr>
      <a:lvl7pPr marL="3878885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7pPr>
      <a:lvl8pPr marL="4525366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8pPr>
      <a:lvl9pPr marL="5171846" algn="l" defTabSz="1292962" rtl="0" eaLnBrk="1" latinLnBrk="0" hangingPunct="1">
        <a:defRPr kumimoji="1" sz="2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NVDA Cheat Sheet">
            <a:extLst>
              <a:ext uri="{FF2B5EF4-FFF2-40B4-BE49-F238E27FC236}">
                <a16:creationId xmlns:a16="http://schemas.microsoft.com/office/drawing/2014/main" id="{5FC5EDD8-A4BB-6503-22DA-179A0A1166B3}"/>
              </a:ext>
            </a:extLst>
          </p:cNvPr>
          <p:cNvGrpSpPr/>
          <p:nvPr/>
        </p:nvGrpSpPr>
        <p:grpSpPr>
          <a:xfrm>
            <a:off x="247708" y="123403"/>
            <a:ext cx="1473699" cy="461665"/>
            <a:chOff x="247708" y="123403"/>
            <a:chExt cx="1473699" cy="461665"/>
          </a:xfrm>
        </p:grpSpPr>
        <p:pic>
          <p:nvPicPr>
            <p:cNvPr id="19" name="図 18" descr="NVDA（本家版）のアイコン アルファベットのNとDの文字を重ねたようなロゴが白抜き、背景は紫色">
              <a:extLst>
                <a:ext uri="{FF2B5EF4-FFF2-40B4-BE49-F238E27FC236}">
                  <a16:creationId xmlns:a16="http://schemas.microsoft.com/office/drawing/2014/main" id="{587E61DE-FB90-F306-CF1E-CE467174A366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08" y="146711"/>
              <a:ext cx="415048" cy="415048"/>
            </a:xfrm>
            <a:prstGeom prst="rect">
              <a:avLst/>
            </a:prstGeom>
          </p:spPr>
        </p:pic>
        <p:sp>
          <p:nvSpPr>
            <p:cNvPr id="34" name="タイトル 1">
              <a:extLst>
                <a:ext uri="{FF2B5EF4-FFF2-40B4-BE49-F238E27FC236}">
                  <a16:creationId xmlns:a16="http://schemas.microsoft.com/office/drawing/2014/main" id="{22569CE2-8563-44BC-27D9-14337F5136D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4035" y="123403"/>
              <a:ext cx="9873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2pPr>
              <a:lvl3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3pPr>
              <a:lvl4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4pPr>
              <a:lvl5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5pPr>
              <a:lvl6pPr marL="4572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6pPr>
              <a:lvl7pPr marL="9144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7pPr>
              <a:lvl8pPr marL="13716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8pPr>
              <a:lvl9pPr marL="18288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ja-JP" sz="2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NVDA</a:t>
              </a:r>
            </a:p>
            <a:p>
              <a:pPr algn="l"/>
              <a:r>
                <a:rPr lang="en-US" altLang="ja-JP" sz="1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Cheat</a:t>
              </a:r>
              <a:r>
                <a:rPr lang="ja-JP" altLang="en-US" sz="1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 </a:t>
              </a:r>
              <a:r>
                <a:rPr lang="en-US" altLang="ja-JP" sz="1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Sheet</a:t>
              </a:r>
            </a:p>
          </p:txBody>
        </p:sp>
      </p:grpSp>
      <p:grpSp>
        <p:nvGrpSpPr>
          <p:cNvPr id="6" name="ラップトップ配列">
            <a:extLst>
              <a:ext uri="{FF2B5EF4-FFF2-40B4-BE49-F238E27FC236}">
                <a16:creationId xmlns:a16="http://schemas.microsoft.com/office/drawing/2014/main" id="{FB508D04-C912-1E36-3EA3-A2AA0B67874B}"/>
              </a:ext>
            </a:extLst>
          </p:cNvPr>
          <p:cNvGrpSpPr/>
          <p:nvPr/>
        </p:nvGrpSpPr>
        <p:grpSpPr>
          <a:xfrm>
            <a:off x="1724138" y="254031"/>
            <a:ext cx="1296000" cy="288000"/>
            <a:chOff x="734035" y="7857148"/>
            <a:chExt cx="1296000" cy="288000"/>
          </a:xfrm>
        </p:grpSpPr>
        <p:sp>
          <p:nvSpPr>
            <p:cNvPr id="2" name="コンテンツ プレースホルダー 2">
              <a:extLst>
                <a:ext uri="{FF2B5EF4-FFF2-40B4-BE49-F238E27FC236}">
                  <a16:creationId xmlns:a16="http://schemas.microsoft.com/office/drawing/2014/main" id="{52C25E58-E5B1-F637-852F-4BACCE962E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24214" y="7921985"/>
              <a:ext cx="889004" cy="165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kumimoji="1" lang="ja-JP" altLang="en-US" sz="800" kern="1200" dirty="0">
                  <a:solidFill>
                    <a:schemeClr val="dk1"/>
                  </a:solidFill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ラップトップ配列</a:t>
              </a:r>
            </a:p>
          </p:txBody>
        </p:sp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EB83C596-C1D9-188E-754D-6E945A348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4677" y="7877350"/>
              <a:ext cx="247597" cy="247597"/>
            </a:xfrm>
            <a:prstGeom prst="rect">
              <a:avLst/>
            </a:prstGeom>
          </p:spPr>
        </p:pic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FDDDBDB2-0513-4FED-BD51-CC794928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734035" y="7857148"/>
              <a:ext cx="1296000" cy="288000"/>
            </a:xfrm>
            <a:prstGeom prst="roundRect">
              <a:avLst>
                <a:gd name="adj" fmla="val 1048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1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源ノ角ゴシック" panose="020B0500000000000000" pitchFamily="34" charset="-128"/>
                <a:ea typeface="源ノ角ゴシック" panose="020B0500000000000000" pitchFamily="34" charset="-128"/>
              </a:endParaRPr>
            </a:p>
          </p:txBody>
        </p:sp>
      </p:grpSp>
      <p:grpSp>
        <p:nvGrpSpPr>
          <p:cNvPr id="16" name="NVDA日本語チーム">
            <a:extLst>
              <a:ext uri="{FF2B5EF4-FFF2-40B4-BE49-F238E27FC236}">
                <a16:creationId xmlns:a16="http://schemas.microsoft.com/office/drawing/2014/main" id="{106D0AA6-F45D-2CDF-ED23-979B3236B335}"/>
              </a:ext>
            </a:extLst>
          </p:cNvPr>
          <p:cNvGrpSpPr/>
          <p:nvPr/>
        </p:nvGrpSpPr>
        <p:grpSpPr>
          <a:xfrm>
            <a:off x="5716608" y="123403"/>
            <a:ext cx="1750992" cy="308822"/>
            <a:chOff x="5716608" y="123403"/>
            <a:chExt cx="1750992" cy="308822"/>
          </a:xfrm>
        </p:grpSpPr>
        <p:sp>
          <p:nvSpPr>
            <p:cNvPr id="11" name="タイトル 1">
              <a:extLst>
                <a:ext uri="{FF2B5EF4-FFF2-40B4-BE49-F238E27FC236}">
                  <a16:creationId xmlns:a16="http://schemas.microsoft.com/office/drawing/2014/main" id="{D37861F3-F142-7D86-0686-2C3ABCE164F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173374" y="158812"/>
              <a:ext cx="1294226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2pPr>
              <a:lvl3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3pPr>
              <a:lvl4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4pPr>
              <a:lvl5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5pPr>
              <a:lvl6pPr marL="4572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6pPr>
              <a:lvl7pPr marL="9144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7pPr>
              <a:lvl8pPr marL="13716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8pPr>
              <a:lvl9pPr marL="18288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ja-JP" sz="1000" b="1" kern="0" dirty="0"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NVDA</a:t>
              </a:r>
              <a:r>
                <a:rPr lang="ja-JP" altLang="en-US" sz="1000" b="1" kern="0" dirty="0"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日本語チーム</a:t>
              </a:r>
              <a:endParaRPr lang="en-US" altLang="ja-JP" sz="10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endParaRPr>
            </a:p>
            <a:p>
              <a:pPr algn="l"/>
              <a:r>
                <a:rPr lang="en-US" altLang="ja-JP" sz="700" kern="0" dirty="0"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www.nvda.jp</a:t>
              </a:r>
            </a:p>
          </p:txBody>
        </p:sp>
        <p:pic>
          <p:nvPicPr>
            <p:cNvPr id="18" name="図 17" descr="NVDA日本語版のアイコン 目の中にNの文字">
              <a:extLst>
                <a:ext uri="{FF2B5EF4-FFF2-40B4-BE49-F238E27FC236}">
                  <a16:creationId xmlns:a16="http://schemas.microsoft.com/office/drawing/2014/main" id="{DF71D640-5CDA-EEF7-7625-BEE55B73F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608" y="123403"/>
              <a:ext cx="383393" cy="308822"/>
            </a:xfrm>
            <a:prstGeom prst="rect">
              <a:avLst/>
            </a:prstGeom>
          </p:spPr>
        </p:pic>
      </p:grpSp>
      <p:sp>
        <p:nvSpPr>
          <p:cNvPr id="20" name="NVDA制御キー ">
            <a:extLst>
              <a:ext uri="{FF2B5EF4-FFF2-40B4-BE49-F238E27FC236}">
                <a16:creationId xmlns:a16="http://schemas.microsoft.com/office/drawing/2014/main" id="{D5E1905E-1122-52F7-865E-04BD43125F40}"/>
              </a:ext>
            </a:extLst>
          </p:cNvPr>
          <p:cNvSpPr/>
          <p:nvPr/>
        </p:nvSpPr>
        <p:spPr>
          <a:xfrm>
            <a:off x="277372" y="810124"/>
            <a:ext cx="2251255" cy="259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752475" algn="l"/>
              </a:tabLst>
            </a:pP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</a:t>
            </a: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制御キー</a:t>
            </a: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以下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キー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92075" indent="-841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752475" algn="l"/>
              </a:tabLst>
            </a:pP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Insert</a:t>
            </a:r>
          </a:p>
          <a:p>
            <a:pPr marL="92075" indent="-841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752475" algn="l"/>
              </a:tabLst>
            </a:pPr>
            <a:r>
              <a:rPr lang="en-US" altLang="ja-JP" sz="90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CapsLock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(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英語キーボード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 marL="92075" indent="-841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752475" algn="l"/>
              </a:tabLst>
            </a:pP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無変換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(NVDA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日本語版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  <a:tabLst>
                <a:tab pos="752475" algn="l"/>
              </a:tabLst>
            </a:pP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(2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回押すと元のキーの機能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  <a:tabLst>
                <a:tab pos="752475" algn="l"/>
              </a:tabLst>
            </a:pPr>
            <a:endParaRPr lang="en-US" altLang="ja-JP" sz="7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defTabSz="17907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Ctrl+Alt+N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起動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defTabSz="1790700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NVDA+N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NVDA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メニュー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defTabSz="1790700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NVDA+Q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NVDA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の終了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defTabSz="1790700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NVDA+1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入力ヘルプ開始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終了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defTabSz="1790700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NVDA+Enter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既定アクション実行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defTabSz="1790700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スペース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モード切替</a:t>
            </a:r>
          </a:p>
          <a:p>
            <a:pPr marL="6350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または自動切替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  <a:endParaRPr lang="ja-JP" altLang="en-US" sz="7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grpSp>
        <p:nvGrpSpPr>
          <p:cNvPr id="10" name="フォーカスモードとブラウズモード">
            <a:extLst>
              <a:ext uri="{FF2B5EF4-FFF2-40B4-BE49-F238E27FC236}">
                <a16:creationId xmlns:a16="http://schemas.microsoft.com/office/drawing/2014/main" id="{998A9D71-72D6-E8DC-F68D-3E776DB53328}"/>
              </a:ext>
            </a:extLst>
          </p:cNvPr>
          <p:cNvGrpSpPr/>
          <p:nvPr/>
        </p:nvGrpSpPr>
        <p:grpSpPr>
          <a:xfrm>
            <a:off x="496209" y="3507733"/>
            <a:ext cx="1601079" cy="1510121"/>
            <a:chOff x="496209" y="3507733"/>
            <a:chExt cx="1601079" cy="1510121"/>
          </a:xfrm>
        </p:grpSpPr>
        <p:cxnSp>
          <p:nvCxnSpPr>
            <p:cNvPr id="45" name="直線矢印コネクタ 44" descr="ブラウズモードからフォーカスモードへ切り替わることを示す矢印。「ガシャ」と音がする。">
              <a:extLst>
                <a:ext uri="{FF2B5EF4-FFF2-40B4-BE49-F238E27FC236}">
                  <a16:creationId xmlns:a16="http://schemas.microsoft.com/office/drawing/2014/main" id="{909B6FB8-EF1E-AED4-4BA6-274A4EAD5FD5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82041" y="3964467"/>
              <a:ext cx="0" cy="35908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矢印コネクタ 45" descr="フォーカスモードからブラウズモードへ切り替わることを示す矢印。「ポン」と音がする。">
              <a:extLst>
                <a:ext uri="{FF2B5EF4-FFF2-40B4-BE49-F238E27FC236}">
                  <a16:creationId xmlns:a16="http://schemas.microsoft.com/office/drawing/2014/main" id="{F96966D3-3895-4A74-3F3D-BBF759D0F7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29516" y="3964467"/>
              <a:ext cx="0" cy="35908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C456E04-74AA-2C6B-07A1-7B86C886EB27}"/>
                </a:ext>
              </a:extLst>
            </p:cNvPr>
            <p:cNvSpPr txBox="1"/>
            <p:nvPr/>
          </p:nvSpPr>
          <p:spPr bwMode="auto">
            <a:xfrm>
              <a:off x="496209" y="4817799"/>
              <a:ext cx="1429752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ja-JP" altLang="en-US" sz="7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 </a:t>
              </a:r>
              <a:r>
                <a:rPr lang="en-US" altLang="ja-JP" sz="7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* Esc</a:t>
              </a:r>
              <a:r>
                <a:rPr lang="ja-JP" altLang="en-US" sz="7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でも切り替え可</a:t>
              </a:r>
              <a:endPara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BD43B292-BE80-475B-D945-883E398E4C7B}"/>
                </a:ext>
              </a:extLst>
            </p:cNvPr>
            <p:cNvSpPr/>
            <p:nvPr/>
          </p:nvSpPr>
          <p:spPr bwMode="auto">
            <a:xfrm>
              <a:off x="621289" y="4327808"/>
              <a:ext cx="1475999" cy="455297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36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 b="1" kern="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ブラウズモード</a:t>
              </a:r>
              <a:endPara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ja-JP" sz="8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NVDA</a:t>
              </a:r>
              <a:r>
                <a:rPr lang="ja-JP" altLang="en-US" sz="8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がブラウザを制御</a:t>
              </a:r>
              <a:endParaRPr lang="en-US" altLang="ja-JP" sz="8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3370AF4E-29D1-A2F7-5305-4EFAD23E863D}"/>
                </a:ext>
              </a:extLst>
            </p:cNvPr>
            <p:cNvSpPr/>
            <p:nvPr/>
          </p:nvSpPr>
          <p:spPr>
            <a:xfrm>
              <a:off x="1612855" y="4052350"/>
              <a:ext cx="396000" cy="1863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ガシャ</a:t>
              </a:r>
              <a:endPara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E34AF9D6-EE9D-01D4-06B2-76CC7696CEDE}"/>
                </a:ext>
              </a:extLst>
            </p:cNvPr>
            <p:cNvSpPr/>
            <p:nvPr/>
          </p:nvSpPr>
          <p:spPr>
            <a:xfrm>
              <a:off x="739968" y="4052350"/>
              <a:ext cx="396000" cy="1863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ポン</a:t>
              </a:r>
              <a:r>
                <a:rPr lang="en-US" altLang="ja-JP" sz="9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*</a:t>
              </a:r>
            </a:p>
          </p:txBody>
        </p: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CDD08BB6-CD06-8506-63AD-B202AE623AA5}"/>
                </a:ext>
              </a:extLst>
            </p:cNvPr>
            <p:cNvSpPr/>
            <p:nvPr/>
          </p:nvSpPr>
          <p:spPr bwMode="auto">
            <a:xfrm>
              <a:off x="621289" y="3507733"/>
              <a:ext cx="1475999" cy="455297"/>
            </a:xfrm>
            <a:prstGeom prst="roundRect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36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 b="1" kern="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フォーカスモード</a:t>
              </a:r>
              <a:endPara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8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ブラウザとコンテンツを操作</a:t>
              </a:r>
            </a:p>
          </p:txBody>
        </p:sp>
      </p:grpSp>
      <p:sp>
        <p:nvSpPr>
          <p:cNvPr id="22" name="Windows操作">
            <a:extLst>
              <a:ext uri="{FF2B5EF4-FFF2-40B4-BE49-F238E27FC236}">
                <a16:creationId xmlns:a16="http://schemas.microsoft.com/office/drawing/2014/main" id="{15697B4F-A687-600E-866B-B1BDD6F59F25}"/>
              </a:ext>
            </a:extLst>
          </p:cNvPr>
          <p:cNvSpPr/>
          <p:nvPr/>
        </p:nvSpPr>
        <p:spPr>
          <a:xfrm>
            <a:off x="277373" y="5138977"/>
            <a:ext cx="2328104" cy="18944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Windows</a:t>
            </a: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操作</a:t>
            </a: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矢印キー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矢印キー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範囲選択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Tab/</a:t>
            </a: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Shift+Tab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フォーカス移動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F6/Shift+F6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ペイン移動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Enter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項目選択や実行など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スペース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ボタンを押すなど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Shift+F10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コンテキストメニュー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Alt+↓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コンボボックス展開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7" name="その他の操作">
            <a:extLst>
              <a:ext uri="{FF2B5EF4-FFF2-40B4-BE49-F238E27FC236}">
                <a16:creationId xmlns:a16="http://schemas.microsoft.com/office/drawing/2014/main" id="{D14C4AC2-ADBC-9416-A60D-BEDC35DFC04E}"/>
              </a:ext>
            </a:extLst>
          </p:cNvPr>
          <p:cNvSpPr txBox="1">
            <a:spLocks/>
          </p:cNvSpPr>
          <p:nvPr/>
        </p:nvSpPr>
        <p:spPr bwMode="auto">
          <a:xfrm>
            <a:off x="258163" y="7218915"/>
            <a:ext cx="2417801" cy="86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928688" algn="l"/>
              </a:tabLst>
            </a:pPr>
            <a:r>
              <a:rPr lang="ja-JP" altLang="en-US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カンマ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コンテナ要素直後に移動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928688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lang="ja-JP" altLang="en-US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カンマ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コンテナ要素先頭に移動</a:t>
            </a:r>
            <a:endParaRPr lang="en-US" altLang="ja-JP" sz="900" b="1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08025" algn="l"/>
                <a:tab pos="928688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NVDA+B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現在のウィンドウに含まれる</a:t>
            </a:r>
            <a:b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</a:b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オブジェクトの読み上げ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38" name="テキストを読む">
            <a:extLst>
              <a:ext uri="{FF2B5EF4-FFF2-40B4-BE49-F238E27FC236}">
                <a16:creationId xmlns:a16="http://schemas.microsoft.com/office/drawing/2014/main" id="{5EABD646-9D63-80AA-160C-8CB96F47C5BB}"/>
              </a:ext>
            </a:extLst>
          </p:cNvPr>
          <p:cNvSpPr txBox="1"/>
          <p:nvPr/>
        </p:nvSpPr>
        <p:spPr>
          <a:xfrm>
            <a:off x="2818546" y="810124"/>
            <a:ext cx="2735174" cy="85574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 defTabSz="914400" rtl="0" eaLnBrk="1" latinLnBrk="0" hangingPunct="1">
              <a:lnSpc>
                <a:spcPct val="150000"/>
              </a:lnSpc>
              <a:tabLst>
                <a:tab pos="1016000" algn="l"/>
              </a:tabLst>
            </a:pPr>
            <a:r>
              <a:rPr kumimoji="1" lang="ja-JP" altLang="en-US" sz="1100" b="1" kern="1200" dirty="0">
                <a:solidFill>
                  <a:schemeClr val="dk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テキストを読む</a:t>
            </a:r>
            <a:endParaRPr kumimoji="1" lang="en-US" altLang="ja-JP" sz="1100" b="1" kern="1200" dirty="0">
              <a:solidFill>
                <a:schemeClr val="dk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NVDA+L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現在の行</a:t>
            </a: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NVDA+A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すべて読み上げ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endParaRPr kumimoji="1" lang="ja-JP" altLang="en-US" sz="900" kern="12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kumimoji="1" lang="en-US" altLang="ja-JP" sz="900" b="1" kern="1200" dirty="0" err="1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NVDA+Shift+S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選択中のテキスト</a:t>
            </a:r>
          </a:p>
        </p:txBody>
      </p:sp>
      <p:sp>
        <p:nvSpPr>
          <p:cNvPr id="24" name="レビューカーソル">
            <a:extLst>
              <a:ext uri="{FF2B5EF4-FFF2-40B4-BE49-F238E27FC236}">
                <a16:creationId xmlns:a16="http://schemas.microsoft.com/office/drawing/2014/main" id="{E2345CBD-1255-14A3-F8E6-6A5094C0F80A}"/>
              </a:ext>
            </a:extLst>
          </p:cNvPr>
          <p:cNvSpPr txBox="1">
            <a:spLocks/>
          </p:cNvSpPr>
          <p:nvPr/>
        </p:nvSpPr>
        <p:spPr bwMode="auto">
          <a:xfrm>
            <a:off x="2818545" y="1842009"/>
            <a:ext cx="2735178" cy="164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  <a:tabLst>
                <a:tab pos="1016000" algn="l"/>
              </a:tabLst>
            </a:pPr>
            <a:r>
              <a:rPr lang="ja-JP" altLang="en-US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レビューカーソル</a:t>
            </a:r>
            <a:r>
              <a:rPr lang="ja-JP" altLang="en-US" sz="7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(+NVDA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キー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  <a:endParaRPr lang="en-US" altLang="ja-JP" sz="700" b="1" kern="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kumimoji="1" lang="ja-JP" altLang="en-US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ピリオド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現在の文字</a:t>
            </a:r>
            <a:endParaRPr kumimoji="1" lang="en-US" altLang="ja-JP" sz="900" kern="12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←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→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前の文字</a:t>
            </a:r>
            <a:r>
              <a:rPr kumimoji="1"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/ 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次の文字</a:t>
            </a: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kumimoji="1" lang="en-US" altLang="ja-JP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kumimoji="1" lang="ja-JP" altLang="en-US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ピリオド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現在の行</a:t>
            </a: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↑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/↓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前の行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/ 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次の行</a:t>
            </a: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kumimoji="1" lang="en-US" altLang="ja-JP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Ctrl+</a:t>
            </a:r>
            <a:r>
              <a:rPr kumimoji="1" lang="ja-JP" altLang="en-US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ピリオド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現在の単語</a:t>
            </a:r>
            <a:endParaRPr kumimoji="1" lang="en-US" altLang="ja-JP" sz="900" kern="12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kumimoji="1" lang="en-US" altLang="ja-JP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←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→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前の単語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/ 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次の単語</a:t>
            </a:r>
            <a:endParaRPr lang="en-US" altLang="ja-JP" sz="9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8" name="オブジェクトナビゲーション">
            <a:extLst>
              <a:ext uri="{FF2B5EF4-FFF2-40B4-BE49-F238E27FC236}">
                <a16:creationId xmlns:a16="http://schemas.microsoft.com/office/drawing/2014/main" id="{855BCB10-F7C6-75DB-AB7B-C1609F174824}"/>
              </a:ext>
            </a:extLst>
          </p:cNvPr>
          <p:cNvSpPr txBox="1">
            <a:spLocks/>
          </p:cNvSpPr>
          <p:nvPr/>
        </p:nvSpPr>
        <p:spPr bwMode="auto">
          <a:xfrm>
            <a:off x="2818545" y="3658872"/>
            <a:ext cx="2735181" cy="190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ja-JP" altLang="en-US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オブジェクトナビゲーション</a:t>
            </a:r>
            <a:r>
              <a:rPr lang="en-US" altLang="ja-JP" sz="7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en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(+NVDA</a:t>
            </a:r>
            <a:r>
              <a:rPr lang="ja-JP" altLang="en-US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キー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6350" indent="-6350" algn="l" defTabSz="9144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kumimoji="1" lang="en-US" altLang="ja-JP" sz="900" b="1" kern="1200" dirty="0" err="1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</a:t>
            </a:r>
            <a:r>
              <a:rPr kumimoji="1" lang="en-US" altLang="ja-JP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現在の要素</a:t>
            </a:r>
          </a:p>
          <a:p>
            <a:pPr marL="6350" indent="-6350" algn="l" defTabSz="9144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←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→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前の要素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/ 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次の要素</a:t>
            </a:r>
          </a:p>
          <a:p>
            <a:pPr marL="6350" indent="-6350" algn="l" defTabSz="9144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↑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/↓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親の要素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/ 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子の要素</a:t>
            </a:r>
          </a:p>
          <a:p>
            <a:pPr marL="6350" indent="-6350" algn="l" defTabSz="9144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ja-JP" sz="900" b="1" kern="1200" dirty="0" err="1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PageUp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次のレビューモード</a:t>
            </a:r>
          </a:p>
          <a:p>
            <a:pPr marL="6350" indent="-6350" algn="l" defTabSz="9144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PageDown</a:t>
            </a:r>
            <a:r>
              <a:rPr kumimoji="1"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前のレビューモード</a:t>
            </a:r>
            <a:endParaRPr kumimoji="1"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 defTabSz="9144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Shift+[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前の要素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kumimoji="1"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フラットビュー</a:t>
            </a:r>
            <a:r>
              <a:rPr kumimoji="1"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 marL="6350" indent="-6350" algn="l" defTabSz="9144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" altLang="ja-JP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Shift+]</a:t>
            </a:r>
            <a:r>
              <a:rPr kumimoji="1" lang="en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次の要素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kumimoji="1"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フラットビュー</a:t>
            </a:r>
            <a:r>
              <a:rPr kumimoji="1"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</p:txBody>
      </p:sp>
      <p:sp>
        <p:nvSpPr>
          <p:cNvPr id="39" name="テーブル">
            <a:extLst>
              <a:ext uri="{FF2B5EF4-FFF2-40B4-BE49-F238E27FC236}">
                <a16:creationId xmlns:a16="http://schemas.microsoft.com/office/drawing/2014/main" id="{38C8B0F8-A48B-6433-516E-9A82AF3A163A}"/>
              </a:ext>
            </a:extLst>
          </p:cNvPr>
          <p:cNvSpPr txBox="1">
            <a:spLocks/>
          </p:cNvSpPr>
          <p:nvPr/>
        </p:nvSpPr>
        <p:spPr bwMode="auto">
          <a:xfrm>
            <a:off x="2818546" y="5714448"/>
            <a:ext cx="2735188" cy="140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 defTabSz="1077913">
              <a:lnSpc>
                <a:spcPct val="150000"/>
              </a:lnSpc>
              <a:tabLst>
                <a:tab pos="1238250" algn="l"/>
              </a:tabLst>
            </a:pP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テーブル</a:t>
            </a:r>
            <a:endParaRPr lang="en-US" altLang="ja-JP" sz="11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Ctrl+Alt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矢印キー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テーブル内の移動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←</a:t>
            </a:r>
            <a:r>
              <a:rPr lang="en-US" altLang="ja-JP" sz="900" b="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先頭から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行を読み上げ</a:t>
            </a:r>
            <a:endParaRPr kumimoji="1" lang="en-US" altLang="ja-JP" sz="900" kern="12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→</a:t>
            </a:r>
            <a:r>
              <a:rPr lang="en-US" altLang="ja-JP" sz="900" b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現在位置から行を読み上げ</a:t>
            </a: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↑</a:t>
            </a:r>
            <a:r>
              <a:rPr lang="en-US" altLang="ja-JP" sz="900" b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先頭から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列を読み上げ</a:t>
            </a: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↓</a:t>
            </a:r>
            <a:r>
              <a:rPr lang="en-US" altLang="ja-JP" sz="900" b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現在位置から列を読み上げ</a:t>
            </a:r>
          </a:p>
        </p:txBody>
      </p:sp>
      <p:sp>
        <p:nvSpPr>
          <p:cNvPr id="53" name="報告">
            <a:extLst>
              <a:ext uri="{FF2B5EF4-FFF2-40B4-BE49-F238E27FC236}">
                <a16:creationId xmlns:a16="http://schemas.microsoft.com/office/drawing/2014/main" id="{470942F6-9FD6-1393-5BC3-5C653420A249}"/>
              </a:ext>
            </a:extLst>
          </p:cNvPr>
          <p:cNvSpPr/>
          <p:nvPr/>
        </p:nvSpPr>
        <p:spPr>
          <a:xfrm>
            <a:off x="2818545" y="7309647"/>
            <a:ext cx="2735159" cy="8527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715963" algn="l"/>
              </a:tabLst>
            </a:pP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報告</a:t>
            </a:r>
            <a:endParaRPr lang="en-US" altLang="ja-JP" sz="11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defTabSz="895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NVDA+Tab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フォーカス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95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NVDA+T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タイトル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95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NVDA+D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詳細説明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3" name="1文字ナビゲーション">
            <a:extLst>
              <a:ext uri="{FF2B5EF4-FFF2-40B4-BE49-F238E27FC236}">
                <a16:creationId xmlns:a16="http://schemas.microsoft.com/office/drawing/2014/main" id="{E410541E-0111-5E50-FB0B-D43DED3A4EF6}"/>
              </a:ext>
            </a:extLst>
          </p:cNvPr>
          <p:cNvSpPr txBox="1">
            <a:spLocks/>
          </p:cNvSpPr>
          <p:nvPr/>
        </p:nvSpPr>
        <p:spPr bwMode="auto">
          <a:xfrm>
            <a:off x="5766801" y="810124"/>
            <a:ext cx="1613032" cy="505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1</a:t>
            </a:r>
            <a:r>
              <a:rPr lang="ja-JP" altLang="en-US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文字ナビゲーション</a:t>
            </a:r>
            <a:br>
              <a:rPr lang="en-US" altLang="ja-JP" sz="9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</a:br>
            <a:r>
              <a:rPr lang="en-US" altLang="ja-JP" sz="7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Shift+</a:t>
            </a:r>
            <a:r>
              <a:rPr lang="ja-JP" altLang="en-US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で逆方向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H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見出し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1〜6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見出し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1〜6</a:t>
            </a: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リスト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リスト項目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テーブル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K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リンク</a:t>
            </a:r>
            <a:endParaRPr lang="en-US" altLang="ja-JP" sz="7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7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(NVDA+K)    (</a:t>
            </a:r>
            <a:r>
              <a:rPr lang="ja-JP" altLang="en-US" sz="7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報告</a:t>
            </a:r>
            <a:r>
              <a:rPr lang="en-US" altLang="ja-JP" sz="7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リンクのないテキスト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フォームフィールド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U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未訪問リンク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訪問済みリンク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エディットフィールド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B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ボタン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X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チェックボックス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コンボボックス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R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ラジオボタン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M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フレーム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画像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D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ランドマーク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埋め込みオブジェクト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47" name="声や音の制御・設定">
            <a:extLst>
              <a:ext uri="{FF2B5EF4-FFF2-40B4-BE49-F238E27FC236}">
                <a16:creationId xmlns:a16="http://schemas.microsoft.com/office/drawing/2014/main" id="{32D27292-A331-FA35-CD21-429CF5F7D87C}"/>
              </a:ext>
            </a:extLst>
          </p:cNvPr>
          <p:cNvSpPr txBox="1">
            <a:spLocks/>
          </p:cNvSpPr>
          <p:nvPr/>
        </p:nvSpPr>
        <p:spPr bwMode="auto">
          <a:xfrm>
            <a:off x="5766800" y="5988685"/>
            <a:ext cx="1700795" cy="22608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>
              <a:defRPr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defRPr>
            </a:lvl1pPr>
          </a:lstStyle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声や音の制御・設定</a:t>
            </a:r>
            <a:endParaRPr lang="en-US" altLang="ja-JP" sz="11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読み上げ停止 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読み上げ一時停止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NVDA+S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読み上げモード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NVDA+M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マウスカーソル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NVDA+U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プログレス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NVDA+P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記号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endParaRPr lang="en-US" altLang="ja-JP" sz="7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ja-JP" altLang="en-US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設定変更</a:t>
            </a:r>
            <a:endParaRPr lang="en-US" altLang="ja-JP" sz="9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設定 →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音声 →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エンジンなし </a:t>
            </a:r>
            <a:endParaRPr lang="en-US" altLang="ja-JP" sz="9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ツール →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スピーチビューアー</a:t>
            </a:r>
            <a:endParaRPr lang="en-US" altLang="ja-JP" sz="9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3" name="要素リスト">
            <a:extLst>
              <a:ext uri="{FF2B5EF4-FFF2-40B4-BE49-F238E27FC236}">
                <a16:creationId xmlns:a16="http://schemas.microsoft.com/office/drawing/2014/main" id="{077D11D6-4F99-FE77-5C73-F7DC4F9F2834}"/>
              </a:ext>
            </a:extLst>
          </p:cNvPr>
          <p:cNvSpPr txBox="1">
            <a:spLocks/>
          </p:cNvSpPr>
          <p:nvPr/>
        </p:nvSpPr>
        <p:spPr bwMode="auto">
          <a:xfrm>
            <a:off x="274576" y="8593803"/>
            <a:ext cx="1265752" cy="16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indent="0" defTabSz="1041400">
              <a:spcBef>
                <a:spcPct val="20000"/>
              </a:spcBef>
              <a:buNone/>
              <a:defRPr sz="1000" ker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defRPr>
            </a:lvl1pPr>
            <a:lvl2pPr indent="0" algn="ctr" defTabSz="1041400">
              <a:spcBef>
                <a:spcPct val="20000"/>
              </a:spcBef>
              <a:buNone/>
              <a:defRPr sz="3200">
                <a:latin typeface="+mn-lt"/>
                <a:ea typeface="+mn-ea"/>
              </a:defRPr>
            </a:lvl2pPr>
            <a:lvl3pPr indent="0" algn="ctr" defTabSz="1041400">
              <a:spcBef>
                <a:spcPct val="20000"/>
              </a:spcBef>
              <a:buNone/>
              <a:defRPr sz="2800">
                <a:latin typeface="+mn-lt"/>
                <a:ea typeface="+mn-ea"/>
              </a:defRPr>
            </a:lvl3pPr>
            <a:lvl4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4pPr>
            <a:lvl5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5pPr>
            <a:lvl6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6pPr>
            <a:lvl7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7pPr>
            <a:lvl8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8pPr>
            <a:lvl9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NVDA+F7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要素リスト</a:t>
            </a:r>
            <a:endParaRPr lang="en-US" altLang="ja-JP" sz="9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リンク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見出し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フォームフィールド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ボタン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ランドマーク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閲覧・実行・検索</a:t>
            </a:r>
            <a:br>
              <a:rPr lang="en-US" altLang="ja-JP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</a:br>
            <a:r>
              <a:rPr lang="en-US" altLang="ja-JP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Web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ブラウザの場合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</p:txBody>
      </p:sp>
      <p:sp>
        <p:nvSpPr>
          <p:cNvPr id="9" name="書式とドキュメント情報">
            <a:extLst>
              <a:ext uri="{FF2B5EF4-FFF2-40B4-BE49-F238E27FC236}">
                <a16:creationId xmlns:a16="http://schemas.microsoft.com/office/drawing/2014/main" id="{2A47E472-BB33-7FB6-F325-73218D135487}"/>
              </a:ext>
            </a:extLst>
          </p:cNvPr>
          <p:cNvSpPr/>
          <p:nvPr/>
        </p:nvSpPr>
        <p:spPr>
          <a:xfrm>
            <a:off x="1724138" y="8593803"/>
            <a:ext cx="1852375" cy="12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NVDA+F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書式とドキュメント情報</a:t>
            </a:r>
            <a:b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</a:b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設定で自動報告を無効化できる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フォント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ドキュメント情報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ページと間隔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テーブル情報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要素</a:t>
            </a:r>
          </a:p>
        </p:txBody>
      </p:sp>
      <p:sp>
        <p:nvSpPr>
          <p:cNvPr id="48" name="ビジュアルハイライト">
            <a:extLst>
              <a:ext uri="{FF2B5EF4-FFF2-40B4-BE49-F238E27FC236}">
                <a16:creationId xmlns:a16="http://schemas.microsoft.com/office/drawing/2014/main" id="{3CBFF03D-EA1B-D731-0C73-E61D1EEECE8F}"/>
              </a:ext>
            </a:extLst>
          </p:cNvPr>
          <p:cNvSpPr txBox="1">
            <a:spLocks/>
          </p:cNvSpPr>
          <p:nvPr/>
        </p:nvSpPr>
        <p:spPr bwMode="auto">
          <a:xfrm>
            <a:off x="5168145" y="8593803"/>
            <a:ext cx="2168248" cy="182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>
              <a:defRPr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defRPr>
            </a:lvl1pPr>
          </a:lstStyle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r>
              <a:rPr lang="ja-JP" altLang="en-US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ビジュアルハイライト</a:t>
            </a:r>
            <a:endParaRPr lang="en-US" altLang="ja-JP" sz="9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r>
              <a:rPr lang="ja-JP" altLang="en-US" sz="8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フォーカスとナビゲーターオブジェクトが一致</a:t>
            </a:r>
            <a:endParaRPr lang="en-US" altLang="ja-JP" sz="8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青い実線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r>
              <a:rPr lang="ja-JP" altLang="en-US" sz="8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フォーカスとナビゲーターオブジェクトが分離</a:t>
            </a: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青い点線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赤い実線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ナビゲーターオブジェクト</a:t>
            </a: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黄色い実線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ブラウズモードのカーソル</a:t>
            </a:r>
          </a:p>
        </p:txBody>
      </p:sp>
      <p:sp>
        <p:nvSpPr>
          <p:cNvPr id="33" name="コピーライト">
            <a:extLst>
              <a:ext uri="{FF2B5EF4-FFF2-40B4-BE49-F238E27FC236}">
                <a16:creationId xmlns:a16="http://schemas.microsoft.com/office/drawing/2014/main" id="{E687A0C6-5605-2434-7197-7CBD550D4A58}"/>
              </a:ext>
            </a:extLst>
          </p:cNvPr>
          <p:cNvSpPr txBox="1">
            <a:spLocks/>
          </p:cNvSpPr>
          <p:nvPr/>
        </p:nvSpPr>
        <p:spPr bwMode="auto">
          <a:xfrm>
            <a:off x="244815" y="10393423"/>
            <a:ext cx="2168249" cy="14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rev.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241115  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© 2024 </a:t>
            </a:r>
            <a:r>
              <a:rPr lang="en-US" altLang="ja-JP" sz="700" kern="0" dirty="0" err="1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nvdajp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CC BY 4.0.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67DFB6B-ECFB-D061-F167-2D197624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9968185"/>
            <a:ext cx="575966" cy="180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3BFE79F-CA31-4A2D-1B4C-91B40BB12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10243917"/>
            <a:ext cx="575966" cy="180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50" name="角丸四角形 14">
            <a:extLst>
              <a:ext uri="{FF2B5EF4-FFF2-40B4-BE49-F238E27FC236}">
                <a16:creationId xmlns:a16="http://schemas.microsoft.com/office/drawing/2014/main" id="{CFC0FB5F-8208-A666-EE40-1765B9BA8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9704891"/>
            <a:ext cx="575966" cy="1800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49" name="角丸四角形 13">
            <a:extLst>
              <a:ext uri="{FF2B5EF4-FFF2-40B4-BE49-F238E27FC236}">
                <a16:creationId xmlns:a16="http://schemas.microsoft.com/office/drawing/2014/main" id="{8957E3BC-6520-9FD0-B152-1DE666A4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9054261"/>
            <a:ext cx="575966" cy="1800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71D3D88-D636-F9DE-628F-6D69E1DAA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2614724" y="810124"/>
            <a:ext cx="0" cy="756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CEFC948-CC9F-31BB-4ABC-5CAECD182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5553734" y="793193"/>
            <a:ext cx="0" cy="756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353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A9345-EC17-54CB-2484-7468E8F16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VDA Cheat Sheet">
            <a:extLst>
              <a:ext uri="{FF2B5EF4-FFF2-40B4-BE49-F238E27FC236}">
                <a16:creationId xmlns:a16="http://schemas.microsoft.com/office/drawing/2014/main" id="{25663EF0-1F67-AF4B-FB22-249CAC359CE6}"/>
              </a:ext>
            </a:extLst>
          </p:cNvPr>
          <p:cNvGrpSpPr/>
          <p:nvPr/>
        </p:nvGrpSpPr>
        <p:grpSpPr>
          <a:xfrm>
            <a:off x="247708" y="123403"/>
            <a:ext cx="1473699" cy="461665"/>
            <a:chOff x="247708" y="123403"/>
            <a:chExt cx="1473699" cy="461665"/>
          </a:xfrm>
        </p:grpSpPr>
        <p:pic>
          <p:nvPicPr>
            <p:cNvPr id="16" name="図 15" descr="NVDA（本家版）のアイコン アルファベットのNとDの文字を重ねたようなロゴが白抜き、背景は紫色">
              <a:extLst>
                <a:ext uri="{FF2B5EF4-FFF2-40B4-BE49-F238E27FC236}">
                  <a16:creationId xmlns:a16="http://schemas.microsoft.com/office/drawing/2014/main" id="{CA0E3F7C-45F5-5C22-90F5-0316AB66C3BA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08" y="146711"/>
              <a:ext cx="415048" cy="415048"/>
            </a:xfrm>
            <a:prstGeom prst="rect">
              <a:avLst/>
            </a:prstGeom>
          </p:spPr>
        </p:pic>
        <p:sp>
          <p:nvSpPr>
            <p:cNvPr id="17" name="タイトル 1">
              <a:extLst>
                <a:ext uri="{FF2B5EF4-FFF2-40B4-BE49-F238E27FC236}">
                  <a16:creationId xmlns:a16="http://schemas.microsoft.com/office/drawing/2014/main" id="{0E2D247D-1723-EE82-CAB9-0F0B6CFF2CC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4035" y="123403"/>
              <a:ext cx="9873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2pPr>
              <a:lvl3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3pPr>
              <a:lvl4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4pPr>
              <a:lvl5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5pPr>
              <a:lvl6pPr marL="4572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6pPr>
              <a:lvl7pPr marL="9144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7pPr>
              <a:lvl8pPr marL="13716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8pPr>
              <a:lvl9pPr marL="18288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ja-JP" sz="2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NVDA</a:t>
              </a:r>
            </a:p>
            <a:p>
              <a:pPr algn="l"/>
              <a:r>
                <a:rPr lang="en-US" altLang="ja-JP" sz="1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Cheat</a:t>
              </a:r>
              <a:r>
                <a:rPr lang="ja-JP" altLang="en-US" sz="1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 </a:t>
              </a:r>
              <a:r>
                <a:rPr lang="en-US" altLang="ja-JP" sz="1000" kern="0" dirty="0">
                  <a:latin typeface="源ノ角ゴシック Heavy" panose="020B0A00000000000000" pitchFamily="34" charset="-128"/>
                  <a:ea typeface="源ノ角ゴシック Heavy" panose="020B0A00000000000000" pitchFamily="34" charset="-128"/>
                </a:rPr>
                <a:t>Sheet</a:t>
              </a:r>
            </a:p>
          </p:txBody>
        </p:sp>
      </p:grpSp>
      <p:grpSp>
        <p:nvGrpSpPr>
          <p:cNvPr id="4" name="デスクトップ配列">
            <a:extLst>
              <a:ext uri="{FF2B5EF4-FFF2-40B4-BE49-F238E27FC236}">
                <a16:creationId xmlns:a16="http://schemas.microsoft.com/office/drawing/2014/main" id="{DA72308C-0F5B-7C58-AE33-DAD13761B734}"/>
              </a:ext>
            </a:extLst>
          </p:cNvPr>
          <p:cNvGrpSpPr/>
          <p:nvPr/>
        </p:nvGrpSpPr>
        <p:grpSpPr>
          <a:xfrm>
            <a:off x="1724138" y="254031"/>
            <a:ext cx="1296000" cy="288000"/>
            <a:chOff x="1724138" y="254031"/>
            <a:chExt cx="1296000" cy="288000"/>
          </a:xfrm>
        </p:grpSpPr>
        <p:sp>
          <p:nvSpPr>
            <p:cNvPr id="2" name="コンテンツ プレースホルダー 2">
              <a:extLst>
                <a:ext uri="{FF2B5EF4-FFF2-40B4-BE49-F238E27FC236}">
                  <a16:creationId xmlns:a16="http://schemas.microsoft.com/office/drawing/2014/main" id="{20B80D80-210F-0769-CAB1-7BE089E120F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14317" y="318868"/>
              <a:ext cx="889004" cy="165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kumimoji="1" lang="ja-JP" altLang="en-US" sz="800" kern="1200">
                  <a:solidFill>
                    <a:schemeClr val="dk1"/>
                  </a:solidFill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デスクトップ</a:t>
              </a:r>
              <a:r>
                <a:rPr kumimoji="1" lang="ja-JP" altLang="en-US" sz="800" kern="1200" dirty="0">
                  <a:solidFill>
                    <a:schemeClr val="dk1"/>
                  </a:solidFill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配列</a:t>
              </a: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CB106FE6-42D2-8AB7-64C7-AE7BFAB2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724138" y="254031"/>
              <a:ext cx="1296000" cy="288000"/>
            </a:xfrm>
            <a:prstGeom prst="roundRect">
              <a:avLst>
                <a:gd name="adj" fmla="val 1048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1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源ノ角ゴシック" panose="020B0500000000000000" pitchFamily="34" charset="-128"/>
                <a:ea typeface="源ノ角ゴシック" panose="020B0500000000000000" pitchFamily="34" charset="-128"/>
              </a:endParaRPr>
            </a:p>
          </p:txBody>
        </p:sp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01B93AF2-82B6-4C53-4FE1-718B215E7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3215" y="272789"/>
              <a:ext cx="251999" cy="251999"/>
            </a:xfrm>
            <a:prstGeom prst="rect">
              <a:avLst/>
            </a:prstGeom>
          </p:spPr>
        </p:pic>
      </p:grpSp>
      <p:grpSp>
        <p:nvGrpSpPr>
          <p:cNvPr id="21" name="NVDA日本語チーム">
            <a:extLst>
              <a:ext uri="{FF2B5EF4-FFF2-40B4-BE49-F238E27FC236}">
                <a16:creationId xmlns:a16="http://schemas.microsoft.com/office/drawing/2014/main" id="{6AD6D208-947F-ABF5-C8E2-F525220532A5}"/>
              </a:ext>
            </a:extLst>
          </p:cNvPr>
          <p:cNvGrpSpPr/>
          <p:nvPr/>
        </p:nvGrpSpPr>
        <p:grpSpPr>
          <a:xfrm>
            <a:off x="5716608" y="123403"/>
            <a:ext cx="1750992" cy="308822"/>
            <a:chOff x="5716608" y="123403"/>
            <a:chExt cx="1750992" cy="308822"/>
          </a:xfrm>
        </p:grpSpPr>
        <p:sp>
          <p:nvSpPr>
            <p:cNvPr id="29" name="タイトル 1">
              <a:extLst>
                <a:ext uri="{FF2B5EF4-FFF2-40B4-BE49-F238E27FC236}">
                  <a16:creationId xmlns:a16="http://schemas.microsoft.com/office/drawing/2014/main" id="{CAF2D4DB-A49D-64BE-03F3-76C146974B7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173374" y="158812"/>
              <a:ext cx="1294226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2pPr>
              <a:lvl3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3pPr>
              <a:lvl4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4pPr>
              <a:lvl5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5pPr>
              <a:lvl6pPr marL="4572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6pPr>
              <a:lvl7pPr marL="9144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7pPr>
              <a:lvl8pPr marL="13716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8pPr>
              <a:lvl9pPr marL="18288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ja-JP" sz="1000" b="1" kern="0" dirty="0"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NVDA</a:t>
              </a:r>
              <a:r>
                <a:rPr lang="ja-JP" altLang="en-US" sz="1000" b="1" kern="0" dirty="0"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日本語チーム</a:t>
              </a:r>
              <a:endParaRPr lang="en-US" altLang="ja-JP" sz="10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endParaRPr>
            </a:p>
            <a:p>
              <a:pPr algn="l"/>
              <a:r>
                <a:rPr lang="en-US" altLang="ja-JP" sz="700" kern="0" dirty="0">
                  <a:latin typeface="源ノ角ゴシック" panose="020B0500000000000000" pitchFamily="34" charset="-128"/>
                  <a:ea typeface="源ノ角ゴシック" panose="020B0500000000000000" pitchFamily="34" charset="-128"/>
                </a:rPr>
                <a:t>www.nvda.jp</a:t>
              </a:r>
            </a:p>
          </p:txBody>
        </p:sp>
        <p:pic>
          <p:nvPicPr>
            <p:cNvPr id="36" name="図 35" descr="NVDA日本語版のアイコン 目の中にNの文字">
              <a:extLst>
                <a:ext uri="{FF2B5EF4-FFF2-40B4-BE49-F238E27FC236}">
                  <a16:creationId xmlns:a16="http://schemas.microsoft.com/office/drawing/2014/main" id="{6659269E-284C-EFF1-3138-7C605AE45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608" y="123403"/>
              <a:ext cx="383393" cy="308822"/>
            </a:xfrm>
            <a:prstGeom prst="rect">
              <a:avLst/>
            </a:prstGeom>
          </p:spPr>
        </p:pic>
      </p:grpSp>
      <p:sp>
        <p:nvSpPr>
          <p:cNvPr id="20" name="NVDA制御キー">
            <a:extLst>
              <a:ext uri="{FF2B5EF4-FFF2-40B4-BE49-F238E27FC236}">
                <a16:creationId xmlns:a16="http://schemas.microsoft.com/office/drawing/2014/main" id="{395EC168-1D34-D7D0-E770-54BDD2C61D81}"/>
              </a:ext>
            </a:extLst>
          </p:cNvPr>
          <p:cNvSpPr/>
          <p:nvPr/>
        </p:nvSpPr>
        <p:spPr>
          <a:xfrm>
            <a:off x="277372" y="810124"/>
            <a:ext cx="2328106" cy="259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752475" algn="l"/>
              </a:tabLst>
            </a:pP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</a:t>
            </a: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制御キー</a:t>
            </a: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以下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キー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92075" indent="-841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752475" algn="l"/>
              </a:tabLst>
            </a:pP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Insert</a:t>
            </a:r>
          </a:p>
          <a:p>
            <a:pPr marL="92075" indent="-841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752475" algn="l"/>
              </a:tabLst>
            </a:pPr>
            <a:r>
              <a:rPr lang="en-US" altLang="ja-JP" sz="90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CapsLock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(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英語キーボード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 marL="92075" indent="-841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752475" algn="l"/>
              </a:tabLst>
            </a:pP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無変換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(NVDA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日本語版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  <a:tabLst>
                <a:tab pos="752475" algn="l"/>
              </a:tabLst>
            </a:pP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(2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回押すと元のキーの機能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  <a:tabLst>
                <a:tab pos="752475" algn="l"/>
              </a:tabLst>
            </a:pPr>
            <a:endParaRPr lang="en-US" altLang="ja-JP" sz="7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17907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Ctrl+Alt+N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起動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17907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NVDA+N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NVDA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メニュー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17907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NVDA+Q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NVDA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の終了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17907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NVDA+1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入力ヘルプ開始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終了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17907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NVDA+Enter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既定アクション実行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17907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スペース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モード切替</a:t>
            </a: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または自動切替</a:t>
            </a:r>
            <a:r>
              <a:rPr lang="en-US" altLang="ja-JP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  <a:endParaRPr lang="ja-JP" altLang="en-US" sz="7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grpSp>
        <p:nvGrpSpPr>
          <p:cNvPr id="6" name="フォーカスモードとブラウズモード">
            <a:extLst>
              <a:ext uri="{FF2B5EF4-FFF2-40B4-BE49-F238E27FC236}">
                <a16:creationId xmlns:a16="http://schemas.microsoft.com/office/drawing/2014/main" id="{42484A28-D1E4-9FEF-7F99-269FF55FF80A}"/>
              </a:ext>
            </a:extLst>
          </p:cNvPr>
          <p:cNvGrpSpPr/>
          <p:nvPr/>
        </p:nvGrpSpPr>
        <p:grpSpPr>
          <a:xfrm>
            <a:off x="496209" y="3507733"/>
            <a:ext cx="1601079" cy="1510121"/>
            <a:chOff x="496209" y="3507733"/>
            <a:chExt cx="1601079" cy="1510121"/>
          </a:xfrm>
        </p:grpSpPr>
        <p:cxnSp>
          <p:nvCxnSpPr>
            <p:cNvPr id="9" name="直線矢印コネクタ 8" descr="ブラウズモードからフォーカスモードへ切り替わることを示す矢印。「ガシャ」と音がする。">
              <a:extLst>
                <a:ext uri="{FF2B5EF4-FFF2-40B4-BE49-F238E27FC236}">
                  <a16:creationId xmlns:a16="http://schemas.microsoft.com/office/drawing/2014/main" id="{F56D5574-1D42-4B16-4BCF-0D7368CCED8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82041" y="3964467"/>
              <a:ext cx="0" cy="35908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矢印コネクタ 23" descr="フォーカスモードからブラウズモードへ切り替わることを示す矢印。「ポン」と音がする。">
              <a:extLst>
                <a:ext uri="{FF2B5EF4-FFF2-40B4-BE49-F238E27FC236}">
                  <a16:creationId xmlns:a16="http://schemas.microsoft.com/office/drawing/2014/main" id="{8A4A665E-6270-D526-AD43-6A7E3538BC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29516" y="3964467"/>
              <a:ext cx="0" cy="35908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644DD7B-A8D7-5990-F2FE-BB0C6B56BBF9}"/>
                </a:ext>
              </a:extLst>
            </p:cNvPr>
            <p:cNvSpPr txBox="1"/>
            <p:nvPr/>
          </p:nvSpPr>
          <p:spPr bwMode="auto">
            <a:xfrm>
              <a:off x="496209" y="4817799"/>
              <a:ext cx="1429752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ja-JP" altLang="en-US" sz="7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 </a:t>
              </a:r>
              <a:r>
                <a:rPr lang="en-US" altLang="ja-JP" sz="7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* Esc</a:t>
              </a:r>
              <a:r>
                <a:rPr lang="ja-JP" altLang="en-US" sz="7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でも切り替え可</a:t>
              </a:r>
              <a:endParaRPr lang="ja-JP" altLang="en-US" sz="7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28" name="四角形: 角を丸くする 28">
              <a:extLst>
                <a:ext uri="{FF2B5EF4-FFF2-40B4-BE49-F238E27FC236}">
                  <a16:creationId xmlns:a16="http://schemas.microsoft.com/office/drawing/2014/main" id="{46252EF3-4E9A-5787-15E8-B39DD5169ABA}"/>
                </a:ext>
              </a:extLst>
            </p:cNvPr>
            <p:cNvSpPr/>
            <p:nvPr/>
          </p:nvSpPr>
          <p:spPr bwMode="auto">
            <a:xfrm>
              <a:off x="621289" y="4327808"/>
              <a:ext cx="1475999" cy="455297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36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 b="1" kern="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ブラウズモード</a:t>
              </a:r>
              <a:endPara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ja-JP" sz="8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NVDA</a:t>
              </a:r>
              <a:r>
                <a:rPr lang="ja-JP" altLang="en-US" sz="8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がブラウザを制御</a:t>
              </a:r>
              <a:endParaRPr lang="en-US" altLang="ja-JP" sz="8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C59CC034-9DA7-5356-B24D-AD183A01E3E9}"/>
                </a:ext>
              </a:extLst>
            </p:cNvPr>
            <p:cNvSpPr/>
            <p:nvPr/>
          </p:nvSpPr>
          <p:spPr>
            <a:xfrm>
              <a:off x="1612855" y="4052350"/>
              <a:ext cx="396000" cy="1863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ガシャ</a:t>
              </a:r>
              <a:endPara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56A2B5BD-C679-233C-18A4-280099B472B8}"/>
                </a:ext>
              </a:extLst>
            </p:cNvPr>
            <p:cNvSpPr/>
            <p:nvPr/>
          </p:nvSpPr>
          <p:spPr>
            <a:xfrm>
              <a:off x="739968" y="4052350"/>
              <a:ext cx="396000" cy="1863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ポン</a:t>
              </a:r>
              <a:r>
                <a:rPr lang="en-US" altLang="ja-JP" sz="9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*</a:t>
              </a:r>
            </a:p>
          </p:txBody>
        </p:sp>
        <p:sp>
          <p:nvSpPr>
            <p:cNvPr id="35" name="四角形: 角を丸くする 25">
              <a:extLst>
                <a:ext uri="{FF2B5EF4-FFF2-40B4-BE49-F238E27FC236}">
                  <a16:creationId xmlns:a16="http://schemas.microsoft.com/office/drawing/2014/main" id="{8253D02A-E98B-4079-B174-A40F40EFB4F7}"/>
                </a:ext>
              </a:extLst>
            </p:cNvPr>
            <p:cNvSpPr/>
            <p:nvPr/>
          </p:nvSpPr>
          <p:spPr bwMode="auto">
            <a:xfrm>
              <a:off x="621289" y="3507733"/>
              <a:ext cx="1475999" cy="455297"/>
            </a:xfrm>
            <a:prstGeom prst="roundRect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36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900" b="1" kern="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フォーカスモード</a:t>
              </a:r>
              <a:endPara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8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ブラウザとコンテンツを操作</a:t>
              </a:r>
            </a:p>
          </p:txBody>
        </p:sp>
      </p:grpSp>
      <p:sp>
        <p:nvSpPr>
          <p:cNvPr id="22" name="Windows操作">
            <a:extLst>
              <a:ext uri="{FF2B5EF4-FFF2-40B4-BE49-F238E27FC236}">
                <a16:creationId xmlns:a16="http://schemas.microsoft.com/office/drawing/2014/main" id="{ECBB03E7-B90B-8953-7910-3F585DC53654}"/>
              </a:ext>
            </a:extLst>
          </p:cNvPr>
          <p:cNvSpPr/>
          <p:nvPr/>
        </p:nvSpPr>
        <p:spPr>
          <a:xfrm>
            <a:off x="277373" y="5138977"/>
            <a:ext cx="2251261" cy="18944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1062038" algn="l"/>
              </a:tabLst>
            </a:pP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Windows</a:t>
            </a:r>
            <a:r>
              <a:rPr lang="ja-JP" altLang="en-US" sz="1100" b="1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操作</a:t>
            </a:r>
            <a:r>
              <a:rPr lang="en-US" altLang="ja-JP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矢印キー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矢印キー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範囲選択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Tab/</a:t>
            </a: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Shift+Tab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フォーカス移動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F6/Shift+F6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ペイン移動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Enter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項目選択や実行など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スペース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ボタンを押すなど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Shift+F10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コンテキストメニュー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62038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Alt+↓ 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コンボボックス展開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7" name="その他の操作">
            <a:extLst>
              <a:ext uri="{FF2B5EF4-FFF2-40B4-BE49-F238E27FC236}">
                <a16:creationId xmlns:a16="http://schemas.microsoft.com/office/drawing/2014/main" id="{A908730F-8F07-8867-D780-51CCADE70BCC}"/>
              </a:ext>
            </a:extLst>
          </p:cNvPr>
          <p:cNvSpPr txBox="1">
            <a:spLocks/>
          </p:cNvSpPr>
          <p:nvPr/>
        </p:nvSpPr>
        <p:spPr bwMode="auto">
          <a:xfrm>
            <a:off x="258163" y="7218915"/>
            <a:ext cx="2365805" cy="86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928688" algn="l"/>
              </a:tabLst>
            </a:pPr>
            <a:r>
              <a:rPr lang="ja-JP" altLang="en-US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カンマ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コンテナ要素直後に移動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928688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Shift+</a:t>
            </a:r>
            <a:r>
              <a:rPr lang="ja-JP" altLang="en-US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カンマ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コンテナ要素先頭に移動</a:t>
            </a:r>
            <a:endParaRPr lang="en-US" altLang="ja-JP" sz="900" b="1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08025" algn="l"/>
                <a:tab pos="928688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NVDA+B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現在のウィンドウに含まれる</a:t>
            </a:r>
            <a:b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</a:b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オブジェクトの読み上げ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38" name="テキストを読む">
            <a:extLst>
              <a:ext uri="{FF2B5EF4-FFF2-40B4-BE49-F238E27FC236}">
                <a16:creationId xmlns:a16="http://schemas.microsoft.com/office/drawing/2014/main" id="{EADEAF1B-A3F9-1CCE-493B-14FEC9AF0313}"/>
              </a:ext>
            </a:extLst>
          </p:cNvPr>
          <p:cNvSpPr txBox="1"/>
          <p:nvPr/>
        </p:nvSpPr>
        <p:spPr>
          <a:xfrm>
            <a:off x="2818546" y="810124"/>
            <a:ext cx="2735174" cy="85574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 defTabSz="914400" rtl="0" eaLnBrk="1" latinLnBrk="0" hangingPunct="1">
              <a:lnSpc>
                <a:spcPct val="150000"/>
              </a:lnSpc>
              <a:tabLst>
                <a:tab pos="1016000" algn="l"/>
              </a:tabLst>
            </a:pPr>
            <a:r>
              <a:rPr kumimoji="1" lang="ja-JP" altLang="en-US" sz="1100" b="1" kern="1200" dirty="0">
                <a:solidFill>
                  <a:schemeClr val="dk1"/>
                </a:solidFill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テキストを読む</a:t>
            </a:r>
            <a:endParaRPr kumimoji="1" lang="en-US" altLang="ja-JP" sz="1100" b="1" kern="1200" dirty="0">
              <a:solidFill>
                <a:schemeClr val="dk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</a:t>
            </a:r>
            <a:r>
              <a:rPr lang="ja-JP" altLang="en-US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↑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現在の行</a:t>
            </a: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</a:t>
            </a:r>
            <a:r>
              <a:rPr lang="ja-JP" altLang="en-US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↓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すべて読み上げ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endParaRPr kumimoji="1" lang="ja-JP" altLang="en-US" sz="900" kern="12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kumimoji="1" lang="en-US" altLang="ja-JP" sz="900" b="1" kern="1200" dirty="0" err="1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NVDA+Shift</a:t>
            </a:r>
            <a:r>
              <a:rPr kumimoji="1" lang="en-US" altLang="ja-JP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kumimoji="1" lang="ja-JP" altLang="en-US" sz="900" b="1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↑</a:t>
            </a:r>
            <a:r>
              <a:rPr kumimoji="1" lang="en-US" altLang="ja-JP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選択中のテキスト</a:t>
            </a:r>
          </a:p>
        </p:txBody>
      </p:sp>
      <p:sp>
        <p:nvSpPr>
          <p:cNvPr id="10" name="レビューカーソル タイトル">
            <a:extLst>
              <a:ext uri="{FF2B5EF4-FFF2-40B4-BE49-F238E27FC236}">
                <a16:creationId xmlns:a16="http://schemas.microsoft.com/office/drawing/2014/main" id="{FE1B587E-7D3B-85D7-D1AF-77F589F93AFD}"/>
              </a:ext>
            </a:extLst>
          </p:cNvPr>
          <p:cNvSpPr txBox="1">
            <a:spLocks/>
          </p:cNvSpPr>
          <p:nvPr/>
        </p:nvSpPr>
        <p:spPr bwMode="auto">
          <a:xfrm>
            <a:off x="2818545" y="1854198"/>
            <a:ext cx="1900367" cy="22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  <a:tabLst>
                <a:tab pos="900113" algn="l"/>
              </a:tabLst>
            </a:pPr>
            <a:r>
              <a:rPr lang="ja-JP" altLang="en-US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レビューカーソル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(</a:t>
            </a:r>
            <a:r>
              <a:rPr lang="ja-JP" altLang="en-US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テンキー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  <a:endParaRPr kumimoji="1" lang="ja-JP" altLang="en-US" sz="900" kern="1200" dirty="0">
              <a:solidFill>
                <a:schemeClr val="dk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graphicFrame>
        <p:nvGraphicFramePr>
          <p:cNvPr id="15" name="レビューカーソル 表">
            <a:extLst>
              <a:ext uri="{FF2B5EF4-FFF2-40B4-BE49-F238E27FC236}">
                <a16:creationId xmlns:a16="http://schemas.microsoft.com/office/drawing/2014/main" id="{264FACA6-3B4E-A3BC-CD84-C8B784409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00594"/>
              </p:ext>
            </p:extLst>
          </p:nvPr>
        </p:nvGraphicFramePr>
        <p:xfrm>
          <a:off x="2818545" y="2185710"/>
          <a:ext cx="2531367" cy="12698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3789">
                  <a:extLst>
                    <a:ext uri="{9D8B030D-6E8A-4147-A177-3AD203B41FA5}">
                      <a16:colId xmlns:a16="http://schemas.microsoft.com/office/drawing/2014/main" val="2676546598"/>
                    </a:ext>
                  </a:extLst>
                </a:gridCol>
                <a:gridCol w="843789">
                  <a:extLst>
                    <a:ext uri="{9D8B030D-6E8A-4147-A177-3AD203B41FA5}">
                      <a16:colId xmlns:a16="http://schemas.microsoft.com/office/drawing/2014/main" val="3481011125"/>
                    </a:ext>
                  </a:extLst>
                </a:gridCol>
                <a:gridCol w="843789">
                  <a:extLst>
                    <a:ext uri="{9D8B030D-6E8A-4147-A177-3AD203B41FA5}">
                      <a16:colId xmlns:a16="http://schemas.microsoft.com/office/drawing/2014/main" val="1030544284"/>
                    </a:ext>
                  </a:extLst>
                </a:gridCol>
              </a:tblGrid>
              <a:tr h="372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前の行</a:t>
                      </a:r>
                    </a:p>
                  </a:txBody>
                  <a:tcPr marL="36000" marR="36000" marT="0" marB="3600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現在の行</a:t>
                      </a:r>
                    </a:p>
                  </a:txBody>
                  <a:tcPr marL="36000" marR="36000" marT="0" marB="3600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次の行</a:t>
                      </a:r>
                    </a:p>
                  </a:txBody>
                  <a:tcPr marL="36000" marR="36000" marT="0" marB="3600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37391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前の単語</a:t>
                      </a:r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現在の単語</a:t>
                      </a:r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次の単語</a:t>
                      </a:r>
                      <a:endParaRPr kumimoji="1" lang="ja-JP" altLang="en-US" dirty="0"/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867394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marL="0" marR="0" lvl="0" indent="0" algn="ctr" defTabSz="129296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1</a:t>
                      </a:r>
                    </a:p>
                    <a:p>
                      <a:pPr marL="0" marR="0" lvl="0" indent="0" algn="ctr" defTabSz="129296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前の文字</a:t>
                      </a:r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現在の文字</a:t>
                      </a:r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原ノ味角ゴシック" panose="020B0500000000000000" pitchFamily="34" charset="-128"/>
                          <a:ea typeface="原ノ味角ゴシック" panose="020B0500000000000000" pitchFamily="34" charset="-128"/>
                          <a:cs typeface="+mn-cs"/>
                        </a:rPr>
                        <a:t>次の文字</a:t>
                      </a:r>
                      <a:endParaRPr kumimoji="1" lang="ja-JP" altLang="en-US" dirty="0"/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70398439"/>
                  </a:ext>
                </a:extLst>
              </a:tr>
            </a:tbl>
          </a:graphicData>
        </a:graphic>
      </p:graphicFrame>
      <p:sp>
        <p:nvSpPr>
          <p:cNvPr id="13" name="オブジェクトナビゲーション タイトル">
            <a:extLst>
              <a:ext uri="{FF2B5EF4-FFF2-40B4-BE49-F238E27FC236}">
                <a16:creationId xmlns:a16="http://schemas.microsoft.com/office/drawing/2014/main" id="{023C6AAD-5453-81B2-6656-8637BAA83847}"/>
              </a:ext>
            </a:extLst>
          </p:cNvPr>
          <p:cNvSpPr txBox="1">
            <a:spLocks/>
          </p:cNvSpPr>
          <p:nvPr/>
        </p:nvSpPr>
        <p:spPr bwMode="auto">
          <a:xfrm>
            <a:off x="2818546" y="3703435"/>
            <a:ext cx="2675806" cy="2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ja-JP" altLang="en-US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オブジェクトナビゲーション</a:t>
            </a:r>
            <a:r>
              <a:rPr lang="ja-JP" altLang="en-US" sz="7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(NVDA+</a:t>
            </a:r>
            <a:r>
              <a:rPr lang="ja-JP" altLang="en-US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テンキー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  <a:endParaRPr kumimoji="1" lang="ja-JP" altLang="en-US" sz="700" kern="1200" dirty="0">
              <a:solidFill>
                <a:schemeClr val="dk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graphicFrame>
        <p:nvGraphicFramePr>
          <p:cNvPr id="26" name="オブジェクトナビゲーション 表">
            <a:extLst>
              <a:ext uri="{FF2B5EF4-FFF2-40B4-BE49-F238E27FC236}">
                <a16:creationId xmlns:a16="http://schemas.microsoft.com/office/drawing/2014/main" id="{22F50690-BCD7-69D4-7F27-4B8C16FCD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50259"/>
              </p:ext>
            </p:extLst>
          </p:nvPr>
        </p:nvGraphicFramePr>
        <p:xfrm>
          <a:off x="2818542" y="4027260"/>
          <a:ext cx="2531370" cy="1565071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843790">
                  <a:extLst>
                    <a:ext uri="{9D8B030D-6E8A-4147-A177-3AD203B41FA5}">
                      <a16:colId xmlns:a16="http://schemas.microsoft.com/office/drawing/2014/main" val="2676546598"/>
                    </a:ext>
                  </a:extLst>
                </a:gridCol>
                <a:gridCol w="843790">
                  <a:extLst>
                    <a:ext uri="{9D8B030D-6E8A-4147-A177-3AD203B41FA5}">
                      <a16:colId xmlns:a16="http://schemas.microsoft.com/office/drawing/2014/main" val="3481011125"/>
                    </a:ext>
                  </a:extLst>
                </a:gridCol>
                <a:gridCol w="843790">
                  <a:extLst>
                    <a:ext uri="{9D8B030D-6E8A-4147-A177-3AD203B41FA5}">
                      <a16:colId xmlns:a16="http://schemas.microsoft.com/office/drawing/2014/main" val="1030544284"/>
                    </a:ext>
                  </a:extLst>
                </a:gridCol>
              </a:tblGrid>
              <a:tr h="372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次の</a:t>
                      </a:r>
                      <a:endParaRPr kumimoji="1" lang="en-US" altLang="ja-JP" sz="8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レビューモード</a:t>
                      </a:r>
                      <a:endParaRPr kumimoji="1" lang="ja-JP" altLang="en-US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  <a:cs typeface="+mn-cs"/>
                      </a:endParaRPr>
                    </a:p>
                  </a:txBody>
                  <a:tcPr marL="36000" marR="36000" marT="0" marB="3600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親の要素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  <a:cs typeface="+mn-cs"/>
                      </a:endParaRPr>
                    </a:p>
                  </a:txBody>
                  <a:tcPr marL="36000" marR="36000" marT="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前の要素</a:t>
                      </a:r>
                      <a:endParaRPr kumimoji="1" lang="en-US" altLang="ja-JP" sz="9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 (</a:t>
                      </a:r>
                      <a:r>
                        <a:rPr kumimoji="1" lang="ja-JP" altLang="en-US" sz="6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フラットビュー</a:t>
                      </a:r>
                      <a:r>
                        <a:rPr kumimoji="1" lang="en-US" altLang="ja-JP" sz="6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)</a:t>
                      </a:r>
                      <a:endParaRPr kumimoji="1" lang="ja-JP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  <a:cs typeface="+mn-cs"/>
                      </a:endParaRPr>
                    </a:p>
                  </a:txBody>
                  <a:tcPr marL="36000" marR="36000" marT="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37391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前の要素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  <a:cs typeface="+mn-cs"/>
                      </a:endParaRPr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現在の要素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  <a:cs typeface="+mn-cs"/>
                      </a:endParaRPr>
                    </a:p>
                  </a:txBody>
                  <a:tcPr marL="36000" marR="36000" marT="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次の要素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  <a:cs typeface="+mn-cs"/>
                      </a:endParaRPr>
                    </a:p>
                  </a:txBody>
                  <a:tcPr marL="36000" marR="36000" marT="0" marB="36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867394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kumimoji="1" lang="en-US" altLang="ja-JP" sz="1000" b="1" kern="1200" dirty="0">
                          <a:solidFill>
                            <a:schemeClr val="dk1"/>
                          </a:solidFill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1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kumimoji="1" lang="ja-JP" altLang="en-US" sz="900" b="0" kern="1200" dirty="0">
                          <a:solidFill>
                            <a:schemeClr val="dk1"/>
                          </a:solidFill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前の</a:t>
                      </a:r>
                      <a:endParaRPr kumimoji="1" lang="en-US" altLang="ja-JP" sz="900" b="0" kern="1200" dirty="0">
                        <a:solidFill>
                          <a:schemeClr val="dk1"/>
                        </a:solidFill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</a:endParaRPr>
                    </a:p>
                    <a:p>
                      <a:pPr marL="0" algn="ctr" defTabSz="914400" rtl="0" eaLnBrk="1" latinLnBrk="0" hangingPunct="1"/>
                      <a:r>
                        <a:rPr kumimoji="1" lang="ja-JP" altLang="en-US" sz="800" b="0" kern="1200" dirty="0">
                          <a:solidFill>
                            <a:schemeClr val="dk1"/>
                          </a:solidFill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レビューモード</a:t>
                      </a:r>
                      <a:endParaRPr kumimoji="1" lang="ja-JP" altLang="en-US" sz="800" b="0" i="0" kern="1200" dirty="0">
                        <a:solidFill>
                          <a:schemeClr val="dk1"/>
                        </a:solidFill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  <a:cs typeface="+mn-cs"/>
                      </a:endParaRPr>
                    </a:p>
                  </a:txBody>
                  <a:tcPr marL="36000" marR="36000" marT="0" marB="3600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子の要素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  <a:cs typeface="+mn-cs"/>
                      </a:endParaRPr>
                    </a:p>
                  </a:txBody>
                  <a:tcPr marL="36000" marR="36000" marT="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次の要素</a:t>
                      </a:r>
                      <a:endParaRPr kumimoji="1" lang="en-US" altLang="ja-JP" sz="9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 (</a:t>
                      </a:r>
                      <a:r>
                        <a:rPr kumimoji="1" lang="ja-JP" altLang="en-US" sz="6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フラットビュー</a:t>
                      </a:r>
                      <a:r>
                        <a:rPr kumimoji="1" lang="en-US" altLang="ja-JP" sz="6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源ノ角ゴシック Code JP R" panose="020B0500000000000000" pitchFamily="34" charset="-128"/>
                          <a:ea typeface="源ノ角ゴシック Code JP R" panose="020B0500000000000000" pitchFamily="34" charset="-128"/>
                        </a:rPr>
                        <a:t>)</a:t>
                      </a:r>
                      <a:endParaRPr kumimoji="1" lang="ja-JP" altLang="en-US" dirty="0">
                        <a:latin typeface="源ノ角ゴシック Code JP R" panose="020B0500000000000000" pitchFamily="34" charset="-128"/>
                        <a:ea typeface="源ノ角ゴシック Code JP R" panose="020B0500000000000000" pitchFamily="34" charset="-128"/>
                      </a:endParaRPr>
                    </a:p>
                  </a:txBody>
                  <a:tcPr marL="36000" marR="36000" marT="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70398439"/>
                  </a:ext>
                </a:extLst>
              </a:tr>
            </a:tbl>
          </a:graphicData>
        </a:graphic>
      </p:graphicFrame>
      <p:sp>
        <p:nvSpPr>
          <p:cNvPr id="39" name="テーブル">
            <a:extLst>
              <a:ext uri="{FF2B5EF4-FFF2-40B4-BE49-F238E27FC236}">
                <a16:creationId xmlns:a16="http://schemas.microsoft.com/office/drawing/2014/main" id="{B9C39ED3-B4C5-1277-29FA-C05B3DB00E8F}"/>
              </a:ext>
            </a:extLst>
          </p:cNvPr>
          <p:cNvSpPr txBox="1">
            <a:spLocks/>
          </p:cNvSpPr>
          <p:nvPr/>
        </p:nvSpPr>
        <p:spPr bwMode="auto">
          <a:xfrm>
            <a:off x="2818546" y="5881576"/>
            <a:ext cx="2735188" cy="140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 defTabSz="1077913">
              <a:lnSpc>
                <a:spcPct val="150000"/>
              </a:lnSpc>
              <a:tabLst>
                <a:tab pos="1238250" algn="l"/>
              </a:tabLst>
            </a:pP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テーブル</a:t>
            </a:r>
            <a:endParaRPr lang="en-US" altLang="ja-JP" sz="11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Ctrl+Alt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矢印キー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テーブル内の移動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←</a:t>
            </a:r>
            <a:r>
              <a:rPr lang="en-US" altLang="ja-JP" sz="900" b="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先頭から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行を読み上げ</a:t>
            </a:r>
            <a:endParaRPr kumimoji="1" lang="en-US" altLang="ja-JP" sz="900" kern="1200" dirty="0">
              <a:solidFill>
                <a:schemeClr val="dk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→</a:t>
            </a:r>
            <a:r>
              <a:rPr lang="en-US" altLang="ja-JP" sz="900" b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現在位置から行を読み上げ</a:t>
            </a: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ja-JP" altLang="en-US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↑</a:t>
            </a:r>
            <a:r>
              <a:rPr lang="en-US" altLang="ja-JP" sz="900" b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先頭から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列を読み上げ</a:t>
            </a:r>
          </a:p>
          <a:p>
            <a:pPr marL="6350" indent="-6350" algn="l" defTabSz="10779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1238250" algn="l"/>
              </a:tabLst>
            </a:pPr>
            <a:r>
              <a:rPr lang="en-US" altLang="ja-JP" sz="900" b="1" kern="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NVDA+Ctrl+Alt</a:t>
            </a: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</a:t>
            </a: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↓</a:t>
            </a:r>
            <a:r>
              <a:rPr lang="en-US" altLang="ja-JP" sz="900" b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kumimoji="1" lang="ja-JP" altLang="en-US" sz="900" kern="1200" dirty="0">
                <a:solidFill>
                  <a:schemeClr val="dk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現在位置から列を読み上げ</a:t>
            </a:r>
          </a:p>
        </p:txBody>
      </p:sp>
      <p:sp>
        <p:nvSpPr>
          <p:cNvPr id="53" name="報告">
            <a:extLst>
              <a:ext uri="{FF2B5EF4-FFF2-40B4-BE49-F238E27FC236}">
                <a16:creationId xmlns:a16="http://schemas.microsoft.com/office/drawing/2014/main" id="{87DBBE1B-4F02-94DF-8BC6-63FAFAA0D80E}"/>
              </a:ext>
            </a:extLst>
          </p:cNvPr>
          <p:cNvSpPr/>
          <p:nvPr/>
        </p:nvSpPr>
        <p:spPr>
          <a:xfrm>
            <a:off x="2818545" y="7476775"/>
            <a:ext cx="2735159" cy="8527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715963" algn="l"/>
              </a:tabLst>
            </a:pP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報告</a:t>
            </a:r>
            <a:endParaRPr lang="en-US" altLang="ja-JP" sz="11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defTabSz="895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NVDA+Tab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フォーカス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95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NVDA+T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タイトル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953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NVDA+D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詳細説明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3" name="1文字ナビゲーション">
            <a:extLst>
              <a:ext uri="{FF2B5EF4-FFF2-40B4-BE49-F238E27FC236}">
                <a16:creationId xmlns:a16="http://schemas.microsoft.com/office/drawing/2014/main" id="{79844115-630D-ACAF-A01D-BC59929D64D0}"/>
              </a:ext>
            </a:extLst>
          </p:cNvPr>
          <p:cNvSpPr txBox="1">
            <a:spLocks/>
          </p:cNvSpPr>
          <p:nvPr/>
        </p:nvSpPr>
        <p:spPr bwMode="auto">
          <a:xfrm>
            <a:off x="5766801" y="810124"/>
            <a:ext cx="1613032" cy="505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1113" algn="l">
              <a:lnSpc>
                <a:spcPct val="150000"/>
              </a:lnSpc>
              <a:tabLst>
                <a:tab pos="396875" algn="l"/>
              </a:tabLst>
            </a:pPr>
            <a:r>
              <a:rPr lang="en-US" altLang="ja-JP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1</a:t>
            </a:r>
            <a:r>
              <a:rPr lang="ja-JP" altLang="en-US" sz="11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文字ナビゲーション</a:t>
            </a:r>
            <a:br>
              <a:rPr lang="en-US" altLang="ja-JP" sz="9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</a:br>
            <a:r>
              <a:rPr lang="en-US" altLang="ja-JP" sz="700" b="1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Shift+</a:t>
            </a:r>
            <a:r>
              <a:rPr lang="ja-JP" altLang="en-US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で逆方向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H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見出し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1〜6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見出し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1〜6</a:t>
            </a: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リスト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リスト項目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テーブル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K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リンク</a:t>
            </a:r>
            <a:endParaRPr lang="en-US" altLang="ja-JP" sz="7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7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(NVDA+K)    (</a:t>
            </a:r>
            <a:r>
              <a:rPr lang="ja-JP" altLang="en-US" sz="7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報告</a:t>
            </a:r>
            <a:r>
              <a:rPr lang="en-US" altLang="ja-JP" sz="7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リンクのないテキスト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フォームフィールド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U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未訪問リンク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訪問済みリンク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エディットフィールド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B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ボタン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X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チェックボックス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コンボボックス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R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ラジオボタン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M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フレーム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画像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D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ランドマーク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algn="l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altLang="ja-JP" sz="900" b="1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</a:t>
            </a:r>
            <a:r>
              <a:rPr lang="en-US" altLang="ja-JP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kern="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埋め込みオブジェクト</a:t>
            </a:r>
            <a:endParaRPr lang="en-US" altLang="ja-JP" sz="900" kern="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47" name="声や音の制御・設定">
            <a:extLst>
              <a:ext uri="{FF2B5EF4-FFF2-40B4-BE49-F238E27FC236}">
                <a16:creationId xmlns:a16="http://schemas.microsoft.com/office/drawing/2014/main" id="{08FA6EA3-35F6-F03D-5D15-6C689DD5BB84}"/>
              </a:ext>
            </a:extLst>
          </p:cNvPr>
          <p:cNvSpPr txBox="1">
            <a:spLocks/>
          </p:cNvSpPr>
          <p:nvPr/>
        </p:nvSpPr>
        <p:spPr bwMode="auto">
          <a:xfrm>
            <a:off x="5766800" y="5988685"/>
            <a:ext cx="1792872" cy="2263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>
              <a:defRPr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defRPr>
            </a:lvl1pPr>
          </a:lstStyle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ja-JP" altLang="en-US" sz="11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声や音の制御・設定</a:t>
            </a:r>
            <a:endParaRPr lang="en-US" altLang="ja-JP" sz="11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Ctrl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読み上げ停止 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Shift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読み上げ一時停止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NVDA+S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読み上げモード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NVDA+M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マウスカーソル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NVDA+U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プログレス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en-US" altLang="ja-JP" sz="900" b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NVDA+P</a:t>
            </a:r>
            <a:r>
              <a:rPr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	</a:t>
            </a:r>
            <a:r>
              <a:rPr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記号</a:t>
            </a:r>
            <a:endParaRPr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endParaRPr lang="en-US" altLang="ja-JP" sz="7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619125" algn="l"/>
              </a:tabLst>
            </a:pPr>
            <a:r>
              <a:rPr lang="ja-JP" altLang="en-US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設定変更</a:t>
            </a:r>
            <a:endParaRPr lang="en-US" altLang="ja-JP" sz="9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設定 →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音声 →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エンジンなし </a:t>
            </a:r>
            <a:endParaRPr lang="en-US" altLang="ja-JP" sz="9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6350" indent="-6350" defTabSz="80803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619125" algn="l"/>
              </a:tabLst>
            </a:pP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ツール →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スピーチビューアー</a:t>
            </a:r>
            <a:endParaRPr lang="en-US" altLang="ja-JP" sz="9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54" name="要素リスト">
            <a:extLst>
              <a:ext uri="{FF2B5EF4-FFF2-40B4-BE49-F238E27FC236}">
                <a16:creationId xmlns:a16="http://schemas.microsoft.com/office/drawing/2014/main" id="{C9C0C74A-E67E-9A59-A619-E93EF035260B}"/>
              </a:ext>
            </a:extLst>
          </p:cNvPr>
          <p:cNvSpPr txBox="1">
            <a:spLocks/>
          </p:cNvSpPr>
          <p:nvPr/>
        </p:nvSpPr>
        <p:spPr bwMode="auto">
          <a:xfrm>
            <a:off x="274576" y="8593803"/>
            <a:ext cx="1265752" cy="16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indent="0" defTabSz="1041400">
              <a:spcBef>
                <a:spcPct val="20000"/>
              </a:spcBef>
              <a:buNone/>
              <a:defRPr sz="1000" ker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defRPr>
            </a:lvl1pPr>
            <a:lvl2pPr indent="0" algn="ctr" defTabSz="1041400">
              <a:spcBef>
                <a:spcPct val="20000"/>
              </a:spcBef>
              <a:buNone/>
              <a:defRPr sz="3200">
                <a:latin typeface="+mn-lt"/>
                <a:ea typeface="+mn-ea"/>
              </a:defRPr>
            </a:lvl2pPr>
            <a:lvl3pPr indent="0" algn="ctr" defTabSz="1041400">
              <a:spcBef>
                <a:spcPct val="20000"/>
              </a:spcBef>
              <a:buNone/>
              <a:defRPr sz="2800">
                <a:latin typeface="+mn-lt"/>
                <a:ea typeface="+mn-ea"/>
              </a:defRPr>
            </a:lvl3pPr>
            <a:lvl4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4pPr>
            <a:lvl5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5pPr>
            <a:lvl6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6pPr>
            <a:lvl7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7pPr>
            <a:lvl8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8pPr>
            <a:lvl9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NVDA+F7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要素リスト</a:t>
            </a:r>
            <a:endParaRPr lang="en-US" altLang="ja-JP" sz="9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リンク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見出し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フォームフィールド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ボタン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ランドマーク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閲覧・実行・検索</a:t>
            </a:r>
            <a:br>
              <a:rPr lang="en-US" altLang="ja-JP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</a:br>
            <a:r>
              <a:rPr lang="en-US" altLang="ja-JP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Web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ブラウザの場合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</p:txBody>
      </p:sp>
      <p:sp>
        <p:nvSpPr>
          <p:cNvPr id="55" name="書式とドキュメント情報">
            <a:extLst>
              <a:ext uri="{FF2B5EF4-FFF2-40B4-BE49-F238E27FC236}">
                <a16:creationId xmlns:a16="http://schemas.microsoft.com/office/drawing/2014/main" id="{ACB7A59B-2D2F-960A-84A3-80D4AD63F7AB}"/>
              </a:ext>
            </a:extLst>
          </p:cNvPr>
          <p:cNvSpPr/>
          <p:nvPr/>
        </p:nvSpPr>
        <p:spPr>
          <a:xfrm>
            <a:off x="1724138" y="8593803"/>
            <a:ext cx="1900107" cy="12736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NVDA+F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</a:t>
            </a:r>
            <a:r>
              <a:rPr lang="ja-JP" altLang="en-US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書式とドキュメント情報</a:t>
            </a:r>
            <a:b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</a:b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(</a:t>
            </a:r>
            <a:r>
              <a:rPr lang="ja-JP" altLang="en-US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設定で自動報告を無効化できる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)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フォント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ドキュメント情報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ページと間隔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テーブル情報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要素</a:t>
            </a:r>
          </a:p>
        </p:txBody>
      </p:sp>
      <p:sp>
        <p:nvSpPr>
          <p:cNvPr id="48" name="ビジュアルハイライト">
            <a:extLst>
              <a:ext uri="{FF2B5EF4-FFF2-40B4-BE49-F238E27FC236}">
                <a16:creationId xmlns:a16="http://schemas.microsoft.com/office/drawing/2014/main" id="{42E94995-42B6-5E6E-4058-5DCE73119FD2}"/>
              </a:ext>
            </a:extLst>
          </p:cNvPr>
          <p:cNvSpPr txBox="1">
            <a:spLocks/>
          </p:cNvSpPr>
          <p:nvPr/>
        </p:nvSpPr>
        <p:spPr bwMode="auto">
          <a:xfrm>
            <a:off x="5168145" y="8593803"/>
            <a:ext cx="2168248" cy="182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>
              <a:defRPr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defRPr>
            </a:lvl1pPr>
          </a:lstStyle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r>
              <a:rPr lang="ja-JP" altLang="en-US" sz="9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ビジュアルハイライト</a:t>
            </a:r>
            <a:endParaRPr lang="en-US" altLang="ja-JP" sz="9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r>
              <a:rPr lang="ja-JP" altLang="en-US" sz="8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フォーカスとナビゲーターオブジェクトが一致</a:t>
            </a:r>
            <a:endParaRPr lang="en-US" altLang="ja-JP" sz="800" b="1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 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青い実線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150000"/>
              </a:lnSpc>
              <a:tabLst>
                <a:tab pos="703263" algn="l"/>
              </a:tabLst>
            </a:pPr>
            <a:r>
              <a:rPr lang="ja-JP" altLang="en-US" sz="800" b="1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フォーカスとナビゲーターオブジェクトが分離</a:t>
            </a: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 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青い点線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フォーカス</a:t>
            </a:r>
            <a:endParaRPr lang="en-US" altLang="ja-JP" sz="800" dirty="0"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   赤い実線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ナビゲーターオブジェクト</a:t>
            </a:r>
          </a:p>
          <a:p>
            <a:pPr defTabSz="808038">
              <a:lnSpc>
                <a:spcPct val="200000"/>
              </a:lnSpc>
              <a:tabLst>
                <a:tab pos="703263" algn="l"/>
              </a:tabLst>
            </a:pP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黄色い実線</a:t>
            </a:r>
            <a:r>
              <a:rPr lang="en-US" altLang="ja-JP" sz="9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	</a:t>
            </a:r>
            <a:r>
              <a:rPr lang="ja-JP" altLang="en-US" sz="8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ブラウズモードのカーソル</a:t>
            </a:r>
          </a:p>
        </p:txBody>
      </p:sp>
      <p:sp>
        <p:nvSpPr>
          <p:cNvPr id="33" name="コピーライト">
            <a:extLst>
              <a:ext uri="{FF2B5EF4-FFF2-40B4-BE49-F238E27FC236}">
                <a16:creationId xmlns:a16="http://schemas.microsoft.com/office/drawing/2014/main" id="{42CB0971-05C7-525F-949F-08D6C670139B}"/>
              </a:ext>
            </a:extLst>
          </p:cNvPr>
          <p:cNvSpPr txBox="1">
            <a:spLocks/>
          </p:cNvSpPr>
          <p:nvPr/>
        </p:nvSpPr>
        <p:spPr bwMode="auto">
          <a:xfrm>
            <a:off x="244815" y="10391115"/>
            <a:ext cx="2369909" cy="144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rev. </a:t>
            </a:r>
            <a:r>
              <a:rPr lang="en-US" altLang="ja-JP" sz="70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241115  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© 2024 </a:t>
            </a:r>
            <a:r>
              <a:rPr lang="en-US" altLang="ja-JP" sz="700" kern="0" dirty="0" err="1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nvdajp</a:t>
            </a:r>
            <a:r>
              <a:rPr lang="en-US" altLang="ja-JP" sz="700" kern="0" dirty="0">
                <a:latin typeface="源ノ角ゴシック" panose="020B0500000000000000" pitchFamily="34" charset="-128"/>
                <a:ea typeface="源ノ角ゴシック" panose="020B0500000000000000" pitchFamily="34" charset="-128"/>
              </a:rPr>
              <a:t>  CC BY 4.0.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5622F69-4662-3E90-D565-C30016716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10243917"/>
            <a:ext cx="575966" cy="180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BA57EB8-6810-E56E-4BDF-BC8EE480B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9968185"/>
            <a:ext cx="575966" cy="180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49" name="角丸四角形 13">
            <a:extLst>
              <a:ext uri="{FF2B5EF4-FFF2-40B4-BE49-F238E27FC236}">
                <a16:creationId xmlns:a16="http://schemas.microsoft.com/office/drawing/2014/main" id="{F2015CD0-696C-8206-8AEF-BF183B1EB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9054261"/>
            <a:ext cx="575966" cy="1800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sp>
        <p:nvSpPr>
          <p:cNvPr id="50" name="角丸四角形 14">
            <a:extLst>
              <a:ext uri="{FF2B5EF4-FFF2-40B4-BE49-F238E27FC236}">
                <a16:creationId xmlns:a16="http://schemas.microsoft.com/office/drawing/2014/main" id="{3BE2017D-8C63-3036-4D8E-A61B8A0FC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2337" y="9704891"/>
            <a:ext cx="575966" cy="1800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00" dirty="0">
              <a:solidFill>
                <a:schemeClr val="tx1"/>
              </a:solidFill>
              <a:latin typeface="源ノ角ゴシック" panose="020B0500000000000000" pitchFamily="34" charset="-128"/>
              <a:ea typeface="源ノ角ゴシック" panose="020B0500000000000000" pitchFamily="34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BACD51D-3121-74D7-D3D5-30F6603A8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5553734" y="793193"/>
            <a:ext cx="0" cy="756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0639110-AD17-7A4F-8E8C-D668FE237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>
            <a:off x="2614724" y="810124"/>
            <a:ext cx="0" cy="756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61510467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4277" tIns="52139" rIns="104277" bIns="52139" numCol="1" anchor="t" anchorCtr="0" compatLnSpc="1">
        <a:prstTxWarp prst="textNoShape">
          <a:avLst/>
        </a:prstTxWarp>
      </a:bodyPr>
      <a:lstStyle>
        <a:defPPr algn="l">
          <a:lnSpc>
            <a:spcPct val="150000"/>
          </a:lnSpc>
          <a:defRPr sz="900" kern="0" dirty="0">
            <a:latin typeface="源ノ角ゴシック JP VF Normal" panose="020B0200000000000000" pitchFamily="34" charset="-128"/>
            <a:ea typeface="源ノ角ゴシック JP VF Normal" panose="020B0200000000000000" pitchFamily="34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1281</Words>
  <Application>Microsoft Office PowerPoint</Application>
  <PresentationFormat>ユーザー設定</PresentationFormat>
  <Paragraphs>269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原ノ味角ゴシック</vt:lpstr>
      <vt:lpstr>源ノ角ゴシック</vt:lpstr>
      <vt:lpstr>源ノ角ゴシック Code JP R</vt:lpstr>
      <vt:lpstr>源ノ角ゴシック Heavy</vt:lpstr>
      <vt:lpstr>Arial</vt:lpstr>
      <vt:lpstr>標準デザイン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NVDA Cheat Sheet</dc:title>
  <dc:creator/>
  <cp:lastModifiedBy/>
  <cp:revision>1</cp:revision>
  <cp:lastPrinted>2024-10-11T07:09:21Z</cp:lastPrinted>
  <dcterms:created xsi:type="dcterms:W3CDTF">2018-05-21T05:33:34Z</dcterms:created>
  <dcterms:modified xsi:type="dcterms:W3CDTF">2024-11-15T16:25:38Z</dcterms:modified>
</cp:coreProperties>
</file>