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67" r:id="rId3"/>
    <p:sldId id="303" r:id="rId4"/>
    <p:sldId id="304" r:id="rId5"/>
    <p:sldId id="321" r:id="rId6"/>
    <p:sldId id="305" r:id="rId7"/>
    <p:sldId id="289" r:id="rId8"/>
    <p:sldId id="306" r:id="rId9"/>
    <p:sldId id="307" r:id="rId10"/>
    <p:sldId id="302" r:id="rId11"/>
    <p:sldId id="309" r:id="rId12"/>
    <p:sldId id="311" r:id="rId13"/>
    <p:sldId id="277" r:id="rId14"/>
    <p:sldId id="278" r:id="rId15"/>
    <p:sldId id="279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310" r:id="rId24"/>
    <p:sldId id="292" r:id="rId25"/>
    <p:sldId id="293" r:id="rId26"/>
    <p:sldId id="294" r:id="rId27"/>
    <p:sldId id="295" r:id="rId28"/>
    <p:sldId id="296" r:id="rId29"/>
    <p:sldId id="297" r:id="rId30"/>
    <p:sldId id="314" r:id="rId31"/>
    <p:sldId id="315" r:id="rId32"/>
    <p:sldId id="316" r:id="rId33"/>
    <p:sldId id="317" r:id="rId34"/>
    <p:sldId id="313" r:id="rId35"/>
    <p:sldId id="312" r:id="rId36"/>
    <p:sldId id="298" r:id="rId37"/>
    <p:sldId id="299" r:id="rId38"/>
    <p:sldId id="300" r:id="rId39"/>
    <p:sldId id="318" r:id="rId40"/>
    <p:sldId id="319" r:id="rId41"/>
    <p:sldId id="273" r:id="rId42"/>
    <p:sldId id="275" r:id="rId43"/>
    <p:sldId id="276" r:id="rId44"/>
    <p:sldId id="320" r:id="rId45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253" autoAdjust="0"/>
  </p:normalViewPr>
  <p:slideViewPr>
    <p:cSldViewPr>
      <p:cViewPr varScale="1">
        <p:scale>
          <a:sx n="97" d="100"/>
          <a:sy n="97" d="100"/>
        </p:scale>
        <p:origin x="142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4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C7C05-C9CB-4301-A79E-E2CC40B99804}" type="datetimeFigureOut">
              <a:rPr lang="nb-NO" smtClean="0"/>
              <a:t>01.11.2018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2760B-67CF-47F2-BD90-301CB636E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314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E9CDE-871D-4736-90AA-6B38E3E683C1}" type="datetimeFigureOut">
              <a:rPr lang="nb-NO" smtClean="0"/>
              <a:t>01.11.2018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0A8F8-DE54-4687-87A5-A2C4E405A8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234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Induktive sløyfer, alt:</a:t>
            </a:r>
            <a:r>
              <a:rPr lang="nb-NO" baseline="0" dirty="0" smtClean="0"/>
              <a:t> radar, kamera, magnetometer, slanger, …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7894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Rekke tester: rammeavtaler,</a:t>
            </a:r>
            <a:r>
              <a:rPr lang="nb-NO" baseline="0" dirty="0" smtClean="0"/>
              <a:t> minikonk, utenom (kø, motorsykkel)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1060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baseline="0" dirty="0" smtClean="0"/>
              <a:t>Gjøres som del av </a:t>
            </a:r>
            <a:r>
              <a:rPr lang="nb-NO" baseline="0" dirty="0" err="1" smtClean="0"/>
              <a:t>ingest</a:t>
            </a:r>
            <a:r>
              <a:rPr lang="nb-NO" baseline="0" dirty="0" smtClean="0"/>
              <a:t> fra </a:t>
            </a:r>
            <a:r>
              <a:rPr lang="nb-NO" baseline="0" dirty="0" err="1" smtClean="0"/>
              <a:t>raw</a:t>
            </a:r>
            <a:r>
              <a:rPr lang="nb-NO" baseline="0" dirty="0" smtClean="0"/>
              <a:t> til analyse 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Beholder rådata</a:t>
            </a:r>
          </a:p>
          <a:p>
            <a:pPr marL="171450" indent="-171450">
              <a:buFontTx/>
              <a:buChar char="-"/>
            </a:pP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1959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Spør Pål: la</a:t>
            </a:r>
            <a:r>
              <a:rPr lang="nb-NO" baseline="0" dirty="0" smtClean="0"/>
              <a:t> rett på dokumentene i stedet for på siden for å redusere kompleksitet. 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2858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Rekke tester: rammeavtaler,</a:t>
            </a:r>
            <a:r>
              <a:rPr lang="nb-NO" baseline="0" dirty="0" smtClean="0"/>
              <a:t> minikonk, utenom (kø, motorsykkel)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30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3136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Status: ok, kortslutning, åpen, </a:t>
            </a:r>
            <a:r>
              <a:rPr lang="nb-NO" dirty="0" err="1" smtClean="0"/>
              <a:t>unknown</a:t>
            </a:r>
            <a:endParaRPr lang="nb-NO" dirty="0" smtClean="0"/>
          </a:p>
          <a:p>
            <a:r>
              <a:rPr lang="nb-NO" dirty="0" smtClean="0"/>
              <a:t>Frekvens: utenfor/innenfor normalområde</a:t>
            </a:r>
            <a:r>
              <a:rPr lang="nb-NO" baseline="0" dirty="0" smtClean="0"/>
              <a:t> (</a:t>
            </a:r>
            <a:r>
              <a:rPr lang="nb-NO" baseline="0" dirty="0" err="1" smtClean="0"/>
              <a:t>lev.spesifikt</a:t>
            </a:r>
            <a:r>
              <a:rPr lang="nb-NO" baseline="0" dirty="0" smtClean="0"/>
              <a:t>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0352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Mistenker</a:t>
            </a:r>
            <a:r>
              <a:rPr lang="nb-NO" baseline="0" dirty="0" smtClean="0"/>
              <a:t> intern logikk hos leverandører ikke helt holder mål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32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2929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Hva er normal: sentral</a:t>
            </a:r>
            <a:r>
              <a:rPr lang="nb-NO" baseline="0" dirty="0" smtClean="0"/>
              <a:t> strekning i Møre stengt en hel helg. Stor påvirkning. Når ekskludere?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3615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34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3331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Ekstremt</a:t>
            </a:r>
            <a:r>
              <a:rPr lang="nb-NO" baseline="0" dirty="0" smtClean="0"/>
              <a:t> mye brukt verdi! 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36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9409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Nye</a:t>
            </a:r>
            <a:r>
              <a:rPr lang="nb-NO" baseline="0" dirty="0" smtClean="0"/>
              <a:t> kvalitetskontroller: køkjøring og test på dette. 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42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890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3. lager? 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036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Detaljert felthistorikk: veien endrer seg! Nye</a:t>
            </a:r>
            <a:r>
              <a:rPr lang="nb-NO" baseline="0" dirty="0" smtClean="0"/>
              <a:t> felt, fjerne felt, </a:t>
            </a:r>
            <a:endParaRPr lang="nb-NO" dirty="0" smtClean="0"/>
          </a:p>
          <a:p>
            <a:r>
              <a:rPr lang="nb-NO" dirty="0" smtClean="0"/>
              <a:t>Fritt valgte: bruke polygyninndelinger</a:t>
            </a:r>
            <a:r>
              <a:rPr lang="nb-NO" baseline="0" dirty="0" smtClean="0"/>
              <a:t> fra vegkart som gir kommune/fylke/region, enda friere ved klikk i kart?</a:t>
            </a:r>
          </a:p>
          <a:p>
            <a:r>
              <a:rPr lang="nb-NO" baseline="0" dirty="0" err="1" smtClean="0"/>
              <a:t>Livestrøm</a:t>
            </a:r>
            <a:r>
              <a:rPr lang="nb-NO" baseline="0" dirty="0" smtClean="0"/>
              <a:t>: Jo </a:t>
            </a:r>
            <a:r>
              <a:rPr lang="nb-NO" baseline="0" dirty="0" err="1" smtClean="0"/>
              <a:t>Skjermos</a:t>
            </a:r>
            <a:r>
              <a:rPr lang="nb-NO" baseline="0" dirty="0" smtClean="0"/>
              <a:t> varsling av </a:t>
            </a:r>
            <a:r>
              <a:rPr lang="nb-NO" baseline="0" dirty="0" err="1" smtClean="0"/>
              <a:t>vegstenging</a:t>
            </a:r>
            <a:r>
              <a:rPr lang="nb-NO" baseline="0" dirty="0" smtClean="0"/>
              <a:t> vil ha livedata! 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43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2985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8440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Rekke tester: krav til </a:t>
            </a:r>
            <a:r>
              <a:rPr lang="nb-NO" dirty="0" err="1" smtClean="0"/>
              <a:t>dok</a:t>
            </a:r>
            <a:r>
              <a:rPr lang="nb-NO" dirty="0" smtClean="0"/>
              <a:t> i rammeavtaler,</a:t>
            </a:r>
            <a:r>
              <a:rPr lang="nb-NO" baseline="0" dirty="0" smtClean="0"/>
              <a:t> test under konk rammeavtale, minikonk, utenom (kø, motorsykkel)</a:t>
            </a:r>
          </a:p>
          <a:p>
            <a:r>
              <a:rPr lang="nb-NO" baseline="0" dirty="0" smtClean="0"/>
              <a:t>Vi eier nesten hele verdikjeden (minus algoritmene i </a:t>
            </a:r>
            <a:r>
              <a:rPr lang="nb-NO" baseline="0" dirty="0" err="1" smtClean="0"/>
              <a:t>datalogger</a:t>
            </a:r>
            <a:r>
              <a:rPr lang="nb-NO" baseline="0" dirty="0" smtClean="0"/>
              <a:t>)! Gjør oss i stand til å teste på helt annen måte. 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03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baseline="0" dirty="0" smtClean="0"/>
              <a:t>Installasjon </a:t>
            </a:r>
            <a:r>
              <a:rPr lang="nb-NO" b="1" baseline="0" dirty="0" smtClean="0"/>
              <a:t>og kalibrering</a:t>
            </a:r>
          </a:p>
          <a:p>
            <a:r>
              <a:rPr lang="nb-NO" baseline="0" dirty="0" smtClean="0"/>
              <a:t>Leverandørene har selve montert utstyret og kalibrert utstyret før testen.</a:t>
            </a:r>
          </a:p>
          <a:p>
            <a:endParaRPr lang="nb-NO" baseline="0" dirty="0" smtClean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1316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Be</a:t>
            </a:r>
            <a:r>
              <a:rPr lang="nb-NO" baseline="0" dirty="0" smtClean="0"/>
              <a:t> leverandørene om å gjenkjenne el-bilsignaturer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890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dirty="0" smtClean="0"/>
              <a:t>Hvilke oppfyller kravene – hvilke oppfyller ikke kravene</a:t>
            </a:r>
          </a:p>
          <a:p>
            <a:r>
              <a:rPr lang="nb-NO" dirty="0" err="1" smtClean="0"/>
              <a:t>Accuracy</a:t>
            </a:r>
            <a:r>
              <a:rPr lang="nb-NO" dirty="0" smtClean="0"/>
              <a:t> = Hvor nært</a:t>
            </a:r>
            <a:r>
              <a:rPr lang="nb-NO" baseline="0" dirty="0" smtClean="0"/>
              <a:t> den riktige lengden den registrerer</a:t>
            </a:r>
          </a:p>
          <a:p>
            <a:r>
              <a:rPr lang="nb-NO" baseline="0" dirty="0" smtClean="0"/>
              <a:t>Precision = Hvor likt den registrerer det samme kjøretøyets lengde fra gang til gang.</a:t>
            </a:r>
          </a:p>
          <a:p>
            <a:endParaRPr lang="nb-NO" baseline="0" dirty="0" smtClean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5828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Test</a:t>
            </a:r>
            <a:r>
              <a:rPr lang="nb-NO" baseline="0" dirty="0" smtClean="0"/>
              <a:t> med SVV-bil med kjent lengde (4,76m), </a:t>
            </a:r>
            <a:r>
              <a:rPr lang="nb-NO" baseline="0" dirty="0" err="1" smtClean="0"/>
              <a:t>ca</a:t>
            </a:r>
            <a:r>
              <a:rPr lang="nb-NO" baseline="0" dirty="0" smtClean="0"/>
              <a:t> 50 ganger.</a:t>
            </a:r>
          </a:p>
          <a:p>
            <a:endParaRPr lang="nb-NO" baseline="0" dirty="0" smtClean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1539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395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1284771" y="6328393"/>
            <a:ext cx="7594681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15" name="Rektangel 14"/>
          <p:cNvSpPr/>
          <p:nvPr/>
        </p:nvSpPr>
        <p:spPr>
          <a:xfrm>
            <a:off x="258950" y="6328393"/>
            <a:ext cx="1033021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380175" cy="35147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0"/>
            <a:ext cx="1508763" cy="882970"/>
          </a:xfrm>
          <a:prstGeom prst="rect">
            <a:avLst/>
          </a:prstGeom>
        </p:spPr>
      </p:pic>
      <p:sp>
        <p:nvSpPr>
          <p:cNvPr id="1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6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505F1CB2-1112-47A9-BEE3-7C73C56BFAB3}" type="datetime1">
              <a:rPr lang="nb-NO" smtClean="0"/>
              <a:t>01.11.2018</a:t>
            </a:fld>
            <a:endParaRPr lang="nb-NO"/>
          </a:p>
        </p:txBody>
      </p:sp>
      <p:sp>
        <p:nvSpPr>
          <p:cNvPr id="11" name="Tittel 3"/>
          <p:cNvSpPr>
            <a:spLocks noGrp="1"/>
          </p:cNvSpPr>
          <p:nvPr>
            <p:ph type="ctrTitle"/>
          </p:nvPr>
        </p:nvSpPr>
        <p:spPr>
          <a:xfrm>
            <a:off x="1627151" y="2348880"/>
            <a:ext cx="7205077" cy="165618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 sz="3600" smtClean="0"/>
              <a:t>Klikk for å redigere tittelstil</a:t>
            </a:r>
            <a:endParaRPr lang="nb-NO" sz="3600" dirty="0"/>
          </a:p>
        </p:txBody>
      </p:sp>
      <p:sp>
        <p:nvSpPr>
          <p:cNvPr id="17" name="Undertittel 4"/>
          <p:cNvSpPr>
            <a:spLocks noGrp="1"/>
          </p:cNvSpPr>
          <p:nvPr>
            <p:ph type="subTitle" idx="1"/>
          </p:nvPr>
        </p:nvSpPr>
        <p:spPr>
          <a:xfrm>
            <a:off x="1619672" y="4293096"/>
            <a:ext cx="7204788" cy="108012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nb-NO" sz="2400" smtClean="0"/>
              <a:t>Klikk for å redigere undertittelstil i malen</a:t>
            </a:r>
            <a:endParaRPr lang="nb-NO" sz="2400" dirty="0"/>
          </a:p>
        </p:txBody>
      </p:sp>
      <p:sp>
        <p:nvSpPr>
          <p:cNvPr id="2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17FBAE52-247B-4B3B-BCCD-E3CF4776654C}" type="datetime1">
              <a:rPr lang="nb-NO" smtClean="0"/>
              <a:t>01.11.2018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2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295775" y="1951083"/>
            <a:ext cx="7558687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/>
        </p:nvSpPr>
        <p:spPr>
          <a:xfrm>
            <a:off x="253126" y="1948926"/>
            <a:ext cx="1043819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15" name="Plassholder for bilde 14"/>
          <p:cNvSpPr>
            <a:spLocks noGrp="1"/>
          </p:cNvSpPr>
          <p:nvPr>
            <p:ph type="pic" sz="quarter" idx="12" hasCustomPrompt="1"/>
          </p:nvPr>
        </p:nvSpPr>
        <p:spPr>
          <a:xfrm>
            <a:off x="253128" y="2480626"/>
            <a:ext cx="8606250" cy="4136062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 smtClean="0"/>
              <a:t>Sett inn bilde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36470" y="1380605"/>
            <a:ext cx="5870848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468" y="1099100"/>
            <a:ext cx="5870846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3128" y="1993709"/>
            <a:ext cx="1042388" cy="172125"/>
          </a:xfrm>
        </p:spPr>
        <p:txBody>
          <a:bodyPr/>
          <a:lstStyle>
            <a:lvl1pPr>
              <a:defRPr spc="80" baseline="0"/>
            </a:lvl1pPr>
          </a:lstStyle>
          <a:p>
            <a:fld id="{44F90966-7596-4402-AE20-F46E6732D616}" type="datetime1">
              <a:rPr lang="nb-NO" smtClean="0"/>
              <a:t>01.11.2018</a:t>
            </a:fld>
            <a:endParaRPr lang="nb-NO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-5421"/>
            <a:ext cx="1508763" cy="882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1"/>
            <a:ext cx="1354458" cy="1808801"/>
          </a:xfrm>
          <a:prstGeom prst="rect">
            <a:avLst/>
          </a:prstGeom>
        </p:spPr>
      </p:pic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7664" y="1995359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9161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m/mø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295775" y="1951083"/>
            <a:ext cx="7558687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/>
        </p:nvSpPr>
        <p:spPr>
          <a:xfrm>
            <a:off x="253126" y="1948926"/>
            <a:ext cx="1043819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36470" y="1380605"/>
            <a:ext cx="5870848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468" y="1099100"/>
            <a:ext cx="5870846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-5421"/>
            <a:ext cx="1508763" cy="882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1"/>
            <a:ext cx="1354458" cy="1808801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6" y="2479826"/>
            <a:ext cx="8606105" cy="4135442"/>
          </a:xfrm>
          <a:prstGeom prst="rect">
            <a:avLst/>
          </a:prstGeom>
        </p:spPr>
      </p:pic>
      <p:sp>
        <p:nvSpPr>
          <p:cNvPr id="12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3126" y="1993709"/>
            <a:ext cx="1042389" cy="172125"/>
          </a:xfrm>
        </p:spPr>
        <p:txBody>
          <a:bodyPr/>
          <a:lstStyle>
            <a:lvl1pPr>
              <a:defRPr spc="80" baseline="0"/>
            </a:lvl1pPr>
          </a:lstStyle>
          <a:p>
            <a:fld id="{C99FDD5D-C0C7-4411-BAB6-0F6A9201BA7D}" type="datetime1">
              <a:rPr lang="nb-NO" smtClean="0"/>
              <a:t>01.11.2018</a:t>
            </a:fld>
            <a:endParaRPr lang="nb-NO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7664" y="1993202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8" name="Plassholder for innhold 2"/>
          <p:cNvSpPr>
            <a:spLocks noGrp="1"/>
          </p:cNvSpPr>
          <p:nvPr>
            <p:ph idx="1"/>
          </p:nvPr>
        </p:nvSpPr>
        <p:spPr>
          <a:xfrm>
            <a:off x="1273621" y="1777857"/>
            <a:ext cx="4018334" cy="429380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2687" y="1834333"/>
            <a:ext cx="3131456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8E7DD8E5-618F-4019-88F3-9051A15A3CBC}" type="datetime1">
              <a:rPr lang="nb-NO" smtClean="0"/>
              <a:t>01.11.2018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innhold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5751013" y="2089626"/>
            <a:ext cx="3133130" cy="718194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52687" y="1837687"/>
            <a:ext cx="3131456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Forklaringstekst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1273621" y="1777988"/>
            <a:ext cx="3802349" cy="429380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1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51415" y="1844793"/>
            <a:ext cx="828076" cy="240704"/>
          </a:xfrm>
          <a:solidFill>
            <a:srgbClr val="58B02C"/>
          </a:solidFill>
        </p:spPr>
        <p:txBody>
          <a:bodyPr wrap="non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Infotittel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5EB2E243-E1A4-4D00-88DB-AECA92C56AD4}" type="datetime1">
              <a:rPr lang="nb-NO" smtClean="0"/>
              <a:t>01.11.2018</a:t>
            </a:fld>
            <a:endParaRPr lang="nb-NO"/>
          </a:p>
        </p:txBody>
      </p:sp>
      <p:sp>
        <p:nvSpPr>
          <p:cNvPr id="16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4928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bilde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5751013" y="2089626"/>
            <a:ext cx="3133130" cy="718194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bilde 3"/>
          <p:cNvSpPr>
            <a:spLocks noGrp="1"/>
          </p:cNvSpPr>
          <p:nvPr>
            <p:ph type="pic" sz="quarter" idx="18"/>
          </p:nvPr>
        </p:nvSpPr>
        <p:spPr>
          <a:xfrm>
            <a:off x="259155" y="1834333"/>
            <a:ext cx="5219094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9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52687" y="1837687"/>
            <a:ext cx="3131456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Forklaringstekst</a:t>
            </a:r>
            <a:endParaRPr lang="nb-NO" dirty="0"/>
          </a:p>
        </p:txBody>
      </p:sp>
      <p:sp>
        <p:nvSpPr>
          <p:cNvPr id="20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51415" y="1844793"/>
            <a:ext cx="828076" cy="240704"/>
          </a:xfrm>
          <a:solidFill>
            <a:srgbClr val="58B02C"/>
          </a:solidFill>
        </p:spPr>
        <p:txBody>
          <a:bodyPr wrap="non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Infotittel</a:t>
            </a:r>
            <a:endParaRPr lang="nb-NO" dirty="0"/>
          </a:p>
        </p:txBody>
      </p:sp>
      <p:sp>
        <p:nvSpPr>
          <p:cNvPr id="1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C1459DE6-7436-4635-96EF-5D609ACF0BB0}" type="datetime1">
              <a:rPr lang="nb-NO" smtClean="0"/>
              <a:t>01.11.2018</a:t>
            </a:fld>
            <a:endParaRPr lang="nb-NO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283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, navn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0504" y="1701208"/>
            <a:ext cx="5262926" cy="1727792"/>
          </a:xfr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 hasCustomPrompt="1"/>
          </p:nvPr>
        </p:nvSpPr>
        <p:spPr>
          <a:xfrm>
            <a:off x="230504" y="3429001"/>
            <a:ext cx="5262926" cy="354711"/>
          </a:xfrm>
        </p:spPr>
        <p:txBody>
          <a:bodyPr>
            <a:normAutofit/>
          </a:bodyPr>
          <a:lstStyle>
            <a:lvl1pPr marL="0" indent="0" algn="r">
              <a:buNone/>
              <a:defRPr sz="17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dirty="0" smtClean="0"/>
              <a:t>Navn </a:t>
            </a:r>
            <a:r>
              <a:rPr lang="nb-NO" dirty="0" err="1" smtClean="0"/>
              <a:t>Navnesen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2687" y="1834333"/>
            <a:ext cx="3131456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4" name="Rektangel 3"/>
          <p:cNvSpPr/>
          <p:nvPr/>
        </p:nvSpPr>
        <p:spPr>
          <a:xfrm>
            <a:off x="180276" y="477356"/>
            <a:ext cx="935941" cy="1079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/>
            <a:endParaRPr lang="en-GB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93B05D01-8EE7-45A9-A4BF-E69BBE68892A}" type="datetime1">
              <a:rPr lang="nb-NO" smtClean="0"/>
              <a:t>01.11.2018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5897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1"/>
          <p:cNvSpPr>
            <a:spLocks noGrp="1"/>
          </p:cNvSpPr>
          <p:nvPr>
            <p:ph type="title"/>
          </p:nvPr>
        </p:nvSpPr>
        <p:spPr>
          <a:xfrm>
            <a:off x="1275281" y="1065656"/>
            <a:ext cx="6999085" cy="468282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12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5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252270" y="1834333"/>
            <a:ext cx="8631873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AB3DC51B-3E28-44F1-A691-1F15EC5940FA}" type="datetime1">
              <a:rPr lang="nb-NO" smtClean="0"/>
              <a:t>01.11.2018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ktangel 28"/>
          <p:cNvSpPr/>
          <p:nvPr userDrawn="1"/>
        </p:nvSpPr>
        <p:spPr>
          <a:xfrm>
            <a:off x="1284771" y="6328393"/>
            <a:ext cx="7594681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30" name="Rektangel 29"/>
          <p:cNvSpPr/>
          <p:nvPr/>
        </p:nvSpPr>
        <p:spPr>
          <a:xfrm>
            <a:off x="258950" y="6328393"/>
            <a:ext cx="1025822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275281" y="1058555"/>
            <a:ext cx="6999085" cy="469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273622" y="1777858"/>
            <a:ext cx="7000745" cy="42938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15650DCB-8242-431E-BE3F-D6E79D1AB133}" type="datetime1">
              <a:rPr lang="nb-NO" smtClean="0"/>
              <a:t>01.11.2018</a:t>
            </a:fld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"/>
            <a:ext cx="1014810" cy="13987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0"/>
            <a:ext cx="1508763" cy="882970"/>
          </a:xfrm>
          <a:prstGeom prst="rect">
            <a:avLst/>
          </a:prstGeom>
        </p:spPr>
      </p:pic>
      <p:sp>
        <p:nvSpPr>
          <p:cNvPr id="12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1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/>
  <p:txStyles>
    <p:titleStyle>
      <a:lvl1pPr algn="l" defTabSz="914035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394" indent="-302394" algn="l" defTabSz="914035" rtl="0" eaLnBrk="1" latinLnBrk="0" hangingPunct="1">
        <a:spcBef>
          <a:spcPts val="432"/>
        </a:spcBef>
        <a:buClr>
          <a:srgbClr val="ED9300"/>
        </a:buClr>
        <a:buFont typeface="Arial" pitchFamily="34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6907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94052" indent="-191925" algn="l" defTabSz="914035" rtl="0" eaLnBrk="1" latinLnBrk="0" hangingPunct="1">
        <a:spcBef>
          <a:spcPts val="432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4511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97294" indent="-252181" algn="l" defTabSz="914035" rtl="0" eaLnBrk="1" latinLnBrk="0" hangingPunct="1">
        <a:spcBef>
          <a:spcPts val="432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4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2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9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mailto:lars.meisingseth@vegvesen.no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dirty="0" smtClean="0"/>
              <a:t>Trafikkdata i SVV </a:t>
            </a:r>
            <a:br>
              <a:rPr lang="nb-NO" dirty="0" smtClean="0"/>
            </a:br>
            <a:r>
              <a:rPr lang="nb-NO" dirty="0" smtClean="0"/>
              <a:t>- kvalitet i alle ledd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619672" y="4941168"/>
            <a:ext cx="7204788" cy="1080120"/>
          </a:xfrm>
        </p:spPr>
        <p:txBody>
          <a:bodyPr/>
          <a:lstStyle/>
          <a:p>
            <a:r>
              <a:rPr lang="nb-NO" dirty="0" smtClean="0"/>
              <a:t>Teknologidagene 2018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TekstSylinder 4"/>
          <p:cNvSpPr txBox="1"/>
          <p:nvPr/>
        </p:nvSpPr>
        <p:spPr>
          <a:xfrm>
            <a:off x="6876256" y="6309320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Lars Meisingseth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5418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Hvordan sikrer vi kvalitet? 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Oversikt over markedet</a:t>
            </a:r>
          </a:p>
          <a:p>
            <a:r>
              <a:rPr lang="nb-NO" dirty="0" smtClean="0"/>
              <a:t>Strikte krav i konkurranser på åpent marked</a:t>
            </a:r>
          </a:p>
          <a:p>
            <a:r>
              <a:rPr lang="nb-NO" dirty="0" smtClean="0"/>
              <a:t>Plassere utstyr </a:t>
            </a:r>
          </a:p>
          <a:p>
            <a:r>
              <a:rPr lang="nb-NO" dirty="0" smtClean="0"/>
              <a:t>Riktig valg av IKT-komponenter og protokoller</a:t>
            </a:r>
          </a:p>
          <a:p>
            <a:r>
              <a:rPr lang="nb-NO" dirty="0" smtClean="0"/>
              <a:t>Test av utstyr</a:t>
            </a:r>
          </a:p>
          <a:p>
            <a:r>
              <a:rPr lang="nb-NO" dirty="0" smtClean="0"/>
              <a:t>Kontroll </a:t>
            </a:r>
            <a:r>
              <a:rPr lang="nb-NO" dirty="0"/>
              <a:t>av </a:t>
            </a:r>
            <a:r>
              <a:rPr lang="nb-NO" dirty="0" smtClean="0"/>
              <a:t>enkeltpasseringer</a:t>
            </a:r>
          </a:p>
          <a:p>
            <a:r>
              <a:rPr lang="nb-NO" dirty="0"/>
              <a:t>Sensorovervåkning, tid, </a:t>
            </a:r>
            <a:r>
              <a:rPr lang="nb-NO" dirty="0" smtClean="0"/>
              <a:t>hendelser</a:t>
            </a:r>
            <a:endParaRPr lang="nb-NO" dirty="0" smtClean="0"/>
          </a:p>
          <a:p>
            <a:r>
              <a:rPr lang="nb-NO" dirty="0" smtClean="0"/>
              <a:t>Regelsett </a:t>
            </a:r>
            <a:r>
              <a:rPr lang="nb-NO" dirty="0"/>
              <a:t>per produkt</a:t>
            </a:r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Kvalitetskontroll - overordnet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8993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Hvordan sikrer vi kvalitet?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>
                <a:solidFill>
                  <a:srgbClr val="FF0000"/>
                </a:solidFill>
              </a:rPr>
              <a:t>Test av utstyr</a:t>
            </a:r>
          </a:p>
          <a:p>
            <a:r>
              <a:rPr lang="nb-NO" dirty="0"/>
              <a:t>Kontroll av enkeltpasseringer</a:t>
            </a:r>
          </a:p>
          <a:p>
            <a:r>
              <a:rPr lang="nb-NO" dirty="0" smtClean="0"/>
              <a:t>Sensorovervåkning</a:t>
            </a:r>
            <a:r>
              <a:rPr lang="nb-NO" dirty="0"/>
              <a:t>, tid, </a:t>
            </a:r>
            <a:r>
              <a:rPr lang="nb-NO" dirty="0" smtClean="0"/>
              <a:t>hendelser</a:t>
            </a:r>
          </a:p>
          <a:p>
            <a:r>
              <a:rPr lang="nb-NO" dirty="0"/>
              <a:t>Regelsett per produkt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02.11.2018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7004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Kvalitetskrav enkeltpasseringer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99% av alle passeringer skal registreres</a:t>
            </a:r>
          </a:p>
          <a:p>
            <a:r>
              <a:rPr lang="nb-NO" dirty="0" smtClean="0"/>
              <a:t>Krav </a:t>
            </a:r>
            <a:r>
              <a:rPr lang="nb-NO" dirty="0"/>
              <a:t>til nøyaktighet og </a:t>
            </a:r>
            <a:r>
              <a:rPr lang="nb-NO" dirty="0" smtClean="0"/>
              <a:t>presisjon:</a:t>
            </a:r>
          </a:p>
          <a:p>
            <a:pPr lvl="1"/>
            <a:r>
              <a:rPr lang="nb-NO" dirty="0" smtClean="0"/>
              <a:t>Lengde</a:t>
            </a:r>
          </a:p>
          <a:p>
            <a:pPr lvl="2"/>
            <a:r>
              <a:rPr lang="nb-NO" dirty="0" smtClean="0"/>
              <a:t>Under 12 m: ± 0,2 m</a:t>
            </a:r>
          </a:p>
          <a:p>
            <a:pPr lvl="2"/>
            <a:r>
              <a:rPr lang="nb-NO" dirty="0" smtClean="0"/>
              <a:t>Over 12 </a:t>
            </a:r>
            <a:r>
              <a:rPr lang="nb-NO" dirty="0"/>
              <a:t>m: ± </a:t>
            </a:r>
            <a:r>
              <a:rPr lang="nb-NO" dirty="0" smtClean="0"/>
              <a:t>0,5 m</a:t>
            </a:r>
          </a:p>
          <a:p>
            <a:pPr lvl="1"/>
            <a:r>
              <a:rPr lang="nb-NO" dirty="0" smtClean="0"/>
              <a:t>Fart</a:t>
            </a:r>
          </a:p>
          <a:p>
            <a:pPr lvl="2"/>
            <a:r>
              <a:rPr lang="nb-NO" dirty="0" smtClean="0"/>
              <a:t>Under 100 km/h: ± 2 km/h</a:t>
            </a:r>
          </a:p>
          <a:p>
            <a:pPr lvl="2"/>
            <a:r>
              <a:rPr lang="nb-NO" dirty="0" smtClean="0"/>
              <a:t>Over </a:t>
            </a:r>
            <a:r>
              <a:rPr lang="nb-NO" dirty="0"/>
              <a:t>100 km/h: ± 2 </a:t>
            </a:r>
            <a:r>
              <a:rPr lang="nb-NO" dirty="0" smtClean="0"/>
              <a:t>%</a:t>
            </a:r>
          </a:p>
          <a:p>
            <a:pPr lvl="1"/>
            <a:r>
              <a:rPr lang="nb-NO" dirty="0" smtClean="0"/>
              <a:t>Kjøretøyklasse:</a:t>
            </a:r>
          </a:p>
          <a:p>
            <a:pPr lvl="2"/>
            <a:r>
              <a:rPr lang="nb-NO" dirty="0" err="1" smtClean="0"/>
              <a:t>Norsikt</a:t>
            </a:r>
            <a:r>
              <a:rPr lang="nb-NO" dirty="0" smtClean="0"/>
              <a:t> nivå 2, 3 eller </a:t>
            </a:r>
            <a:r>
              <a:rPr lang="nb-NO" dirty="0" smtClean="0"/>
              <a:t>4</a:t>
            </a:r>
          </a:p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Kvalitetssikring av trafikkdata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02.11.2018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945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Mengde </a:t>
            </a:r>
            <a:r>
              <a:rPr lang="nb-NO" dirty="0" smtClean="0"/>
              <a:t>(med </a:t>
            </a:r>
            <a:r>
              <a:rPr lang="nb-NO" dirty="0"/>
              <a:t>motorsykler)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b="1" dirty="0"/>
              <a:t>Resultater fra tester av trafikkregistreringsutstyr for motorkjøretøy</a:t>
            </a:r>
            <a:endParaRPr lang="nb-NO" dirty="0"/>
          </a:p>
          <a:p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2547937"/>
            <a:ext cx="5429250" cy="1762125"/>
          </a:xfrm>
          <a:prstGeom prst="rect">
            <a:avLst/>
          </a:prstGeom>
        </p:spPr>
      </p:pic>
      <p:sp>
        <p:nvSpPr>
          <p:cNvPr id="7" name="TekstSylinder 6"/>
          <p:cNvSpPr txBox="1"/>
          <p:nvPr/>
        </p:nvSpPr>
        <p:spPr>
          <a:xfrm>
            <a:off x="1275280" y="5265572"/>
            <a:ext cx="7520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</a:rPr>
              <a:t>NB! </a:t>
            </a:r>
            <a:r>
              <a:rPr lang="nb-NO" dirty="0" smtClean="0">
                <a:solidFill>
                  <a:srgbClr val="FF0000"/>
                </a:solidFill>
              </a:rPr>
              <a:t>Radarutstyr C </a:t>
            </a:r>
            <a:r>
              <a:rPr lang="nb-NO" dirty="0" smtClean="0">
                <a:solidFill>
                  <a:srgbClr val="FF0000"/>
                </a:solidFill>
              </a:rPr>
              <a:t>ble ikke installert i henhold til leverandørenes</a:t>
            </a:r>
          </a:p>
          <a:p>
            <a:r>
              <a:rPr lang="nb-NO" dirty="0" smtClean="0">
                <a:solidFill>
                  <a:srgbClr val="FF0000"/>
                </a:solidFill>
              </a:rPr>
              <a:t>krav om installasjon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4716016" y="2924944"/>
            <a:ext cx="792088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ktangel 7"/>
          <p:cNvSpPr/>
          <p:nvPr/>
        </p:nvSpPr>
        <p:spPr>
          <a:xfrm>
            <a:off x="4716016" y="3825043"/>
            <a:ext cx="792088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/>
        </p:nvSpPr>
        <p:spPr>
          <a:xfrm>
            <a:off x="5796136" y="2996951"/>
            <a:ext cx="792088" cy="3600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ktangel 9"/>
          <p:cNvSpPr/>
          <p:nvPr/>
        </p:nvSpPr>
        <p:spPr>
          <a:xfrm>
            <a:off x="5813079" y="3825043"/>
            <a:ext cx="792088" cy="3600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355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Registrering av el-biler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b="1" dirty="0"/>
              <a:t>Resultater fra tester av trafikkregistreringsutstyr for motorkjøretøy</a:t>
            </a:r>
            <a:endParaRPr lang="nb-NO" dirty="0"/>
          </a:p>
          <a:p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  <p:graphicFrame>
        <p:nvGraphicFramePr>
          <p:cNvPr id="8" name="Tabell 7"/>
          <p:cNvGraphicFramePr>
            <a:graphicFrameLocks noGrp="1"/>
          </p:cNvGraphicFramePr>
          <p:nvPr>
            <p:extLst/>
          </p:nvPr>
        </p:nvGraphicFramePr>
        <p:xfrm>
          <a:off x="1265987" y="211212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Sensorteknologi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Utstyr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Andel registrerte elbiler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Induktive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A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100 %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Induktive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B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99,5 %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Radar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77,4 %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Radar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100 %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3D stereo </a:t>
                      </a:r>
                      <a:r>
                        <a:rPr lang="nb-NO" dirty="0" err="1" smtClean="0"/>
                        <a:t>vision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100 %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Magnetometer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100 %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kstSylinder 8"/>
          <p:cNvSpPr txBox="1"/>
          <p:nvPr/>
        </p:nvSpPr>
        <p:spPr>
          <a:xfrm>
            <a:off x="1235451" y="500116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199 elbiler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9418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Lengdemålinger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>
          <a:xfrm>
            <a:off x="1275281" y="703844"/>
            <a:ext cx="5692781" cy="354711"/>
          </a:xfrm>
        </p:spPr>
        <p:txBody>
          <a:bodyPr>
            <a:normAutofit fontScale="70000" lnSpcReduction="20000"/>
          </a:bodyPr>
          <a:lstStyle/>
          <a:p>
            <a:r>
              <a:rPr lang="nb-NO" b="1" dirty="0"/>
              <a:t>Resultater fra tester av trafikkregistreringsutstyr for motorkjøretøy</a:t>
            </a:r>
            <a:endParaRPr lang="nb-NO" dirty="0"/>
          </a:p>
          <a:p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700808"/>
            <a:ext cx="6400800" cy="1962150"/>
          </a:xfrm>
          <a:prstGeom prst="rect">
            <a:avLst/>
          </a:prstGeom>
        </p:spPr>
      </p:pic>
      <p:sp>
        <p:nvSpPr>
          <p:cNvPr id="7" name="TekstSylinder 6"/>
          <p:cNvSpPr txBox="1"/>
          <p:nvPr/>
        </p:nvSpPr>
        <p:spPr>
          <a:xfrm>
            <a:off x="115369" y="2491161"/>
            <a:ext cx="187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Kjøretøylengde</a:t>
            </a:r>
          </a:p>
          <a:p>
            <a:r>
              <a:rPr lang="nb-NO" dirty="0" smtClean="0"/>
              <a:t>&lt; 12 meter</a:t>
            </a:r>
            <a:endParaRPr lang="nb-NO" dirty="0"/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936" y="4077072"/>
            <a:ext cx="6248400" cy="1781175"/>
          </a:xfrm>
          <a:prstGeom prst="rect">
            <a:avLst/>
          </a:prstGeom>
        </p:spPr>
      </p:pic>
      <p:sp>
        <p:nvSpPr>
          <p:cNvPr id="11" name="TekstSylinder 10"/>
          <p:cNvSpPr txBox="1"/>
          <p:nvPr/>
        </p:nvSpPr>
        <p:spPr>
          <a:xfrm>
            <a:off x="115368" y="4821377"/>
            <a:ext cx="187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Kjøretøylengde</a:t>
            </a:r>
          </a:p>
          <a:p>
            <a:r>
              <a:rPr lang="nb-NO" dirty="0" smtClean="0"/>
              <a:t>&gt; 12 meter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5508104" y="1916832"/>
            <a:ext cx="1152128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ktangel 12"/>
          <p:cNvSpPr/>
          <p:nvPr/>
        </p:nvSpPr>
        <p:spPr>
          <a:xfrm>
            <a:off x="5508104" y="2780928"/>
            <a:ext cx="1152128" cy="8820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Rektangel 13"/>
          <p:cNvSpPr/>
          <p:nvPr/>
        </p:nvSpPr>
        <p:spPr>
          <a:xfrm>
            <a:off x="7052320" y="1941801"/>
            <a:ext cx="976064" cy="3350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Rektangel 14"/>
          <p:cNvSpPr/>
          <p:nvPr/>
        </p:nvSpPr>
        <p:spPr>
          <a:xfrm>
            <a:off x="5684168" y="4365104"/>
            <a:ext cx="976064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ektangel 15"/>
          <p:cNvSpPr/>
          <p:nvPr/>
        </p:nvSpPr>
        <p:spPr>
          <a:xfrm>
            <a:off x="5684168" y="5105379"/>
            <a:ext cx="976064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Rektangel 16"/>
          <p:cNvSpPr/>
          <p:nvPr/>
        </p:nvSpPr>
        <p:spPr>
          <a:xfrm>
            <a:off x="7102252" y="4365104"/>
            <a:ext cx="926132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268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Presisjonstest - lengde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b="1" dirty="0"/>
              <a:t>Resultater fra tester av trafikkregistreringsutstyr for motorkjøretøy</a:t>
            </a:r>
            <a:endParaRPr lang="nb-NO" dirty="0"/>
          </a:p>
          <a:p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848" y="1638582"/>
            <a:ext cx="7219950" cy="4162425"/>
          </a:xfrm>
          <a:prstGeom prst="rect">
            <a:avLst/>
          </a:prstGeom>
        </p:spPr>
      </p:pic>
      <p:sp>
        <p:nvSpPr>
          <p:cNvPr id="3" name="TekstSylinder 2"/>
          <p:cNvSpPr txBox="1"/>
          <p:nvPr/>
        </p:nvSpPr>
        <p:spPr>
          <a:xfrm>
            <a:off x="1763688" y="5958961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Induktive sensorer</a:t>
            </a:r>
            <a:endParaRPr lang="nb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4601577" y="593998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Radar</a:t>
            </a:r>
            <a:endParaRPr lang="nb-NO" dirty="0"/>
          </a:p>
        </p:txBody>
      </p:sp>
      <p:sp>
        <p:nvSpPr>
          <p:cNvPr id="8" name="TekstSylinder 7"/>
          <p:cNvSpPr txBox="1"/>
          <p:nvPr/>
        </p:nvSpPr>
        <p:spPr>
          <a:xfrm>
            <a:off x="6804248" y="5939988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Magnetometer</a:t>
            </a:r>
            <a:endParaRPr lang="nb-NO" dirty="0"/>
          </a:p>
        </p:txBody>
      </p:sp>
      <p:sp>
        <p:nvSpPr>
          <p:cNvPr id="11" name="Venstre klammeparentes 10"/>
          <p:cNvSpPr/>
          <p:nvPr/>
        </p:nvSpPr>
        <p:spPr>
          <a:xfrm rot="16200000">
            <a:off x="2715257" y="5044922"/>
            <a:ext cx="352609" cy="1512168"/>
          </a:xfrm>
          <a:prstGeom prst="leftBrace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Venstre klammeparentes 11"/>
          <p:cNvSpPr/>
          <p:nvPr/>
        </p:nvSpPr>
        <p:spPr>
          <a:xfrm rot="16200000">
            <a:off x="4839008" y="5047585"/>
            <a:ext cx="352609" cy="1512168"/>
          </a:xfrm>
          <a:prstGeom prst="leftBrace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Venstre klammeparentes 12"/>
          <p:cNvSpPr/>
          <p:nvPr/>
        </p:nvSpPr>
        <p:spPr>
          <a:xfrm rot="16200000">
            <a:off x="7420522" y="5430532"/>
            <a:ext cx="352609" cy="719103"/>
          </a:xfrm>
          <a:prstGeom prst="leftBrace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009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Motorsykler – hvor godt registreres de?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273622" y="2016512"/>
            <a:ext cx="7000745" cy="4055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1400" dirty="0" smtClean="0"/>
              <a:t>Fartsnivå rundt </a:t>
            </a:r>
            <a:r>
              <a:rPr lang="nb-NO" sz="1400" dirty="0"/>
              <a:t>80 </a:t>
            </a:r>
            <a:r>
              <a:rPr lang="nb-NO" sz="1400" dirty="0" smtClean="0"/>
              <a:t>km/h:</a:t>
            </a:r>
            <a:endParaRPr lang="nb-NO" sz="1400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/>
          </p:nvPr>
        </p:nvGraphicFramePr>
        <p:xfrm>
          <a:off x="1279874" y="2239007"/>
          <a:ext cx="6984265" cy="1989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853"/>
                <a:gridCol w="1396853"/>
                <a:gridCol w="1396853"/>
                <a:gridCol w="1396853"/>
                <a:gridCol w="1396853"/>
              </a:tblGrid>
              <a:tr h="565463">
                <a:tc>
                  <a:txBody>
                    <a:bodyPr/>
                    <a:lstStyle/>
                    <a:p>
                      <a:r>
                        <a:rPr lang="nb-NO" dirty="0" smtClean="0"/>
                        <a:t>Apparattype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Motorsykler</a:t>
                      </a:r>
                      <a:r>
                        <a:rPr lang="nb-NO" baseline="0" dirty="0" smtClean="0"/>
                        <a:t> ikke registrert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aseline="0" dirty="0" smtClean="0"/>
                        <a:t>Motorsykler registrert som motorsykler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aseline="0" dirty="0" smtClean="0"/>
                        <a:t>Motorsykler registrert som noe annet</a:t>
                      </a:r>
                      <a:endParaRPr lang="nb-N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aseline="0" dirty="0" smtClean="0"/>
                        <a:t>Noe annet registrert som motorsykler 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4698">
                <a:tc>
                  <a:txBody>
                    <a:bodyPr/>
                    <a:lstStyle/>
                    <a:p>
                      <a:r>
                        <a:rPr lang="nb-NO" dirty="0" smtClean="0"/>
                        <a:t>Induktiv sløyfe A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93 %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1 %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>
                          <a:solidFill>
                            <a:schemeClr val="tx1"/>
                          </a:solidFill>
                        </a:rPr>
                        <a:t>0 %</a:t>
                      </a:r>
                      <a:endParaRPr lang="nb-N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698">
                <a:tc>
                  <a:txBody>
                    <a:bodyPr/>
                    <a:lstStyle/>
                    <a:p>
                      <a:pPr marL="0" marR="0" lvl="0" indent="0" algn="l" defTabSz="9140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/>
                        <a:t>Induktiv sløyfe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81 %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3 %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>
                          <a:solidFill>
                            <a:schemeClr val="tx1"/>
                          </a:solidFill>
                        </a:rPr>
                        <a:t>0 %</a:t>
                      </a:r>
                      <a:endParaRPr lang="nb-N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698">
                <a:tc>
                  <a:txBody>
                    <a:bodyPr/>
                    <a:lstStyle/>
                    <a:p>
                      <a:r>
                        <a:rPr lang="nb-NO" dirty="0" smtClean="0"/>
                        <a:t>Radar A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86 %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5 %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>
                          <a:solidFill>
                            <a:schemeClr val="tx1"/>
                          </a:solidFill>
                        </a:rPr>
                        <a:t>0 %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 6"/>
          <p:cNvGraphicFramePr>
            <a:graphicFrameLocks noGrp="1"/>
          </p:cNvGraphicFramePr>
          <p:nvPr>
            <p:extLst/>
          </p:nvPr>
        </p:nvGraphicFramePr>
        <p:xfrm>
          <a:off x="1273622" y="4717010"/>
          <a:ext cx="698426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853"/>
                <a:gridCol w="1396853"/>
                <a:gridCol w="1396853"/>
                <a:gridCol w="1396853"/>
                <a:gridCol w="1396853"/>
              </a:tblGrid>
              <a:tr h="565463">
                <a:tc>
                  <a:txBody>
                    <a:bodyPr/>
                    <a:lstStyle/>
                    <a:p>
                      <a:r>
                        <a:rPr lang="nb-NO" dirty="0" smtClean="0"/>
                        <a:t>Apparattype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Motorsykler</a:t>
                      </a:r>
                      <a:r>
                        <a:rPr lang="nb-NO" baseline="0" dirty="0" smtClean="0"/>
                        <a:t> ikke registrert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aseline="0" dirty="0" smtClean="0"/>
                        <a:t>Motorsykler registrert som motorsykler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aseline="0" dirty="0" smtClean="0"/>
                        <a:t>Motorsykler registrert som noe annet</a:t>
                      </a:r>
                      <a:endParaRPr lang="nb-N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aseline="0" dirty="0" smtClean="0"/>
                        <a:t>Noe annet registrert som motorsykler 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4698">
                <a:tc>
                  <a:txBody>
                    <a:bodyPr/>
                    <a:lstStyle/>
                    <a:p>
                      <a:r>
                        <a:rPr lang="nb-NO" dirty="0" smtClean="0"/>
                        <a:t>Induktiv sløyfe A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86 %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5 %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>
                          <a:solidFill>
                            <a:schemeClr val="tx1"/>
                          </a:solidFill>
                        </a:rPr>
                        <a:t>6 %</a:t>
                      </a:r>
                      <a:endParaRPr lang="nb-N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698">
                <a:tc>
                  <a:txBody>
                    <a:bodyPr/>
                    <a:lstStyle/>
                    <a:p>
                      <a:pPr marL="0" marR="0" lvl="0" indent="0" algn="l" defTabSz="9140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/>
                        <a:t>Induktiv sløyfe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87 %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8 %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6 %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>
                          <a:solidFill>
                            <a:schemeClr val="tx1"/>
                          </a:solidFill>
                        </a:rPr>
                        <a:t>5 %</a:t>
                      </a:r>
                      <a:endParaRPr lang="nb-N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kstSylinder 7"/>
          <p:cNvSpPr txBox="1"/>
          <p:nvPr/>
        </p:nvSpPr>
        <p:spPr>
          <a:xfrm>
            <a:off x="1187624" y="4409233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/>
              <a:t>Under 20 km/h: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337434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Kø og saktegående trafikk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Funksjon i </a:t>
            </a:r>
            <a:r>
              <a:rPr lang="nb-NO" dirty="0" err="1" smtClean="0"/>
              <a:t>køsituasjon</a:t>
            </a:r>
            <a:r>
              <a:rPr lang="nb-NO" dirty="0" smtClean="0"/>
              <a:t>?</a:t>
            </a:r>
            <a:endParaRPr lang="nb-NO" dirty="0" smtClean="0"/>
          </a:p>
          <a:p>
            <a:r>
              <a:rPr lang="nb-NO" dirty="0" smtClean="0"/>
              <a:t>Testet på kjørefelt i retning med </a:t>
            </a:r>
            <a:r>
              <a:rPr lang="nb-NO" dirty="0" err="1" smtClean="0"/>
              <a:t>køsituasjoner</a:t>
            </a:r>
            <a:r>
              <a:rPr lang="nb-NO" dirty="0" smtClean="0"/>
              <a:t>.</a:t>
            </a:r>
          </a:p>
          <a:p>
            <a:r>
              <a:rPr lang="nb-NO" dirty="0" smtClean="0"/>
              <a:t>Lavere </a:t>
            </a:r>
            <a:r>
              <a:rPr lang="nb-NO" dirty="0" smtClean="0"/>
              <a:t>fart enn 20 </a:t>
            </a:r>
            <a:r>
              <a:rPr lang="nb-NO" dirty="0" smtClean="0"/>
              <a:t>km/h</a:t>
            </a:r>
            <a:endParaRPr lang="nb-NO" dirty="0" smtClean="0"/>
          </a:p>
          <a:p>
            <a:r>
              <a:rPr lang="nb-NO" dirty="0" smtClean="0"/>
              <a:t>Fasit:</a:t>
            </a:r>
          </a:p>
          <a:p>
            <a:pPr lvl="1"/>
            <a:r>
              <a:rPr lang="nb-NO" dirty="0" smtClean="0"/>
              <a:t>Antall: manuell opptelling</a:t>
            </a:r>
          </a:p>
          <a:p>
            <a:pPr lvl="1"/>
            <a:r>
              <a:rPr lang="nb-NO" dirty="0" smtClean="0"/>
              <a:t>Klasse: manuell klassifisering og </a:t>
            </a:r>
            <a:r>
              <a:rPr lang="nb-NO" dirty="0"/>
              <a:t>kjøretøyregisteret</a:t>
            </a:r>
            <a:endParaRPr lang="nb-NO" dirty="0" smtClean="0"/>
          </a:p>
          <a:p>
            <a:pPr lvl="1"/>
            <a:r>
              <a:rPr lang="nb-NO" dirty="0" smtClean="0"/>
              <a:t>Lengde: kjøretøyregisteret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016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Kø og saktegående trafikk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Testet på to trafikkregistreringspunkter i Trondheim:</a:t>
            </a:r>
          </a:p>
          <a:p>
            <a:pPr lvl="1"/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  <p:pic>
        <p:nvPicPr>
          <p:cNvPr id="6" name="Plassholder for innhold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3" b="23724"/>
          <a:stretch/>
        </p:blipFill>
        <p:spPr>
          <a:xfrm>
            <a:off x="1273622" y="2180595"/>
            <a:ext cx="3672408" cy="2093260"/>
          </a:xfrm>
          <a:prstGeom prst="rect">
            <a:avLst/>
          </a:prstGeom>
        </p:spPr>
      </p:pic>
      <p:pic>
        <p:nvPicPr>
          <p:cNvPr id="7" name="Plassholder for innho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99" y="4273855"/>
            <a:ext cx="5674862" cy="2301026"/>
          </a:xfrm>
          <a:prstGeom prst="rect">
            <a:avLst/>
          </a:prstGeom>
        </p:spPr>
      </p:pic>
      <p:sp>
        <p:nvSpPr>
          <p:cNvPr id="8" name="TekstSylinder 7"/>
          <p:cNvSpPr txBox="1"/>
          <p:nvPr/>
        </p:nvSpPr>
        <p:spPr>
          <a:xfrm>
            <a:off x="4408497" y="6321835"/>
            <a:ext cx="2605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Begge foto: Ragnhild Bechmann.</a:t>
            </a:r>
            <a:endParaRPr lang="nb-NO" sz="1200" dirty="0"/>
          </a:p>
        </p:txBody>
      </p:sp>
      <p:sp>
        <p:nvSpPr>
          <p:cNvPr id="9" name="TekstSylinder 8"/>
          <p:cNvSpPr txBox="1"/>
          <p:nvPr/>
        </p:nvSpPr>
        <p:spPr>
          <a:xfrm>
            <a:off x="5076056" y="2492896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Skovgård, ÅDT 7 800.</a:t>
            </a:r>
          </a:p>
          <a:p>
            <a:r>
              <a:rPr lang="nb-NO" dirty="0" smtClean="0"/>
              <a:t>Sensorer ca. 50 m fra lyskryss.</a:t>
            </a:r>
            <a:endParaRPr lang="nb-NO" dirty="0"/>
          </a:p>
        </p:txBody>
      </p:sp>
      <p:sp>
        <p:nvSpPr>
          <p:cNvPr id="10" name="TekstSylinder 9"/>
          <p:cNvSpPr txBox="1"/>
          <p:nvPr/>
        </p:nvSpPr>
        <p:spPr>
          <a:xfrm>
            <a:off x="5076056" y="3265686"/>
            <a:ext cx="3921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Elgeseter gate ved Abels gate, </a:t>
            </a:r>
          </a:p>
          <a:p>
            <a:r>
              <a:rPr lang="nb-NO" dirty="0" smtClean="0"/>
              <a:t>ÅDT 22 000. Sensorer ca. 15 m </a:t>
            </a:r>
          </a:p>
          <a:p>
            <a:r>
              <a:rPr lang="nb-NO" dirty="0" smtClean="0"/>
              <a:t>fra lysregulering. Kun felt 1 og 3.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2367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dirty="0" smtClean="0"/>
              <a:t>Hv</a:t>
            </a:r>
            <a:r>
              <a:rPr lang="nb-NO" dirty="0" smtClean="0"/>
              <a:t>orfor, hva, hvordan trafikkdata</a:t>
            </a:r>
            <a:endParaRPr lang="nb-NO" dirty="0" smtClean="0"/>
          </a:p>
          <a:p>
            <a:r>
              <a:rPr lang="nb-NO" dirty="0" smtClean="0"/>
              <a:t>Kvalitetssikring av data</a:t>
            </a:r>
          </a:p>
          <a:p>
            <a:r>
              <a:rPr lang="nb-NO" dirty="0" smtClean="0"/>
              <a:t>API – når, hva, hvorfor, fremtid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093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Saktegående </a:t>
            </a:r>
            <a:r>
              <a:rPr lang="nb-NO" dirty="0" smtClean="0"/>
              <a:t>trafikk – antall kjøretøy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Ser kun på kjøretøy under 20 km/h.</a:t>
            </a:r>
          </a:p>
          <a:p>
            <a:r>
              <a:rPr lang="nb-NO" dirty="0" smtClean="0"/>
              <a:t>Motorsykler ikke tatt med.</a:t>
            </a:r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/>
          </p:nvPr>
        </p:nvGraphicFramePr>
        <p:xfrm>
          <a:off x="1547662" y="2564904"/>
          <a:ext cx="6726705" cy="1479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341"/>
                <a:gridCol w="1345341"/>
                <a:gridCol w="1345341"/>
                <a:gridCol w="1345341"/>
                <a:gridCol w="1345341"/>
              </a:tblGrid>
              <a:tr h="565463">
                <a:tc>
                  <a:txBody>
                    <a:bodyPr/>
                    <a:lstStyle/>
                    <a:p>
                      <a:r>
                        <a:rPr lang="nb-NO" dirty="0" smtClean="0"/>
                        <a:t>Apparattype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Type kjøretøy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Fasit</a:t>
                      </a:r>
                      <a:r>
                        <a:rPr lang="nb-NO" baseline="0" dirty="0" smtClean="0"/>
                        <a:t> antall kjøretøy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Andel registrert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Normalandel fri flyt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4698">
                <a:tc>
                  <a:txBody>
                    <a:bodyPr/>
                    <a:lstStyle/>
                    <a:p>
                      <a:r>
                        <a:rPr lang="nb-NO" dirty="0" smtClean="0"/>
                        <a:t>Induktiv sløyfe A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Faktiske</a:t>
                      </a:r>
                    </a:p>
                    <a:p>
                      <a:pPr algn="ctr"/>
                      <a:r>
                        <a:rPr lang="nb-NO" dirty="0" smtClean="0"/>
                        <a:t>Falske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629</a:t>
                      </a:r>
                    </a:p>
                    <a:p>
                      <a:pPr algn="ctr"/>
                      <a:r>
                        <a:rPr lang="nb-NO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85 %</a:t>
                      </a:r>
                    </a:p>
                    <a:p>
                      <a:pPr algn="ctr"/>
                      <a:r>
                        <a:rPr lang="nb-NO" dirty="0" smtClean="0"/>
                        <a:t>  0 %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99 %</a:t>
                      </a:r>
                    </a:p>
                    <a:p>
                      <a:pPr algn="ctr"/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0 %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4698">
                <a:tc>
                  <a:txBody>
                    <a:bodyPr/>
                    <a:lstStyle/>
                    <a:p>
                      <a:pPr marL="0" marR="0" lvl="0" indent="0" algn="l" defTabSz="9140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/>
                        <a:t>Induktiv sløyfe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Faktiske</a:t>
                      </a:r>
                    </a:p>
                    <a:p>
                      <a:pPr algn="ctr"/>
                      <a:r>
                        <a:rPr lang="nb-NO" dirty="0" smtClean="0"/>
                        <a:t>Falske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606</a:t>
                      </a:r>
                    </a:p>
                    <a:p>
                      <a:pPr algn="ctr"/>
                      <a:r>
                        <a:rPr lang="nb-NO" dirty="0" smtClean="0"/>
                        <a:t>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64 %</a:t>
                      </a:r>
                    </a:p>
                    <a:p>
                      <a:pPr algn="ctr"/>
                      <a:r>
                        <a:rPr lang="nb-NO" dirty="0" smtClean="0"/>
                        <a:t>  0 %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99 %</a:t>
                      </a:r>
                    </a:p>
                    <a:p>
                      <a:pPr algn="ctr"/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0 %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6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Saktegående trafikk - klassifisering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Ser kun på kjøretøy under 20 km/h.</a:t>
            </a:r>
          </a:p>
          <a:p>
            <a:r>
              <a:rPr lang="nb-NO" dirty="0" smtClean="0"/>
              <a:t>Motorsykler ikke tatt med.</a:t>
            </a:r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  <p:graphicFrame>
        <p:nvGraphicFramePr>
          <p:cNvPr id="7" name="Tabell 6"/>
          <p:cNvGraphicFramePr>
            <a:graphicFrameLocks noGrp="1"/>
          </p:cNvGraphicFramePr>
          <p:nvPr>
            <p:extLst/>
          </p:nvPr>
        </p:nvGraphicFramePr>
        <p:xfrm>
          <a:off x="1547662" y="2564904"/>
          <a:ext cx="672670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341"/>
                <a:gridCol w="1345341"/>
                <a:gridCol w="1345341"/>
                <a:gridCol w="1345341"/>
                <a:gridCol w="1345341"/>
              </a:tblGrid>
              <a:tr h="535929">
                <a:tc>
                  <a:txBody>
                    <a:bodyPr/>
                    <a:lstStyle/>
                    <a:p>
                      <a:r>
                        <a:rPr lang="nb-NO" dirty="0" smtClean="0"/>
                        <a:t>Apparattype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Kjøretøyklasse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Faktisk</a:t>
                      </a:r>
                      <a:r>
                        <a:rPr lang="nb-NO" baseline="0" dirty="0" smtClean="0"/>
                        <a:t> antall </a:t>
                      </a:r>
                    </a:p>
                    <a:p>
                      <a:pPr algn="ctr"/>
                      <a:r>
                        <a:rPr lang="nb-NO" baseline="0" dirty="0" smtClean="0"/>
                        <a:t>lette og tunge kjøretøy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Andel riktig</a:t>
                      </a:r>
                      <a:r>
                        <a:rPr lang="nb-NO" baseline="0" dirty="0" smtClean="0"/>
                        <a:t> klassifisert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Normalandel fri flyt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4698">
                <a:tc>
                  <a:txBody>
                    <a:bodyPr/>
                    <a:lstStyle/>
                    <a:p>
                      <a:r>
                        <a:rPr lang="nb-NO" dirty="0" smtClean="0"/>
                        <a:t>Induktiv sløyfe A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Lette</a:t>
                      </a:r>
                    </a:p>
                    <a:p>
                      <a:pPr algn="ctr"/>
                      <a:r>
                        <a:rPr lang="nb-NO" dirty="0" smtClean="0"/>
                        <a:t>Tunge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601</a:t>
                      </a:r>
                    </a:p>
                    <a:p>
                      <a:pPr algn="ctr"/>
                      <a:r>
                        <a:rPr lang="nb-NO" dirty="0" smtClean="0"/>
                        <a:t>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71 %</a:t>
                      </a:r>
                    </a:p>
                    <a:p>
                      <a:pPr algn="ctr"/>
                      <a:r>
                        <a:rPr lang="nb-NO" dirty="0" smtClean="0"/>
                        <a:t>60 %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97 %</a:t>
                      </a:r>
                    </a:p>
                    <a:p>
                      <a:pPr algn="ctr"/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97 %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4698">
                <a:tc>
                  <a:txBody>
                    <a:bodyPr/>
                    <a:lstStyle/>
                    <a:p>
                      <a:pPr marL="0" marR="0" lvl="0" indent="0" algn="l" defTabSz="9140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/>
                        <a:t>Induktiv sløyfe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Lette</a:t>
                      </a:r>
                    </a:p>
                    <a:p>
                      <a:pPr algn="ctr"/>
                      <a:r>
                        <a:rPr lang="nb-NO" dirty="0" smtClean="0"/>
                        <a:t>Tunge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553</a:t>
                      </a:r>
                    </a:p>
                    <a:p>
                      <a:pPr algn="ctr"/>
                      <a:r>
                        <a:rPr lang="nb-NO" dirty="0" smtClean="0"/>
                        <a:t>  53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50 %</a:t>
                      </a:r>
                    </a:p>
                    <a:p>
                      <a:pPr algn="ctr"/>
                      <a:r>
                        <a:rPr lang="nb-NO" dirty="0" smtClean="0"/>
                        <a:t>53 %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97 %</a:t>
                      </a:r>
                    </a:p>
                    <a:p>
                      <a:pPr algn="ctr"/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96 %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0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Saktegående trafikk - lengdemåling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Ser kun på kjøretøy under 20 km/h.</a:t>
            </a:r>
          </a:p>
          <a:p>
            <a:r>
              <a:rPr lang="nb-NO" dirty="0" smtClean="0"/>
              <a:t>Motorsykler ikke tatt med.</a:t>
            </a:r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  <p:graphicFrame>
        <p:nvGraphicFramePr>
          <p:cNvPr id="7" name="Tabell 6"/>
          <p:cNvGraphicFramePr>
            <a:graphicFrameLocks noGrp="1"/>
          </p:cNvGraphicFramePr>
          <p:nvPr>
            <p:extLst/>
          </p:nvPr>
        </p:nvGraphicFramePr>
        <p:xfrm>
          <a:off x="1547662" y="2564904"/>
          <a:ext cx="504502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676"/>
                <a:gridCol w="1681676"/>
                <a:gridCol w="1681676"/>
              </a:tblGrid>
              <a:tr h="535929">
                <a:tc>
                  <a:txBody>
                    <a:bodyPr/>
                    <a:lstStyle/>
                    <a:p>
                      <a:r>
                        <a:rPr lang="nb-NO" dirty="0" smtClean="0"/>
                        <a:t>Apparattype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Nøyaktighet og presisjon</a:t>
                      </a:r>
                    </a:p>
                    <a:p>
                      <a:pPr algn="ctr"/>
                      <a:r>
                        <a:rPr lang="nb-NO" dirty="0" smtClean="0"/>
                        <a:t>(absolutt avvik i cm)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Nøyaktighet og presisjon fri flyt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4698">
                <a:tc>
                  <a:txBody>
                    <a:bodyPr/>
                    <a:lstStyle/>
                    <a:p>
                      <a:r>
                        <a:rPr lang="nb-NO" dirty="0" smtClean="0"/>
                        <a:t>Induktiv sløyfe A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</a:t>
                      </a:r>
                    </a:p>
                    <a:p>
                      <a:pPr algn="ctr"/>
                      <a:r>
                        <a:rPr lang="nb-NO" dirty="0" smtClean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</a:t>
                      </a:r>
                    </a:p>
                    <a:p>
                      <a:pPr algn="ctr"/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4698">
                <a:tc>
                  <a:txBody>
                    <a:bodyPr/>
                    <a:lstStyle/>
                    <a:p>
                      <a:pPr marL="0" marR="0" lvl="0" indent="0" algn="l" defTabSz="9140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/>
                        <a:t>Induktiv sløyfe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-22</a:t>
                      </a:r>
                    </a:p>
                    <a:p>
                      <a:pPr algn="ctr"/>
                      <a:r>
                        <a:rPr lang="nb-NO" dirty="0" smtClean="0"/>
                        <a:t>182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-7</a:t>
                      </a:r>
                    </a:p>
                    <a:p>
                      <a:pPr algn="ctr"/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34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Hvordan sikrer vi kvalitet?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Test av utstyr</a:t>
            </a:r>
          </a:p>
          <a:p>
            <a:r>
              <a:rPr lang="nb-NO" b="1" dirty="0">
                <a:solidFill>
                  <a:srgbClr val="FF0000"/>
                </a:solidFill>
              </a:rPr>
              <a:t>Kontroll av enkeltpasseringer</a:t>
            </a:r>
          </a:p>
          <a:p>
            <a:r>
              <a:rPr lang="nb-NO" dirty="0"/>
              <a:t>Regelsett per produkt</a:t>
            </a:r>
          </a:p>
          <a:p>
            <a:r>
              <a:rPr lang="nb-NO" dirty="0"/>
              <a:t>Sensorovervåkning</a:t>
            </a:r>
          </a:p>
          <a:p>
            <a:r>
              <a:rPr lang="nb-NO" dirty="0"/>
              <a:t>Tid - </a:t>
            </a:r>
            <a:r>
              <a:rPr lang="nb-NO" dirty="0" err="1"/>
              <a:t>klokkesynk</a:t>
            </a:r>
            <a:endParaRPr lang="nb-NO" dirty="0"/>
          </a:p>
          <a:p>
            <a:r>
              <a:rPr lang="nb-NO" dirty="0"/>
              <a:t>Hendelser på vegen</a:t>
            </a:r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02.11.2018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601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Kontroll av hver enkelt passering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Kvalitetsmerker:</a:t>
            </a:r>
            <a:endParaRPr lang="nb-NO" dirty="0"/>
          </a:p>
          <a:p>
            <a:pPr lvl="1"/>
            <a:r>
              <a:rPr lang="nb-NO" dirty="0" err="1">
                <a:solidFill>
                  <a:srgbClr val="C00000"/>
                </a:solidFill>
              </a:rPr>
              <a:t>valid_event</a:t>
            </a:r>
            <a:r>
              <a:rPr lang="nb-NO" dirty="0">
                <a:solidFill>
                  <a:srgbClr val="C00000"/>
                </a:solidFill>
              </a:rPr>
              <a:t> = false 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dersom </a:t>
            </a:r>
            <a:r>
              <a:rPr lang="nb-NO" dirty="0"/>
              <a:t>selve registreringen er </a:t>
            </a:r>
            <a:r>
              <a:rPr lang="nb-NO" dirty="0" smtClean="0"/>
              <a:t>ugyldig</a:t>
            </a:r>
            <a:br>
              <a:rPr lang="nb-NO" dirty="0" smtClean="0"/>
            </a:br>
            <a:endParaRPr lang="nb-NO" dirty="0"/>
          </a:p>
          <a:p>
            <a:pPr lvl="1"/>
            <a:r>
              <a:rPr lang="nb-NO" dirty="0" err="1">
                <a:solidFill>
                  <a:srgbClr val="C00000"/>
                </a:solidFill>
              </a:rPr>
              <a:t>valid_length</a:t>
            </a:r>
            <a:r>
              <a:rPr lang="nb-NO" dirty="0">
                <a:solidFill>
                  <a:srgbClr val="C00000"/>
                </a:solidFill>
              </a:rPr>
              <a:t> = false </a:t>
            </a: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>dersom </a:t>
            </a:r>
            <a:r>
              <a:rPr lang="nb-NO" dirty="0"/>
              <a:t>lengden er </a:t>
            </a:r>
            <a:r>
              <a:rPr lang="nb-NO" dirty="0" smtClean="0"/>
              <a:t>ugyldig</a:t>
            </a:r>
            <a:br>
              <a:rPr lang="nb-NO" dirty="0" smtClean="0"/>
            </a:br>
            <a:endParaRPr lang="nb-NO" dirty="0"/>
          </a:p>
          <a:p>
            <a:pPr lvl="1"/>
            <a:r>
              <a:rPr lang="nb-NO" dirty="0" err="1">
                <a:solidFill>
                  <a:srgbClr val="C00000"/>
                </a:solidFill>
              </a:rPr>
              <a:t>valid_speed</a:t>
            </a:r>
            <a:r>
              <a:rPr lang="nb-NO" dirty="0">
                <a:solidFill>
                  <a:srgbClr val="C00000"/>
                </a:solidFill>
              </a:rPr>
              <a:t> = false 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dersom </a:t>
            </a:r>
            <a:r>
              <a:rPr lang="nb-NO" dirty="0"/>
              <a:t>farten er </a:t>
            </a:r>
            <a:r>
              <a:rPr lang="nb-NO" dirty="0" smtClean="0"/>
              <a:t>ugyldig</a:t>
            </a:r>
            <a:br>
              <a:rPr lang="nb-NO" dirty="0" smtClean="0"/>
            </a:br>
            <a:endParaRPr lang="nb-NO" dirty="0"/>
          </a:p>
          <a:p>
            <a:pPr lvl="1"/>
            <a:r>
              <a:rPr lang="nb-NO" dirty="0" err="1">
                <a:solidFill>
                  <a:srgbClr val="C00000"/>
                </a:solidFill>
              </a:rPr>
              <a:t>valid_classification</a:t>
            </a:r>
            <a:r>
              <a:rPr lang="nb-NO" dirty="0">
                <a:solidFill>
                  <a:srgbClr val="C00000"/>
                </a:solidFill>
              </a:rPr>
              <a:t> = false </a:t>
            </a:r>
            <a:r>
              <a:rPr lang="nb-NO" dirty="0" smtClean="0">
                <a:solidFill>
                  <a:srgbClr val="C00000"/>
                </a:solidFill>
              </a:rPr>
              <a:t/>
            </a:r>
            <a:br>
              <a:rPr lang="nb-NO" dirty="0" smtClean="0">
                <a:solidFill>
                  <a:srgbClr val="C00000"/>
                </a:solidFill>
              </a:rPr>
            </a:br>
            <a:r>
              <a:rPr lang="nb-NO" dirty="0" smtClean="0"/>
              <a:t>dersom </a:t>
            </a:r>
            <a:r>
              <a:rPr lang="nb-NO" dirty="0"/>
              <a:t>klassifiseringen er ugyldig</a:t>
            </a:r>
            <a:endParaRPr lang="nb-NO" dirty="0" smtClean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Kvalitetssikring av trafikkdata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E1DC77-5DA6-4A80-91FE-1E3B1FD80C8E}" type="datetime1">
              <a:rPr lang="nb-NO" smtClean="0"/>
              <a:t>01.11.2018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003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Kontroll av hver enkelt </a:t>
            </a:r>
            <a:r>
              <a:rPr lang="nb-NO" dirty="0"/>
              <a:t>passering - </a:t>
            </a:r>
            <a:r>
              <a:rPr lang="nb-NO" dirty="0" smtClean="0"/>
              <a:t>motorkjøretøy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Uansett apparattype:</a:t>
            </a:r>
            <a:endParaRPr lang="nb-NO" dirty="0"/>
          </a:p>
          <a:p>
            <a:pPr lvl="1"/>
            <a:r>
              <a:rPr lang="nb-NO" dirty="0">
                <a:solidFill>
                  <a:srgbClr val="C00000"/>
                </a:solidFill>
              </a:rPr>
              <a:t>Selve </a:t>
            </a:r>
            <a:r>
              <a:rPr lang="nb-NO" dirty="0" smtClean="0">
                <a:solidFill>
                  <a:srgbClr val="C00000"/>
                </a:solidFill>
              </a:rPr>
              <a:t>registreringen</a:t>
            </a:r>
            <a:r>
              <a:rPr lang="nb-NO" dirty="0" smtClean="0"/>
              <a:t> er ugyldig dersom:</a:t>
            </a:r>
            <a:endParaRPr lang="nb-NO" dirty="0"/>
          </a:p>
          <a:p>
            <a:pPr lvl="2"/>
            <a:r>
              <a:rPr lang="nb-NO" dirty="0"/>
              <a:t>Kjørefeltverdien er fraværende.</a:t>
            </a:r>
          </a:p>
          <a:p>
            <a:pPr lvl="2"/>
            <a:r>
              <a:rPr lang="nb-NO" dirty="0"/>
              <a:t>Kjørefeltverdien er utenfor de kjørefeltene som eksisterer på </a:t>
            </a:r>
            <a:r>
              <a:rPr lang="nb-NO" dirty="0" err="1"/>
              <a:t>vegsnittet</a:t>
            </a:r>
            <a:r>
              <a:rPr lang="nb-NO" dirty="0"/>
              <a:t>.</a:t>
            </a:r>
          </a:p>
          <a:p>
            <a:pPr lvl="2"/>
            <a:r>
              <a:rPr lang="nb-NO" dirty="0" err="1"/>
              <a:t>Eventnummer</a:t>
            </a:r>
            <a:r>
              <a:rPr lang="nb-NO" dirty="0"/>
              <a:t> er "null</a:t>
            </a:r>
            <a:r>
              <a:rPr lang="nb-NO" dirty="0" smtClean="0"/>
              <a:t>".</a:t>
            </a:r>
            <a:br>
              <a:rPr lang="nb-NO" dirty="0" smtClean="0"/>
            </a:br>
            <a:endParaRPr lang="nb-NO" dirty="0"/>
          </a:p>
          <a:p>
            <a:pPr lvl="1"/>
            <a:r>
              <a:rPr lang="nb-NO" dirty="0">
                <a:solidFill>
                  <a:srgbClr val="C00000"/>
                </a:solidFill>
              </a:rPr>
              <a:t>Lengde og </a:t>
            </a:r>
            <a:r>
              <a:rPr lang="nb-NO" dirty="0" smtClean="0">
                <a:solidFill>
                  <a:srgbClr val="C00000"/>
                </a:solidFill>
              </a:rPr>
              <a:t>klassifisering</a:t>
            </a:r>
            <a:r>
              <a:rPr lang="nb-NO" dirty="0" smtClean="0"/>
              <a:t> er </a:t>
            </a:r>
            <a:r>
              <a:rPr lang="nb-NO" dirty="0"/>
              <a:t>ugyldig dersom</a:t>
            </a:r>
            <a:r>
              <a:rPr lang="nb-NO" dirty="0" smtClean="0"/>
              <a:t>:</a:t>
            </a:r>
            <a:endParaRPr lang="nb-NO" dirty="0"/>
          </a:p>
          <a:p>
            <a:pPr lvl="2"/>
            <a:r>
              <a:rPr lang="nb-NO" dirty="0"/>
              <a:t>Lengde er &lt; 1 m eller &gt; 27 m</a:t>
            </a:r>
            <a:r>
              <a:rPr lang="nb-NO" dirty="0" smtClean="0"/>
              <a:t>.</a:t>
            </a:r>
            <a:br>
              <a:rPr lang="nb-NO" dirty="0" smtClean="0"/>
            </a:br>
            <a:endParaRPr lang="nb-NO" dirty="0"/>
          </a:p>
          <a:p>
            <a:pPr lvl="1"/>
            <a:r>
              <a:rPr lang="nb-NO" dirty="0" smtClean="0">
                <a:solidFill>
                  <a:srgbClr val="C00000"/>
                </a:solidFill>
              </a:rPr>
              <a:t>Fart</a:t>
            </a:r>
            <a:r>
              <a:rPr lang="nb-NO" dirty="0" smtClean="0"/>
              <a:t> </a:t>
            </a:r>
            <a:r>
              <a:rPr lang="nb-NO" dirty="0"/>
              <a:t>er ugyldig dersom</a:t>
            </a:r>
            <a:r>
              <a:rPr lang="nb-NO" dirty="0" smtClean="0"/>
              <a:t>:</a:t>
            </a:r>
            <a:endParaRPr lang="nb-NO" dirty="0"/>
          </a:p>
          <a:p>
            <a:pPr lvl="2"/>
            <a:r>
              <a:rPr lang="nb-NO" dirty="0"/>
              <a:t>Absoluttverdi av fart &gt; 300 km/h</a:t>
            </a:r>
            <a:endParaRPr lang="nb-NO" dirty="0" smtClean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Kvalitetssikring av trafikkdata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E1DC77-5DA6-4A80-91FE-1E3B1FD80C8E}" type="datetime1">
              <a:rPr lang="nb-NO" smtClean="0"/>
              <a:t>01.11.2018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560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Kontroll av hver enkelt </a:t>
            </a:r>
            <a:r>
              <a:rPr lang="nb-NO" dirty="0"/>
              <a:t>passering - </a:t>
            </a:r>
            <a:r>
              <a:rPr lang="nb-NO" dirty="0" smtClean="0"/>
              <a:t>motorkjøretøy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Leverandør A:</a:t>
            </a:r>
            <a:endParaRPr lang="nb-NO" dirty="0"/>
          </a:p>
          <a:p>
            <a:pPr lvl="1"/>
            <a:r>
              <a:rPr lang="nb-NO" dirty="0">
                <a:solidFill>
                  <a:srgbClr val="C00000"/>
                </a:solidFill>
              </a:rPr>
              <a:t>Fart, lengde og klassifisering:</a:t>
            </a:r>
          </a:p>
          <a:p>
            <a:pPr lvl="2"/>
            <a:r>
              <a:rPr lang="nb-NO" dirty="0"/>
              <a:t>Absoluttverdi av fart &lt; 7 km/h</a:t>
            </a:r>
            <a:r>
              <a:rPr lang="nb-NO" dirty="0" smtClean="0"/>
              <a:t>.</a:t>
            </a:r>
            <a:br>
              <a:rPr lang="nb-NO" dirty="0" smtClean="0"/>
            </a:br>
            <a:endParaRPr lang="nb-NO" dirty="0"/>
          </a:p>
          <a:p>
            <a:pPr lvl="1"/>
            <a:r>
              <a:rPr lang="nb-NO" dirty="0">
                <a:solidFill>
                  <a:srgbClr val="C00000"/>
                </a:solidFill>
              </a:rPr>
              <a:t>Fart og lengde:</a:t>
            </a:r>
          </a:p>
          <a:p>
            <a:pPr lvl="2"/>
            <a:r>
              <a:rPr lang="nb-NO" dirty="0" err="1"/>
              <a:t>Speed_quality</a:t>
            </a:r>
            <a:r>
              <a:rPr lang="nb-NO" dirty="0"/>
              <a:t> &gt;= 3 % for fart &gt;= 100 km/h, eller &gt;= 3 km/h for fart &lt; 100 km/h. (</a:t>
            </a:r>
            <a:r>
              <a:rPr lang="nb-NO" dirty="0" err="1"/>
              <a:t>Speed_quality</a:t>
            </a:r>
            <a:r>
              <a:rPr lang="nb-NO" dirty="0"/>
              <a:t> er absolutt avvik (i km/h) mellom loop 1 og 2</a:t>
            </a:r>
            <a:r>
              <a:rPr lang="nb-NO" dirty="0" smtClean="0"/>
              <a:t>)</a:t>
            </a:r>
            <a:br>
              <a:rPr lang="nb-NO" dirty="0" smtClean="0"/>
            </a:b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Kvalitetssikring av trafikkdata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E1DC77-5DA6-4A80-91FE-1E3B1FD80C8E}" type="datetime1">
              <a:rPr lang="nb-NO" smtClean="0"/>
              <a:t>01.11.2018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766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Kontroll av hver enkelt </a:t>
            </a:r>
            <a:r>
              <a:rPr lang="nb-NO" dirty="0"/>
              <a:t>passering - </a:t>
            </a:r>
            <a:r>
              <a:rPr lang="nb-NO" dirty="0" smtClean="0"/>
              <a:t>motorkjøretøy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Leverandør B:</a:t>
            </a:r>
            <a:endParaRPr lang="nb-NO" dirty="0"/>
          </a:p>
          <a:p>
            <a:pPr lvl="1"/>
            <a:r>
              <a:rPr lang="nb-NO" dirty="0">
                <a:solidFill>
                  <a:srgbClr val="C00000"/>
                </a:solidFill>
              </a:rPr>
              <a:t>Fart og lengde:</a:t>
            </a:r>
          </a:p>
          <a:p>
            <a:pPr lvl="2"/>
            <a:r>
              <a:rPr lang="nb-NO" dirty="0"/>
              <a:t>Absoluttverdi av fart &lt; 7 km/h</a:t>
            </a:r>
            <a:r>
              <a:rPr lang="nb-NO" dirty="0" smtClean="0"/>
              <a:t>.</a:t>
            </a:r>
            <a:br>
              <a:rPr lang="nb-NO" dirty="0" smtClean="0"/>
            </a:br>
            <a:endParaRPr lang="nb-NO" dirty="0"/>
          </a:p>
          <a:p>
            <a:pPr lvl="1"/>
            <a:r>
              <a:rPr lang="nb-NO" dirty="0">
                <a:solidFill>
                  <a:srgbClr val="C00000"/>
                </a:solidFill>
              </a:rPr>
              <a:t>Fart, lengde og klassifisering:</a:t>
            </a:r>
          </a:p>
          <a:p>
            <a:pPr lvl="2"/>
            <a:r>
              <a:rPr lang="nb-NO" dirty="0" err="1"/>
              <a:t>Speed_quality</a:t>
            </a:r>
            <a:r>
              <a:rPr lang="nb-NO" dirty="0"/>
              <a:t> ≠ 0 (omsatt fra "</a:t>
            </a:r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speed </a:t>
            </a:r>
            <a:r>
              <a:rPr lang="nb-NO" dirty="0" err="1"/>
              <a:t>validity</a:t>
            </a:r>
            <a:r>
              <a:rPr lang="nb-NO" dirty="0"/>
              <a:t> bit" satt til TRUE).</a:t>
            </a:r>
            <a:endParaRPr lang="nb-NO" dirty="0" smtClean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Kvalitetssikring av trafikkdata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E1DC77-5DA6-4A80-91FE-1E3B1FD80C8E}" type="datetime1">
              <a:rPr lang="nb-NO" smtClean="0"/>
              <a:t>01.11.2018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340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971600" y="1456675"/>
            <a:ext cx="3600400" cy="44644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b-NO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nb-NO" sz="900" dirty="0">
                <a:solidFill>
                  <a:schemeClr val="bg1">
                    <a:lumMod val="65000"/>
                  </a:schemeClr>
                </a:solidFill>
              </a:rPr>
              <a:t>"_</a:t>
            </a:r>
            <a:r>
              <a:rPr lang="nb-NO" sz="900" dirty="0" err="1">
                <a:solidFill>
                  <a:schemeClr val="bg1">
                    <a:lumMod val="65000"/>
                  </a:schemeClr>
                </a:solidFill>
              </a:rPr>
              <a:t>index</a:t>
            </a:r>
            <a:r>
              <a:rPr lang="nb-NO" sz="900" dirty="0">
                <a:solidFill>
                  <a:schemeClr val="bg1">
                    <a:lumMod val="65000"/>
                  </a:schemeClr>
                </a:solidFill>
              </a:rPr>
              <a:t>": "ua_log_traffic_event_2018_09",</a:t>
            </a:r>
          </a:p>
          <a:p>
            <a:pPr marL="0" indent="0">
              <a:buNone/>
            </a:pPr>
            <a:r>
              <a:rPr lang="nb-NO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b-NO" sz="9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b-NO" sz="900" dirty="0">
                <a:solidFill>
                  <a:schemeClr val="bg1">
                    <a:lumMod val="65000"/>
                  </a:schemeClr>
                </a:solidFill>
              </a:rPr>
              <a:t>"_type": "</a:t>
            </a:r>
            <a:r>
              <a:rPr lang="nb-NO" sz="900" dirty="0" err="1">
                <a:solidFill>
                  <a:schemeClr val="bg1">
                    <a:lumMod val="65000"/>
                  </a:schemeClr>
                </a:solidFill>
              </a:rPr>
              <a:t>traffic_event</a:t>
            </a:r>
            <a:r>
              <a:rPr lang="nb-NO" sz="900" dirty="0">
                <a:solidFill>
                  <a:schemeClr val="bg1">
                    <a:lumMod val="65000"/>
                  </a:schemeClr>
                </a:solidFill>
              </a:rPr>
              <a:t>",</a:t>
            </a:r>
          </a:p>
          <a:p>
            <a:pPr marL="0" indent="0">
              <a:buNone/>
            </a:pPr>
            <a:r>
              <a:rPr lang="nb-NO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b-NO" sz="9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b-NO" sz="900" dirty="0">
                <a:solidFill>
                  <a:schemeClr val="bg1">
                    <a:lumMod val="65000"/>
                  </a:schemeClr>
                </a:solidFill>
              </a:rPr>
              <a:t>"_id": "1600217-689F-13251112",</a:t>
            </a:r>
          </a:p>
          <a:p>
            <a:pPr marL="0" indent="0">
              <a:buNone/>
            </a:pPr>
            <a:r>
              <a:rPr lang="nb-NO" sz="900" dirty="0" smtClean="0"/>
              <a:t>  "</a:t>
            </a:r>
            <a:r>
              <a:rPr lang="nb-NO" sz="900" dirty="0" err="1"/>
              <a:t>measure_point_number</a:t>
            </a:r>
            <a:r>
              <a:rPr lang="nb-NO" sz="900" dirty="0"/>
              <a:t>": 1600217,</a:t>
            </a:r>
          </a:p>
          <a:p>
            <a:pPr marL="0" indent="0">
              <a:buNone/>
            </a:pPr>
            <a:r>
              <a:rPr lang="nb-NO" sz="900" dirty="0"/>
              <a:t>  </a:t>
            </a:r>
            <a:r>
              <a:rPr lang="nb-NO" sz="900" dirty="0" smtClean="0"/>
              <a:t>"</a:t>
            </a:r>
            <a:r>
              <a:rPr lang="nb-NO" sz="900" dirty="0" err="1"/>
              <a:t>county_id</a:t>
            </a:r>
            <a:r>
              <a:rPr lang="nb-NO" sz="900" dirty="0"/>
              <a:t>": 16,</a:t>
            </a:r>
          </a:p>
          <a:p>
            <a:pPr marL="0" indent="0">
              <a:buNone/>
            </a:pPr>
            <a:r>
              <a:rPr lang="nb-NO" sz="900" dirty="0"/>
              <a:t>  </a:t>
            </a:r>
            <a:r>
              <a:rPr lang="nb-NO" sz="900" dirty="0" smtClean="0"/>
              <a:t>"</a:t>
            </a:r>
            <a:r>
              <a:rPr lang="nb-NO" sz="900" dirty="0" err="1"/>
              <a:t>region_id</a:t>
            </a:r>
            <a:r>
              <a:rPr lang="nb-NO" sz="900" dirty="0"/>
              <a:t>": 2,</a:t>
            </a:r>
          </a:p>
          <a:p>
            <a:pPr marL="0" indent="0">
              <a:buNone/>
            </a:pPr>
            <a:r>
              <a:rPr lang="nb-NO" sz="900" b="1" dirty="0"/>
              <a:t>  </a:t>
            </a:r>
            <a:r>
              <a:rPr lang="nb-NO" sz="900" b="1" dirty="0" smtClean="0"/>
              <a:t>"</a:t>
            </a:r>
            <a:r>
              <a:rPr lang="nb-NO" sz="900" b="1" dirty="0" err="1"/>
              <a:t>is_operational_in_datainn</a:t>
            </a:r>
            <a:r>
              <a:rPr lang="nb-NO" sz="900" b="1" dirty="0"/>
              <a:t>": true</a:t>
            </a:r>
            <a:r>
              <a:rPr lang="nb-NO" sz="900" b="1" dirty="0" smtClean="0"/>
              <a:t>,</a:t>
            </a:r>
          </a:p>
          <a:p>
            <a:pPr marL="0" indent="0">
              <a:buNone/>
            </a:pPr>
            <a:r>
              <a:rPr lang="nb-NO" sz="900" dirty="0" smtClean="0"/>
              <a:t>  "</a:t>
            </a:r>
            <a:r>
              <a:rPr lang="nb-NO" sz="900" dirty="0" err="1"/>
              <a:t>eventd_date_time</a:t>
            </a:r>
            <a:r>
              <a:rPr lang="nb-NO" sz="900" dirty="0"/>
              <a:t>": "2018-09-05T03:50:39.920Z",</a:t>
            </a:r>
          </a:p>
          <a:p>
            <a:pPr marL="0" indent="0">
              <a:buNone/>
            </a:pPr>
            <a:r>
              <a:rPr lang="nb-NO" sz="900" dirty="0" smtClean="0"/>
              <a:t>  "</a:t>
            </a:r>
            <a:r>
              <a:rPr lang="nb-NO" sz="900" dirty="0" err="1"/>
              <a:t>server_local_timestamp</a:t>
            </a:r>
            <a:r>
              <a:rPr lang="nb-NO" sz="900" dirty="0"/>
              <a:t>": "2018-09-05T03:50:41.480Z",</a:t>
            </a:r>
          </a:p>
          <a:p>
            <a:pPr marL="0" indent="0">
              <a:buNone/>
            </a:pPr>
            <a:r>
              <a:rPr lang="nb-NO" sz="900" dirty="0" smtClean="0"/>
              <a:t>  "</a:t>
            </a:r>
            <a:r>
              <a:rPr lang="nb-NO" sz="900" dirty="0" err="1"/>
              <a:t>client_utc_timestamp</a:t>
            </a:r>
            <a:r>
              <a:rPr lang="nb-NO" sz="900" dirty="0"/>
              <a:t>": "2018-09-05T03:50:38.340Z",</a:t>
            </a:r>
          </a:p>
          <a:p>
            <a:pPr marL="0" indent="0">
              <a:buNone/>
            </a:pPr>
            <a:r>
              <a:rPr lang="nb-NO" sz="900" dirty="0" smtClean="0"/>
              <a:t>  "</a:t>
            </a:r>
            <a:r>
              <a:rPr lang="nb-NO" sz="900" dirty="0" err="1"/>
              <a:t>event_number</a:t>
            </a:r>
            <a:r>
              <a:rPr lang="nb-NO" sz="900" dirty="0"/>
              <a:t>": 13251112,</a:t>
            </a:r>
          </a:p>
          <a:p>
            <a:pPr marL="0" indent="0">
              <a:buNone/>
            </a:pPr>
            <a:r>
              <a:rPr lang="nb-NO" sz="900" b="1" dirty="0"/>
              <a:t>  </a:t>
            </a:r>
            <a:r>
              <a:rPr lang="nb-NO" sz="900" b="1" dirty="0" smtClean="0"/>
              <a:t>"</a:t>
            </a:r>
            <a:r>
              <a:rPr lang="nb-NO" sz="900" b="1" dirty="0" err="1"/>
              <a:t>vehicle_type</a:t>
            </a:r>
            <a:r>
              <a:rPr lang="nb-NO" sz="900" b="1" dirty="0"/>
              <a:t>": 2,</a:t>
            </a:r>
          </a:p>
          <a:p>
            <a:pPr marL="0" indent="0">
              <a:buNone/>
            </a:pPr>
            <a:r>
              <a:rPr lang="nb-NO" sz="900" dirty="0"/>
              <a:t>  </a:t>
            </a:r>
            <a:r>
              <a:rPr lang="nb-NO" sz="900" dirty="0" smtClean="0"/>
              <a:t>"</a:t>
            </a:r>
            <a:r>
              <a:rPr lang="nb-NO" sz="900" dirty="0" err="1"/>
              <a:t>vehicle_type_raw</a:t>
            </a:r>
            <a:r>
              <a:rPr lang="nb-NO" sz="900" dirty="0"/>
              <a:t>": "2",</a:t>
            </a:r>
          </a:p>
          <a:p>
            <a:pPr marL="0" indent="0">
              <a:buNone/>
            </a:pPr>
            <a:r>
              <a:rPr lang="nb-NO" sz="900" b="1" dirty="0"/>
              <a:t>  </a:t>
            </a:r>
            <a:r>
              <a:rPr lang="nb-NO" sz="900" b="1" dirty="0" smtClean="0"/>
              <a:t>"</a:t>
            </a:r>
            <a:r>
              <a:rPr lang="nb-NO" sz="900" b="1" dirty="0" err="1"/>
              <a:t>vehicle_type_quality</a:t>
            </a:r>
            <a:r>
              <a:rPr lang="nb-NO" sz="900" b="1" dirty="0"/>
              <a:t>": 2222,</a:t>
            </a:r>
          </a:p>
          <a:p>
            <a:pPr marL="0" indent="0">
              <a:buNone/>
            </a:pPr>
            <a:r>
              <a:rPr lang="nb-NO" sz="900" b="1" dirty="0" smtClean="0"/>
              <a:t>  </a:t>
            </a:r>
          </a:p>
          <a:p>
            <a:pPr marL="0" indent="0">
              <a:buNone/>
            </a:pPr>
            <a:r>
              <a:rPr lang="nb-NO" sz="900" b="1" dirty="0"/>
              <a:t> </a:t>
            </a:r>
            <a:r>
              <a:rPr lang="nb-NO" sz="900" b="1" dirty="0" smtClean="0"/>
              <a:t> "</a:t>
            </a:r>
            <a:r>
              <a:rPr lang="nb-NO" sz="900" b="1" dirty="0"/>
              <a:t>speed": 45.1,</a:t>
            </a:r>
          </a:p>
          <a:p>
            <a:pPr marL="0" indent="0">
              <a:buNone/>
            </a:pPr>
            <a:r>
              <a:rPr lang="nb-NO" sz="900" b="1" dirty="0"/>
              <a:t>  </a:t>
            </a:r>
            <a:r>
              <a:rPr lang="nb-NO" sz="900" b="1" dirty="0" smtClean="0"/>
              <a:t>"</a:t>
            </a:r>
            <a:r>
              <a:rPr lang="nb-NO" sz="900" b="1" dirty="0" err="1"/>
              <a:t>qspeed</a:t>
            </a:r>
            <a:r>
              <a:rPr lang="nb-NO" sz="900" b="1" dirty="0"/>
              <a:t>": 0.2,</a:t>
            </a:r>
          </a:p>
          <a:p>
            <a:pPr marL="0" indent="0">
              <a:buNone/>
            </a:pPr>
            <a:endParaRPr lang="nb-NO" sz="900" b="1" dirty="0" smtClean="0"/>
          </a:p>
          <a:p>
            <a:pPr marL="0" indent="0">
              <a:buNone/>
            </a:pPr>
            <a:r>
              <a:rPr lang="nb-NO" sz="900" b="1" dirty="0"/>
              <a:t> </a:t>
            </a:r>
            <a:r>
              <a:rPr lang="nb-NO" sz="900" b="1" dirty="0" smtClean="0"/>
              <a:t> "</a:t>
            </a:r>
            <a:r>
              <a:rPr lang="nb-NO" sz="900" b="1" dirty="0" err="1"/>
              <a:t>length</a:t>
            </a:r>
            <a:r>
              <a:rPr lang="nb-NO" sz="900" b="1" dirty="0"/>
              <a:t>": 4.79,</a:t>
            </a:r>
          </a:p>
          <a:p>
            <a:pPr marL="0" indent="0">
              <a:buNone/>
            </a:pPr>
            <a:r>
              <a:rPr lang="nb-NO" sz="900" dirty="0"/>
              <a:t>  </a:t>
            </a:r>
            <a:endParaRPr lang="nb-NO" sz="900" dirty="0" smtClean="0"/>
          </a:p>
          <a:p>
            <a:pPr marL="0" indent="0">
              <a:buNone/>
            </a:pPr>
            <a:r>
              <a:rPr lang="nb-NO" sz="900" dirty="0"/>
              <a:t> </a:t>
            </a:r>
            <a:r>
              <a:rPr lang="nb-NO" sz="900" dirty="0" smtClean="0"/>
              <a:t> "</a:t>
            </a:r>
            <a:r>
              <a:rPr lang="nb-NO" sz="900" dirty="0" err="1"/>
              <a:t>lane</a:t>
            </a:r>
            <a:r>
              <a:rPr lang="nb-NO" sz="900" dirty="0"/>
              <a:t>": 1,</a:t>
            </a:r>
          </a:p>
          <a:p>
            <a:pPr marL="0" indent="0">
              <a:buNone/>
            </a:pPr>
            <a:r>
              <a:rPr lang="nb-NO" sz="900" dirty="0"/>
              <a:t>  </a:t>
            </a:r>
            <a:r>
              <a:rPr lang="nb-NO" sz="900" dirty="0" smtClean="0"/>
              <a:t>"</a:t>
            </a:r>
            <a:r>
              <a:rPr lang="nb-NO" sz="900" dirty="0" err="1"/>
              <a:t>time_gap</a:t>
            </a:r>
            <a:r>
              <a:rPr lang="nb-NO" sz="900" dirty="0"/>
              <a:t>": 1.675</a:t>
            </a:r>
            <a:r>
              <a:rPr lang="nb-NO" sz="900" dirty="0" smtClean="0"/>
              <a:t>,</a:t>
            </a:r>
            <a:endParaRPr lang="nb-NO" sz="900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>
          <a:xfrm>
            <a:off x="1072457" y="674426"/>
            <a:ext cx="5692781" cy="354711"/>
          </a:xfrm>
        </p:spPr>
        <p:txBody>
          <a:bodyPr/>
          <a:lstStyle/>
          <a:p>
            <a:r>
              <a:rPr lang="nb-NO" dirty="0"/>
              <a:t>Kvalitetssikring av trafikkdata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E1DC77-5DA6-4A80-91FE-1E3B1FD80C8E}" type="datetime1">
              <a:rPr lang="nb-NO" smtClean="0"/>
              <a:t>01.11.2018</a:t>
            </a:fld>
            <a:endParaRPr lang="nb-NO"/>
          </a:p>
        </p:txBody>
      </p:sp>
      <p:sp>
        <p:nvSpPr>
          <p:cNvPr id="7" name="Plassholder for innhold 2"/>
          <p:cNvSpPr txBox="1">
            <a:spLocks/>
          </p:cNvSpPr>
          <p:nvPr/>
        </p:nvSpPr>
        <p:spPr>
          <a:xfrm>
            <a:off x="4860032" y="1456675"/>
            <a:ext cx="3600400" cy="49287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02394" indent="-302394" algn="l" defTabSz="914035" rtl="0" eaLnBrk="1" latinLnBrk="0" hangingPunct="1">
              <a:spcBef>
                <a:spcPts val="432"/>
              </a:spcBef>
              <a:buClr>
                <a:srgbClr val="ED9300"/>
              </a:buClr>
              <a:buFont typeface="Arial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076" indent="-251065" algn="l" defTabSz="914035" rtl="0" eaLnBrk="1" latinLnBrk="0" hangingPunct="1">
              <a:spcBef>
                <a:spcPts val="432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052" indent="-191925" algn="l" defTabSz="914035" rtl="0" eaLnBrk="1" latinLnBrk="0" hangingPunct="1">
              <a:spcBef>
                <a:spcPts val="432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5116" indent="-251065" algn="l" defTabSz="914035" rtl="0" eaLnBrk="1" latinLnBrk="0" hangingPunct="1">
              <a:spcBef>
                <a:spcPts val="432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7294" indent="-252181" algn="l" defTabSz="914035" rtl="0" eaLnBrk="1" latinLnBrk="0" hangingPunct="1">
              <a:spcBef>
                <a:spcPts val="432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594" indent="-228507" algn="l" defTabSz="914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12" indent="-228507" algn="l" defTabSz="914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28" indent="-228507" algn="l" defTabSz="914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46" indent="-228507" algn="l" defTabSz="914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900" dirty="0" smtClean="0">
                <a:solidFill>
                  <a:schemeClr val="bg1">
                    <a:lumMod val="65000"/>
                  </a:schemeClr>
                </a:solidFill>
              </a:rPr>
              <a:t>"_</a:t>
            </a:r>
            <a:r>
              <a:rPr lang="nb-NO" sz="900" dirty="0" err="1">
                <a:solidFill>
                  <a:schemeClr val="bg1">
                    <a:lumMod val="65000"/>
                  </a:schemeClr>
                </a:solidFill>
              </a:rPr>
              <a:t>index</a:t>
            </a:r>
            <a:r>
              <a:rPr lang="nb-NO" sz="900" dirty="0">
                <a:solidFill>
                  <a:schemeClr val="bg1">
                    <a:lumMod val="65000"/>
                  </a:schemeClr>
                </a:solidFill>
              </a:rPr>
              <a:t>": "traffic_event_vehicle_2018_09",</a:t>
            </a:r>
          </a:p>
          <a:p>
            <a:pPr marL="0" indent="0">
              <a:buNone/>
            </a:pPr>
            <a:r>
              <a:rPr lang="nb-NO" sz="900" dirty="0" smtClean="0">
                <a:solidFill>
                  <a:schemeClr val="bg1">
                    <a:lumMod val="65000"/>
                  </a:schemeClr>
                </a:solidFill>
              </a:rPr>
              <a:t>"_</a:t>
            </a:r>
            <a:r>
              <a:rPr lang="nb-NO" sz="900" dirty="0">
                <a:solidFill>
                  <a:schemeClr val="bg1">
                    <a:lumMod val="65000"/>
                  </a:schemeClr>
                </a:solidFill>
              </a:rPr>
              <a:t>type": "</a:t>
            </a:r>
            <a:r>
              <a:rPr lang="nb-NO" sz="900" dirty="0" err="1">
                <a:solidFill>
                  <a:schemeClr val="bg1">
                    <a:lumMod val="65000"/>
                  </a:schemeClr>
                </a:solidFill>
              </a:rPr>
              <a:t>traffic_event_vehicle</a:t>
            </a:r>
            <a:r>
              <a:rPr lang="nb-NO" sz="900" dirty="0">
                <a:solidFill>
                  <a:schemeClr val="bg1">
                    <a:lumMod val="65000"/>
                  </a:schemeClr>
                </a:solidFill>
              </a:rPr>
              <a:t>",</a:t>
            </a:r>
          </a:p>
          <a:p>
            <a:pPr marL="0" indent="0">
              <a:buNone/>
            </a:pPr>
            <a:r>
              <a:rPr lang="nb-NO" sz="900" dirty="0" smtClean="0">
                <a:solidFill>
                  <a:schemeClr val="bg1">
                    <a:lumMod val="65000"/>
                  </a:schemeClr>
                </a:solidFill>
              </a:rPr>
              <a:t>"_</a:t>
            </a:r>
            <a:r>
              <a:rPr lang="nb-NO" sz="900" dirty="0">
                <a:solidFill>
                  <a:schemeClr val="bg1">
                    <a:lumMod val="65000"/>
                  </a:schemeClr>
                </a:solidFill>
              </a:rPr>
              <a:t>id": "1600217-689F-13251112",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traffic_registration_point_id</a:t>
            </a:r>
            <a:r>
              <a:rPr lang="nb-NO" sz="900" dirty="0"/>
              <a:t>": "44656V72812</a:t>
            </a:r>
            <a:r>
              <a:rPr lang="nb-NO" sz="900" dirty="0" smtClean="0"/>
              <a:t>",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county_id</a:t>
            </a:r>
            <a:r>
              <a:rPr lang="nb-NO" sz="900" dirty="0"/>
              <a:t>": 16</a:t>
            </a:r>
            <a:r>
              <a:rPr lang="nb-NO" sz="900" dirty="0" smtClean="0"/>
              <a:t>,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region_id</a:t>
            </a:r>
            <a:r>
              <a:rPr lang="nb-NO" sz="900" dirty="0"/>
              <a:t>": 2</a:t>
            </a:r>
            <a:r>
              <a:rPr lang="nb-NO" sz="900" dirty="0" smtClean="0"/>
              <a:t>,</a:t>
            </a:r>
          </a:p>
          <a:p>
            <a:pPr marL="0" indent="0">
              <a:buNone/>
            </a:pPr>
            <a:r>
              <a:rPr lang="nb-NO" sz="900" b="1" dirty="0" smtClean="0"/>
              <a:t>"</a:t>
            </a:r>
            <a:r>
              <a:rPr lang="nb-NO" sz="900" b="1" dirty="0" err="1"/>
              <a:t>valid_event</a:t>
            </a:r>
            <a:r>
              <a:rPr lang="nb-NO" sz="900" b="1" dirty="0"/>
              <a:t>": true</a:t>
            </a:r>
            <a:r>
              <a:rPr lang="nb-NO" sz="900" b="1" dirty="0" smtClean="0"/>
              <a:t>,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event_timestamp</a:t>
            </a:r>
            <a:r>
              <a:rPr lang="nb-NO" sz="900" dirty="0"/>
              <a:t>": "2018-09-05T03:50:39.920Z",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event_emitted_timestamp</a:t>
            </a:r>
            <a:r>
              <a:rPr lang="nb-NO" sz="900" dirty="0"/>
              <a:t>": "2018-09-05T03:50:41.480Z</a:t>
            </a:r>
            <a:r>
              <a:rPr lang="nb-NO" sz="900" dirty="0" smtClean="0"/>
              <a:t>",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created_at_timestamp</a:t>
            </a:r>
            <a:r>
              <a:rPr lang="nb-NO" sz="900" dirty="0"/>
              <a:t>": "2018-10-04T16:38:28.037Z</a:t>
            </a:r>
            <a:r>
              <a:rPr lang="nb-NO" sz="900" dirty="0" smtClean="0"/>
              <a:t>",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event_number</a:t>
            </a:r>
            <a:r>
              <a:rPr lang="nb-NO" sz="900" dirty="0"/>
              <a:t>": 13251112,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vehicle_type</a:t>
            </a:r>
            <a:r>
              <a:rPr lang="nb-NO" sz="900" dirty="0"/>
              <a:t>": 2,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vehicle_type_raw</a:t>
            </a:r>
            <a:r>
              <a:rPr lang="nb-NO" sz="900" dirty="0"/>
              <a:t>": "2",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vehicle_type_quality</a:t>
            </a:r>
            <a:r>
              <a:rPr lang="nb-NO" sz="900" dirty="0"/>
              <a:t>": 2222,</a:t>
            </a:r>
          </a:p>
          <a:p>
            <a:pPr marL="0" indent="0">
              <a:buNone/>
            </a:pPr>
            <a:r>
              <a:rPr lang="nb-NO" sz="900" b="1" dirty="0" smtClean="0"/>
              <a:t>"</a:t>
            </a:r>
            <a:r>
              <a:rPr lang="nb-NO" sz="900" b="1" dirty="0" err="1"/>
              <a:t>valid_classification</a:t>
            </a:r>
            <a:r>
              <a:rPr lang="nb-NO" sz="900" b="1" dirty="0"/>
              <a:t>": true,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/>
              <a:t>speed": 45.1,</a:t>
            </a:r>
            <a:r>
              <a:rPr lang="nb-NO" sz="900" dirty="0" smtClean="0"/>
              <a:t> 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qspeed</a:t>
            </a:r>
            <a:r>
              <a:rPr lang="nb-NO" sz="900" dirty="0"/>
              <a:t>": 0.2</a:t>
            </a:r>
            <a:r>
              <a:rPr lang="nb-NO" sz="900" dirty="0" smtClean="0"/>
              <a:t>,</a:t>
            </a:r>
          </a:p>
          <a:p>
            <a:pPr marL="0" indent="0">
              <a:buNone/>
            </a:pPr>
            <a:r>
              <a:rPr lang="nb-NO" sz="900" b="1" dirty="0" smtClean="0"/>
              <a:t>"</a:t>
            </a:r>
            <a:r>
              <a:rPr lang="nb-NO" sz="900" b="1" dirty="0" err="1"/>
              <a:t>valid_speed</a:t>
            </a:r>
            <a:r>
              <a:rPr lang="nb-NO" sz="900" b="1" dirty="0"/>
              <a:t>": true,</a:t>
            </a:r>
            <a:endParaRPr lang="nb-NO" sz="900" dirty="0"/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length</a:t>
            </a:r>
            <a:r>
              <a:rPr lang="nb-NO" sz="900" dirty="0"/>
              <a:t>": 4.79,</a:t>
            </a:r>
          </a:p>
          <a:p>
            <a:pPr marL="0" indent="0">
              <a:buNone/>
            </a:pPr>
            <a:r>
              <a:rPr lang="nb-NO" sz="900" b="1" dirty="0" smtClean="0"/>
              <a:t>"</a:t>
            </a:r>
            <a:r>
              <a:rPr lang="nb-NO" sz="900" b="1" dirty="0" err="1"/>
              <a:t>valid_length</a:t>
            </a:r>
            <a:r>
              <a:rPr lang="nb-NO" sz="900" b="1" dirty="0"/>
              <a:t>": true</a:t>
            </a:r>
            <a:r>
              <a:rPr lang="nb-NO" sz="900" b="1" dirty="0" smtClean="0"/>
              <a:t>,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lane</a:t>
            </a:r>
            <a:r>
              <a:rPr lang="nb-NO" sz="900" dirty="0"/>
              <a:t>": 1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time_gap</a:t>
            </a:r>
            <a:r>
              <a:rPr lang="nb-NO" sz="900" dirty="0"/>
              <a:t>": 1.675,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with_traffic_registration_point_direction</a:t>
            </a:r>
            <a:r>
              <a:rPr lang="nb-NO" sz="900" dirty="0"/>
              <a:t>": true,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wrong_direction</a:t>
            </a:r>
            <a:r>
              <a:rPr lang="nb-NO" sz="900" dirty="0"/>
              <a:t>": false,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firmware_version</a:t>
            </a:r>
            <a:r>
              <a:rPr lang="nb-NO" sz="900" dirty="0"/>
              <a:t>": "1.14.410/41.0",</a:t>
            </a:r>
          </a:p>
          <a:p>
            <a:pPr marL="0" indent="0">
              <a:buNone/>
            </a:pPr>
            <a:r>
              <a:rPr lang="nb-NO" sz="900" dirty="0" smtClean="0"/>
              <a:t>"</a:t>
            </a:r>
            <a:r>
              <a:rPr lang="nb-NO" sz="900" dirty="0" err="1"/>
              <a:t>datalogger_type</a:t>
            </a:r>
            <a:r>
              <a:rPr lang="nb-NO" sz="900" dirty="0"/>
              <a:t>": "LOOP_MONITOR</a:t>
            </a:r>
            <a:r>
              <a:rPr lang="nb-NO" sz="900" dirty="0" smtClean="0"/>
              <a:t>",</a:t>
            </a:r>
            <a:endParaRPr lang="nb-NO" sz="900" dirty="0"/>
          </a:p>
        </p:txBody>
      </p:sp>
      <p:sp>
        <p:nvSpPr>
          <p:cNvPr id="10" name="Tittel 1"/>
          <p:cNvSpPr>
            <a:spLocks noGrp="1"/>
          </p:cNvSpPr>
          <p:nvPr>
            <p:ph type="title"/>
          </p:nvPr>
        </p:nvSpPr>
        <p:spPr>
          <a:xfrm>
            <a:off x="1072457" y="1083899"/>
            <a:ext cx="7820023" cy="469132"/>
          </a:xfrm>
        </p:spPr>
        <p:txBody>
          <a:bodyPr/>
          <a:lstStyle/>
          <a:p>
            <a:r>
              <a:rPr lang="nb-NO" dirty="0" err="1" smtClean="0"/>
              <a:t>Råpassering</a:t>
            </a:r>
            <a:r>
              <a:rPr lang="nb-NO" dirty="0" smtClean="0"/>
              <a:t>            -&gt; kontrollert passering</a:t>
            </a:r>
            <a:endParaRPr lang="nb-NO" dirty="0"/>
          </a:p>
        </p:txBody>
      </p:sp>
      <p:sp>
        <p:nvSpPr>
          <p:cNvPr id="11" name="Rektangel 10"/>
          <p:cNvSpPr/>
          <p:nvPr/>
        </p:nvSpPr>
        <p:spPr>
          <a:xfrm>
            <a:off x="971600" y="3501008"/>
            <a:ext cx="7488831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ktangel 11"/>
          <p:cNvSpPr/>
          <p:nvPr/>
        </p:nvSpPr>
        <p:spPr>
          <a:xfrm>
            <a:off x="971600" y="4797152"/>
            <a:ext cx="7488831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ktangel 12"/>
          <p:cNvSpPr/>
          <p:nvPr/>
        </p:nvSpPr>
        <p:spPr>
          <a:xfrm>
            <a:off x="971600" y="5589240"/>
            <a:ext cx="7488831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952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Resultat?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Produkter som </a:t>
            </a:r>
            <a:r>
              <a:rPr lang="nb-NO" dirty="0" err="1" smtClean="0"/>
              <a:t>årsdøgnstrafikk</a:t>
            </a:r>
            <a:r>
              <a:rPr lang="nb-NO" dirty="0" smtClean="0"/>
              <a:t> får enkle, abstraherte kvalitetsmetrikker (dekningsgrad)</a:t>
            </a:r>
          </a:p>
          <a:p>
            <a:r>
              <a:rPr lang="nb-NO" dirty="0" err="1" smtClean="0"/>
              <a:t>Valid_length</a:t>
            </a:r>
            <a:r>
              <a:rPr lang="nb-NO" dirty="0" smtClean="0"/>
              <a:t> </a:t>
            </a:r>
            <a:r>
              <a:rPr lang="nb-NO" dirty="0" smtClean="0">
                <a:sym typeface="Wingdings" panose="05000000000000000000" pitchFamily="2" charset="2"/>
              </a:rPr>
              <a:t> </a:t>
            </a:r>
            <a:r>
              <a:rPr lang="nb-NO" dirty="0" err="1" smtClean="0">
                <a:sym typeface="Wingdings" panose="05000000000000000000" pitchFamily="2" charset="2"/>
              </a:rPr>
              <a:t>length_coverage</a:t>
            </a:r>
            <a:r>
              <a:rPr lang="nb-NO" dirty="0" smtClean="0">
                <a:sym typeface="Wingdings" panose="05000000000000000000" pitchFamily="2" charset="2"/>
              </a:rPr>
              <a:t> [0…1] per time</a:t>
            </a:r>
            <a:endParaRPr lang="nb-NO" dirty="0" smtClean="0"/>
          </a:p>
          <a:p>
            <a:r>
              <a:rPr lang="nb-NO" dirty="0" smtClean="0"/>
              <a:t>OBS: rådata slettes </a:t>
            </a:r>
            <a:r>
              <a:rPr lang="nb-NO" b="1" i="1" dirty="0" smtClean="0"/>
              <a:t>aldri! </a:t>
            </a:r>
            <a:endParaRPr lang="nb-NO" dirty="0" smtClean="0"/>
          </a:p>
          <a:p>
            <a:pPr lvl="1"/>
            <a:r>
              <a:rPr lang="nb-NO" dirty="0" smtClean="0"/>
              <a:t>Tror vi </a:t>
            </a:r>
            <a:endParaRPr lang="nb-NO" dirty="0" smtClean="0"/>
          </a:p>
          <a:p>
            <a:endParaRPr lang="nb-NO" dirty="0" smtClean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Kvalitetssikring av trafikkdata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E1DC77-5DA6-4A80-91FE-1E3B1FD80C8E}" type="datetime1">
              <a:rPr lang="nb-NO" smtClean="0"/>
              <a:t>01.11.2018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595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Hvorfor holder vi på med dette? 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pPr marL="318011" lvl="1" indent="0" fontAlgn="base">
              <a:buNone/>
            </a:pPr>
            <a:r>
              <a:rPr lang="nb-NO" b="1" u="sng" dirty="0"/>
              <a:t>Vegloven paragraf 62 4. </a:t>
            </a:r>
            <a:r>
              <a:rPr lang="nb-NO" b="1" u="sng" dirty="0" smtClean="0"/>
              <a:t>ledd</a:t>
            </a:r>
            <a:endParaRPr lang="nb-NO" b="1" u="sng" dirty="0"/>
          </a:p>
          <a:p>
            <a:pPr marL="318011" lvl="1" indent="0" fontAlgn="base">
              <a:buNone/>
            </a:pPr>
            <a:r>
              <a:rPr lang="nb-NO" sz="1600" dirty="0" smtClean="0"/>
              <a:t>Departementet </a:t>
            </a:r>
            <a:r>
              <a:rPr lang="nb-NO" sz="1600" dirty="0"/>
              <a:t>gjev </a:t>
            </a:r>
            <a:r>
              <a:rPr lang="nb-NO" sz="1600" dirty="0" err="1"/>
              <a:t>nærare</a:t>
            </a:r>
            <a:r>
              <a:rPr lang="nb-NO" sz="1600" dirty="0"/>
              <a:t> føresegner som pålegg </a:t>
            </a:r>
            <a:r>
              <a:rPr lang="nb-NO" sz="1600" dirty="0" err="1"/>
              <a:t>fylkeskommunane</a:t>
            </a:r>
            <a:r>
              <a:rPr lang="nb-NO" sz="1600" dirty="0"/>
              <a:t>, </a:t>
            </a:r>
            <a:r>
              <a:rPr lang="nb-NO" sz="1600" dirty="0" err="1"/>
              <a:t>kommunane</a:t>
            </a:r>
            <a:r>
              <a:rPr lang="nb-NO" sz="1600" dirty="0"/>
              <a:t> og private å innhente, kvalitetssikre, formidle og standardisere data som gjeld det </a:t>
            </a:r>
            <a:r>
              <a:rPr lang="nb-NO" sz="1600" dirty="0" err="1"/>
              <a:t>offentlege</a:t>
            </a:r>
            <a:r>
              <a:rPr lang="nb-NO" sz="1600" dirty="0"/>
              <a:t> vegnettet og trafikken på det, og å dekke utgifter i samband med dette.</a:t>
            </a:r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285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Hvordan sikrer vi kvalitet?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Test av utstyr</a:t>
            </a:r>
          </a:p>
          <a:p>
            <a:r>
              <a:rPr lang="nb-NO" dirty="0"/>
              <a:t>Kontroll av enkeltpasseringer</a:t>
            </a:r>
          </a:p>
          <a:p>
            <a:r>
              <a:rPr lang="nb-NO" b="1" dirty="0" smtClean="0">
                <a:solidFill>
                  <a:srgbClr val="FF0000"/>
                </a:solidFill>
              </a:rPr>
              <a:t>Sensorovervåkning, tid, hendelser</a:t>
            </a:r>
            <a:endParaRPr lang="nb-NO" b="1" dirty="0">
              <a:solidFill>
                <a:srgbClr val="FF0000"/>
              </a:solidFill>
            </a:endParaRPr>
          </a:p>
          <a:p>
            <a:r>
              <a:rPr lang="nb-NO" dirty="0" smtClean="0"/>
              <a:t>Regelsett </a:t>
            </a:r>
            <a:r>
              <a:rPr lang="nb-NO" dirty="0"/>
              <a:t>per produkt</a:t>
            </a:r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02.11.2018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543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Sensorovervåkning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Sensorstatus</a:t>
            </a:r>
          </a:p>
          <a:p>
            <a:r>
              <a:rPr lang="nb-NO" dirty="0" smtClean="0"/>
              <a:t>Sløyfefrekvens</a:t>
            </a:r>
          </a:p>
          <a:p>
            <a:r>
              <a:rPr lang="nb-NO" dirty="0" smtClean="0"/>
              <a:t>Korrigere feil</a:t>
            </a:r>
          </a:p>
          <a:p>
            <a:r>
              <a:rPr lang="nb-NO" dirty="0" smtClean="0"/>
              <a:t>Merke tidsintervaller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02.11.2018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465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Tid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Clock</a:t>
            </a:r>
            <a:r>
              <a:rPr lang="nb-NO" dirty="0" smtClean="0"/>
              <a:t> drift </a:t>
            </a:r>
          </a:p>
          <a:p>
            <a:r>
              <a:rPr lang="nb-NO" dirty="0" smtClean="0"/>
              <a:t>GPS</a:t>
            </a:r>
          </a:p>
          <a:p>
            <a:r>
              <a:rPr lang="nb-NO" dirty="0" smtClean="0"/>
              <a:t>NTP</a:t>
            </a:r>
          </a:p>
          <a:p>
            <a:r>
              <a:rPr lang="nb-NO" dirty="0" smtClean="0"/>
              <a:t>And </a:t>
            </a:r>
            <a:r>
              <a:rPr lang="nb-NO" dirty="0" err="1" smtClean="0"/>
              <a:t>yet</a:t>
            </a:r>
            <a:r>
              <a:rPr lang="nb-NO" dirty="0" smtClean="0"/>
              <a:t>…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02.11.2018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59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Hendelser 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Sperring av veg, større ulykker, …</a:t>
            </a:r>
          </a:p>
          <a:p>
            <a:r>
              <a:rPr lang="nb-NO" dirty="0" smtClean="0"/>
              <a:t>Tidsperioder markeres manuelt</a:t>
            </a:r>
          </a:p>
          <a:p>
            <a:r>
              <a:rPr lang="nb-NO" dirty="0" smtClean="0"/>
              <a:t>Grunnlag for ekskludering fra produkt</a:t>
            </a:r>
          </a:p>
          <a:p>
            <a:r>
              <a:rPr lang="nb-NO" dirty="0" smtClean="0"/>
              <a:t>Hva er normaltrafikk?</a:t>
            </a:r>
          </a:p>
          <a:p>
            <a:r>
              <a:rPr lang="nb-NO" dirty="0" smtClean="0"/>
              <a:t>Senere: automatisere? </a:t>
            </a:r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02.11.2018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179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Hvordan sikrer vi kvalitet?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Test av utstyr</a:t>
            </a:r>
          </a:p>
          <a:p>
            <a:r>
              <a:rPr lang="nb-NO" dirty="0"/>
              <a:t>Kontroll av enkeltpasseringer</a:t>
            </a:r>
          </a:p>
          <a:p>
            <a:r>
              <a:rPr lang="nb-NO" dirty="0" smtClean="0"/>
              <a:t>Sensorovervåkning, tid, hendelser</a:t>
            </a:r>
            <a:endParaRPr lang="nb-NO" dirty="0"/>
          </a:p>
          <a:p>
            <a:r>
              <a:rPr lang="nb-NO" b="1" dirty="0" smtClean="0">
                <a:solidFill>
                  <a:srgbClr val="FF0000"/>
                </a:solidFill>
              </a:rPr>
              <a:t>Regelsett </a:t>
            </a:r>
            <a:r>
              <a:rPr lang="nb-NO" b="1" dirty="0">
                <a:solidFill>
                  <a:srgbClr val="FF0000"/>
                </a:solidFill>
              </a:rPr>
              <a:t>per produkt</a:t>
            </a:r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02.11.2018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38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331640" y="2564904"/>
            <a:ext cx="6999085" cy="469132"/>
          </a:xfrm>
        </p:spPr>
        <p:txBody>
          <a:bodyPr/>
          <a:lstStyle/>
          <a:p>
            <a:r>
              <a:rPr lang="nb-NO" dirty="0" smtClean="0"/>
              <a:t>Produkteksempel – </a:t>
            </a:r>
            <a:r>
              <a:rPr lang="nb-NO" dirty="0" err="1" smtClean="0"/>
              <a:t>årsdøgnstrafikk</a:t>
            </a:r>
            <a:r>
              <a:rPr lang="nb-NO" dirty="0" smtClean="0"/>
              <a:t> (ÅDT)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02.11.2018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58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Formålet med </a:t>
            </a:r>
            <a:r>
              <a:rPr lang="nb-NO" dirty="0" err="1" smtClean="0"/>
              <a:t>årsdøgntrafikk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Gjennomsnittlig antall kjøretøy per dag, gjennom hele året.</a:t>
            </a:r>
          </a:p>
          <a:p>
            <a:r>
              <a:rPr lang="nb-NO" dirty="0" smtClean="0"/>
              <a:t>Glatter ut variasjon over </a:t>
            </a:r>
          </a:p>
          <a:p>
            <a:pPr lvl="1"/>
            <a:r>
              <a:rPr lang="nb-NO" dirty="0" smtClean="0"/>
              <a:t>uke</a:t>
            </a:r>
            <a:endParaRPr lang="nb-NO" dirty="0"/>
          </a:p>
          <a:p>
            <a:pPr lvl="1"/>
            <a:r>
              <a:rPr lang="nb-NO" dirty="0" smtClean="0"/>
              <a:t>høytider</a:t>
            </a:r>
            <a:endParaRPr lang="nb-NO" dirty="0" smtClean="0"/>
          </a:p>
          <a:p>
            <a:pPr lvl="1"/>
            <a:r>
              <a:rPr lang="nb-NO" dirty="0" smtClean="0"/>
              <a:t>sesonger</a:t>
            </a:r>
            <a:endParaRPr lang="nb-NO" dirty="0" smtClean="0"/>
          </a:p>
          <a:p>
            <a:r>
              <a:rPr lang="nb-NO" dirty="0" smtClean="0"/>
              <a:t>Ett enkelt tall som angir trafikkmengden på et </a:t>
            </a:r>
            <a:r>
              <a:rPr lang="nb-NO" dirty="0" smtClean="0"/>
              <a:t>punkt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Metodikk for ÅDT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2383D5-2584-478E-AB99-E9362125B9E5}" type="datetime1">
              <a:rPr lang="nb-NO" smtClean="0"/>
              <a:t>01.11.2018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911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Datagrunnlag og filtrering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Kontrollerte enkeltpasseringer aggregeres opp til timetrafikk.</a:t>
            </a:r>
          </a:p>
          <a:p>
            <a:r>
              <a:rPr lang="nb-NO" dirty="0" smtClean="0"/>
              <a:t>Timer med lav kvalitet må filtreres bort:</a:t>
            </a:r>
          </a:p>
          <a:p>
            <a:pPr lvl="1"/>
            <a:r>
              <a:rPr lang="nb-NO" dirty="0" smtClean="0"/>
              <a:t>Manglende data</a:t>
            </a:r>
          </a:p>
          <a:p>
            <a:pPr lvl="1"/>
            <a:r>
              <a:rPr lang="nb-NO" dirty="0" smtClean="0"/>
              <a:t>Feil på utstyr</a:t>
            </a:r>
          </a:p>
          <a:p>
            <a:pPr lvl="1"/>
            <a:r>
              <a:rPr lang="nb-NO" dirty="0" smtClean="0"/>
              <a:t>Avvikende trafikkstrøm (stengt veg</a:t>
            </a:r>
            <a:r>
              <a:rPr lang="nb-NO" dirty="0" smtClean="0"/>
              <a:t>)</a:t>
            </a:r>
          </a:p>
          <a:p>
            <a:r>
              <a:rPr lang="nb-NO" dirty="0" smtClean="0"/>
              <a:t>Godkjente timer </a:t>
            </a:r>
            <a:r>
              <a:rPr lang="nb-NO" dirty="0" smtClean="0">
                <a:sym typeface="Wingdings" panose="05000000000000000000" pitchFamily="2" charset="2"/>
              </a:rPr>
              <a:t> døgntrafikk</a:t>
            </a:r>
          </a:p>
          <a:p>
            <a:pPr lvl="1"/>
            <a:r>
              <a:rPr lang="nb-NO" dirty="0" smtClean="0"/>
              <a:t>Alle 24 or bust</a:t>
            </a:r>
          </a:p>
          <a:p>
            <a:r>
              <a:rPr lang="nb-NO" dirty="0" smtClean="0"/>
              <a:t>Dekningsgrad viser manglende døgn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Metodikk for ÅDT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66699C-F699-4C14-B224-3FBE61968728}" type="datetime1">
              <a:rPr lang="nb-NO" smtClean="0"/>
              <a:t>01.11.2018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4314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Årsdøgntrafikk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Verdi: </a:t>
            </a:r>
            <a:r>
              <a:rPr lang="nb-NO" dirty="0"/>
              <a:t>Gjennomsnittlig døgntrafikk</a:t>
            </a:r>
          </a:p>
          <a:p>
            <a:r>
              <a:rPr lang="nb-NO" dirty="0" err="1" smtClean="0"/>
              <a:t>Kvalitetsparametre</a:t>
            </a:r>
            <a:r>
              <a:rPr lang="nb-NO" dirty="0" smtClean="0"/>
              <a:t>: </a:t>
            </a:r>
          </a:p>
          <a:p>
            <a:pPr lvl="1"/>
            <a:r>
              <a:rPr lang="nb-NO" dirty="0" smtClean="0"/>
              <a:t>Standardavvik</a:t>
            </a:r>
            <a:endParaRPr lang="nb-NO" dirty="0"/>
          </a:p>
          <a:p>
            <a:pPr lvl="1"/>
            <a:r>
              <a:rPr lang="nb-NO" dirty="0"/>
              <a:t>Konfidensintervall</a:t>
            </a:r>
          </a:p>
          <a:p>
            <a:pPr lvl="1"/>
            <a:r>
              <a:rPr lang="nb-NO" dirty="0" smtClean="0"/>
              <a:t>Dekningsgrad</a:t>
            </a:r>
          </a:p>
          <a:p>
            <a:endParaRPr lang="nb-NO" dirty="0"/>
          </a:p>
          <a:p>
            <a:r>
              <a:rPr lang="nb-NO" dirty="0" smtClean="0"/>
              <a:t>Vi har flere! </a:t>
            </a:r>
          </a:p>
          <a:p>
            <a:pPr lvl="1"/>
            <a:r>
              <a:rPr lang="nb-NO" dirty="0" smtClean="0"/>
              <a:t>MDT!</a:t>
            </a:r>
          </a:p>
          <a:p>
            <a:pPr lvl="1"/>
            <a:r>
              <a:rPr lang="nb-NO" dirty="0" smtClean="0"/>
              <a:t>UDT!</a:t>
            </a:r>
          </a:p>
          <a:p>
            <a:pPr lvl="1"/>
            <a:r>
              <a:rPr lang="nb-NO" dirty="0" smtClean="0"/>
              <a:t>SDT!</a:t>
            </a:r>
          </a:p>
          <a:p>
            <a:pPr lvl="1"/>
            <a:r>
              <a:rPr lang="nb-NO" dirty="0" smtClean="0"/>
              <a:t>HDT!</a:t>
            </a:r>
          </a:p>
          <a:p>
            <a:pPr lvl="1"/>
            <a:r>
              <a:rPr lang="nb-NO" dirty="0" smtClean="0"/>
              <a:t>YDT! </a:t>
            </a:r>
            <a:endParaRPr lang="nb-NO" dirty="0"/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  <p:grpSp>
        <p:nvGrpSpPr>
          <p:cNvPr id="8" name="Gruppe 7"/>
          <p:cNvGrpSpPr/>
          <p:nvPr/>
        </p:nvGrpSpPr>
        <p:grpSpPr>
          <a:xfrm>
            <a:off x="2051720" y="1988840"/>
            <a:ext cx="5161077" cy="4164479"/>
            <a:chOff x="2193455" y="2083286"/>
            <a:chExt cx="5161077" cy="4164479"/>
          </a:xfrm>
        </p:grpSpPr>
        <p:pic>
          <p:nvPicPr>
            <p:cNvPr id="6" name="Bild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455" y="2083286"/>
              <a:ext cx="5161077" cy="3664365"/>
            </a:xfrm>
            <a:prstGeom prst="rect">
              <a:avLst/>
            </a:prstGeom>
          </p:spPr>
        </p:pic>
        <p:sp>
          <p:nvSpPr>
            <p:cNvPr id="7" name="TekstSylinder 6"/>
            <p:cNvSpPr txBox="1"/>
            <p:nvPr/>
          </p:nvSpPr>
          <p:spPr>
            <a:xfrm>
              <a:off x="2987824" y="5939988"/>
              <a:ext cx="3456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 smtClean="0"/>
                <a:t>Foto: Lars Meisingseth</a:t>
              </a:r>
              <a:endParaRPr lang="nb-N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59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Offentlig API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Hvorfor?</a:t>
            </a:r>
          </a:p>
          <a:p>
            <a:r>
              <a:rPr lang="nb-NO" dirty="0" smtClean="0"/>
              <a:t>Når?</a:t>
            </a:r>
          </a:p>
          <a:p>
            <a:r>
              <a:rPr lang="nb-NO" dirty="0" smtClean="0"/>
              <a:t>Hva?</a:t>
            </a:r>
          </a:p>
          <a:p>
            <a:r>
              <a:rPr lang="nb-NO" dirty="0" smtClean="0"/>
              <a:t>Fremtiden?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02.11.2018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792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Sensorer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  <p:pic>
        <p:nvPicPr>
          <p:cNvPr id="1026" name="Picture 2" descr="https://lh6.googleusercontent.com/35InSVUQgnuMC4vUNfE9UNZztQCEEtI5XhPqdoq8lka63EmQ2nnW9rZsLagX0mRvzpCnKJN09cp9-0pU8pyi5FK3CV6TC7qrOM376HZen53I5tcDJI6MQWlngYlDH8z2-ePLBmu03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26" y="1749742"/>
            <a:ext cx="7249040" cy="407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7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API – hvorfor?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Pålagt! </a:t>
            </a:r>
          </a:p>
          <a:p>
            <a:r>
              <a:rPr lang="nb-NO" dirty="0" smtClean="0"/>
              <a:t>Effektivisere intern dataflyt</a:t>
            </a:r>
          </a:p>
          <a:p>
            <a:r>
              <a:rPr lang="nb-NO" dirty="0" smtClean="0"/>
              <a:t>Produktivitet og kvalitet</a:t>
            </a:r>
          </a:p>
          <a:p>
            <a:r>
              <a:rPr lang="nb-NO" dirty="0" smtClean="0"/>
              <a:t>Endre arbeidsoppgaver: deling </a:t>
            </a:r>
            <a:r>
              <a:rPr lang="nb-NO" dirty="0" smtClean="0">
                <a:sym typeface="Wingdings" panose="05000000000000000000" pitchFamily="2" charset="2"/>
              </a:rPr>
              <a:t> </a:t>
            </a:r>
            <a:r>
              <a:rPr lang="nb-NO" dirty="0" smtClean="0"/>
              <a:t>analyse</a:t>
            </a:r>
          </a:p>
          <a:p>
            <a:r>
              <a:rPr lang="nb-NO" dirty="0" smtClean="0"/>
              <a:t>Enklere deling andre offentlige etater</a:t>
            </a:r>
          </a:p>
          <a:p>
            <a:r>
              <a:rPr lang="nb-NO" dirty="0" smtClean="0"/>
              <a:t>Tilrettelegge for nyskaping</a:t>
            </a:r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02.11.2018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232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API - når?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Lansering til nyttår</a:t>
            </a:r>
          </a:p>
          <a:p>
            <a:r>
              <a:rPr lang="nb-NO" dirty="0" smtClean="0"/>
              <a:t>Finpuss:</a:t>
            </a:r>
          </a:p>
          <a:p>
            <a:pPr lvl="1"/>
            <a:r>
              <a:rPr lang="nb-NO" dirty="0" smtClean="0"/>
              <a:t>last/ytelsestesting </a:t>
            </a:r>
          </a:p>
          <a:p>
            <a:pPr lvl="1"/>
            <a:r>
              <a:rPr lang="nb-NO" dirty="0" smtClean="0"/>
              <a:t>Kunne begrense trafikk</a:t>
            </a:r>
          </a:p>
          <a:p>
            <a:pPr lvl="1"/>
            <a:r>
              <a:rPr lang="nb-NO" dirty="0" smtClean="0"/>
              <a:t>Enkel brukerhåndtering</a:t>
            </a:r>
          </a:p>
          <a:p>
            <a:r>
              <a:rPr lang="nb-NO" dirty="0" smtClean="0"/>
              <a:t>Interessert i nøkkel, en prat, hva som helst? </a:t>
            </a:r>
            <a:r>
              <a:rPr lang="nb-NO" dirty="0" smtClean="0">
                <a:hlinkClick r:id="rId2"/>
              </a:rPr>
              <a:t>lars.meisingseth@vegvesen.no</a:t>
            </a:r>
            <a:r>
              <a:rPr lang="nb-NO" dirty="0" smtClean="0"/>
              <a:t> 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356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Følger i starten vegvesen.no/trafikkdata </a:t>
            </a:r>
          </a:p>
          <a:p>
            <a:r>
              <a:rPr lang="nb-NO" dirty="0" smtClean="0"/>
              <a:t>Vil alltid tilby det samme som </a:t>
            </a:r>
            <a:r>
              <a:rPr lang="nb-NO" dirty="0" smtClean="0"/>
              <a:t>over</a:t>
            </a:r>
          </a:p>
          <a:p>
            <a:r>
              <a:rPr lang="nb-NO" dirty="0" smtClean="0"/>
              <a:t>Lisens: NLOD </a:t>
            </a:r>
            <a:endParaRPr lang="nb-NO" dirty="0" smtClean="0"/>
          </a:p>
          <a:p>
            <a:r>
              <a:rPr lang="nb-NO" dirty="0" smtClean="0"/>
              <a:t>Første utgave:</a:t>
            </a:r>
          </a:p>
          <a:p>
            <a:pPr lvl="1"/>
            <a:r>
              <a:rPr lang="nb-NO" dirty="0" smtClean="0"/>
              <a:t>Data fra tidenes morgen (2014) </a:t>
            </a:r>
          </a:p>
          <a:p>
            <a:pPr lvl="2"/>
            <a:r>
              <a:rPr lang="nb-NO" dirty="0" smtClean="0"/>
              <a:t>Antall passeringer per 30.10.18 19:30: </a:t>
            </a:r>
          </a:p>
          <a:p>
            <a:pPr lvl="3"/>
            <a:r>
              <a:rPr lang="nb-NO" dirty="0"/>
              <a:t>Sykler: 37.388.510</a:t>
            </a:r>
          </a:p>
          <a:p>
            <a:pPr lvl="3"/>
            <a:r>
              <a:rPr lang="nb-NO" dirty="0" smtClean="0"/>
              <a:t>Motorkjøretøy: 15.156.752.076</a:t>
            </a:r>
          </a:p>
          <a:p>
            <a:pPr lvl="1"/>
            <a:r>
              <a:rPr lang="nb-NO" dirty="0" smtClean="0"/>
              <a:t>Timetrafikk, MDT, ÅDT ++</a:t>
            </a:r>
            <a:endParaRPr lang="nb-NO" dirty="0" smtClean="0"/>
          </a:p>
          <a:p>
            <a:r>
              <a:rPr lang="nb-NO" dirty="0" smtClean="0"/>
              <a:t>Web-GUI </a:t>
            </a:r>
            <a:r>
              <a:rPr lang="nb-NO" dirty="0" err="1" smtClean="0"/>
              <a:t>vs</a:t>
            </a:r>
            <a:r>
              <a:rPr lang="nb-NO" dirty="0" smtClean="0"/>
              <a:t> nedlastbar CSV </a:t>
            </a:r>
            <a:r>
              <a:rPr lang="nb-NO" dirty="0" err="1" smtClean="0"/>
              <a:t>vs</a:t>
            </a:r>
            <a:r>
              <a:rPr lang="nb-NO" dirty="0" smtClean="0"/>
              <a:t> API? 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232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mer? Fremtiden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Detaljert </a:t>
            </a:r>
            <a:r>
              <a:rPr lang="nb-NO" dirty="0"/>
              <a:t>felthistorikk på alle </a:t>
            </a:r>
            <a:r>
              <a:rPr lang="nb-NO" dirty="0" smtClean="0"/>
              <a:t>punkter</a:t>
            </a:r>
          </a:p>
          <a:p>
            <a:r>
              <a:rPr lang="nb-NO" dirty="0" smtClean="0"/>
              <a:t>Feltkoder fra NVDB </a:t>
            </a:r>
            <a:r>
              <a:rPr lang="nb-NO" dirty="0" err="1" smtClean="0"/>
              <a:t>vs</a:t>
            </a:r>
            <a:r>
              <a:rPr lang="nb-NO" dirty="0" smtClean="0"/>
              <a:t> feltnummer </a:t>
            </a:r>
          </a:p>
          <a:p>
            <a:r>
              <a:rPr lang="nb-NO" dirty="0"/>
              <a:t>Aggregeringsnivå ned til minutt</a:t>
            </a:r>
          </a:p>
          <a:p>
            <a:r>
              <a:rPr lang="nb-NO" dirty="0" smtClean="0"/>
              <a:t>Flere filter: faste og fritt valgte geografiske avgrensninger </a:t>
            </a:r>
          </a:p>
          <a:p>
            <a:r>
              <a:rPr lang="nb-NO" dirty="0" smtClean="0"/>
              <a:t>Vegtrafikkindeks via API </a:t>
            </a:r>
            <a:endParaRPr lang="nb-NO" dirty="0"/>
          </a:p>
          <a:p>
            <a:r>
              <a:rPr lang="nb-NO" dirty="0"/>
              <a:t>Perioder med fraværende data ned til </a:t>
            </a:r>
            <a:r>
              <a:rPr lang="nb-NO" dirty="0" err="1" smtClean="0"/>
              <a:t>minuttsnivå</a:t>
            </a:r>
            <a:endParaRPr lang="nb-NO" dirty="0" smtClean="0"/>
          </a:p>
          <a:p>
            <a:r>
              <a:rPr lang="nb-NO" dirty="0" smtClean="0"/>
              <a:t>Bulk-API</a:t>
            </a:r>
            <a:endParaRPr lang="nb-NO" dirty="0" smtClean="0"/>
          </a:p>
          <a:p>
            <a:r>
              <a:rPr lang="nb-NO" dirty="0" smtClean="0"/>
              <a:t>Brukerstyrt! </a:t>
            </a:r>
            <a:endParaRPr lang="nb-NO" dirty="0"/>
          </a:p>
          <a:p>
            <a:r>
              <a:rPr lang="nb-NO" dirty="0" smtClean="0"/>
              <a:t>Påtenkte muligheter: </a:t>
            </a:r>
            <a:r>
              <a:rPr lang="nb-NO" dirty="0" err="1" smtClean="0"/>
              <a:t>csv</a:t>
            </a:r>
            <a:r>
              <a:rPr lang="nb-NO" dirty="0" smtClean="0"/>
              <a:t> som respons, enkeltkjøretøy, lavkvalitetsperioder (avviksdeteksjon </a:t>
            </a:r>
            <a:r>
              <a:rPr lang="nb-NO" dirty="0" err="1" smtClean="0"/>
              <a:t>vs</a:t>
            </a:r>
            <a:r>
              <a:rPr lang="nb-NO" dirty="0" smtClean="0"/>
              <a:t> sensorinput), </a:t>
            </a:r>
            <a:r>
              <a:rPr lang="nb-NO" dirty="0" err="1" smtClean="0"/>
              <a:t>livestrøm</a:t>
            </a:r>
            <a:r>
              <a:rPr lang="nb-NO" dirty="0" smtClean="0"/>
              <a:t>, …</a:t>
            </a:r>
          </a:p>
          <a:p>
            <a:pPr lvl="1"/>
            <a:r>
              <a:rPr lang="nb-NO" dirty="0" smtClean="0"/>
              <a:t>All </a:t>
            </a:r>
            <a:r>
              <a:rPr lang="nb-NO" dirty="0" err="1" smtClean="0"/>
              <a:t>about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money</a:t>
            </a:r>
            <a:r>
              <a:rPr lang="nb-NO" dirty="0"/>
              <a:t> </a:t>
            </a:r>
            <a:r>
              <a:rPr lang="nb-NO" dirty="0" smtClean="0"/>
              <a:t>(and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users</a:t>
            </a:r>
            <a:r>
              <a:rPr lang="nb-NO" dirty="0" smtClean="0"/>
              <a:t>) 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672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nb-NO" dirty="0" smtClean="0"/>
          </a:p>
          <a:p>
            <a:pPr marL="0" indent="0" algn="ctr">
              <a:buNone/>
            </a:pPr>
            <a:endParaRPr lang="nb-NO" dirty="0"/>
          </a:p>
          <a:p>
            <a:pPr marL="0" indent="0" algn="ctr">
              <a:buNone/>
            </a:pPr>
            <a:endParaRPr lang="nb-NO" dirty="0" smtClean="0"/>
          </a:p>
          <a:p>
            <a:pPr marL="0" indent="0" algn="ctr">
              <a:buNone/>
            </a:pPr>
            <a:r>
              <a:rPr lang="nb-NO" sz="3600" dirty="0" smtClean="0">
                <a:solidFill>
                  <a:schemeClr val="accent1"/>
                </a:solidFill>
              </a:rPr>
              <a:t>Spørsmål?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 smtClean="0"/>
          </a:p>
          <a:p>
            <a:pPr marL="0" indent="0" algn="ctr">
              <a:buNone/>
            </a:pPr>
            <a:r>
              <a:rPr lang="nb-NO" sz="3000" dirty="0">
                <a:solidFill>
                  <a:schemeClr val="tx2"/>
                </a:solidFill>
              </a:rPr>
              <a:t>l</a:t>
            </a:r>
            <a:r>
              <a:rPr lang="nb-NO" sz="3000" dirty="0" smtClean="0">
                <a:solidFill>
                  <a:schemeClr val="tx2"/>
                </a:solidFill>
              </a:rPr>
              <a:t>ars.meisingseth@vegvesen.no</a:t>
            </a:r>
            <a:endParaRPr lang="nb-NO" sz="3000" dirty="0">
              <a:solidFill>
                <a:schemeClr val="tx2"/>
              </a:solidFill>
            </a:endParaRP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02.11.2018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07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Datalogger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BILDE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02.11.2018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29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  <p:pic>
        <p:nvPicPr>
          <p:cNvPr id="2050" name="Picture 2" descr="https://lh6.googleusercontent.com/yVufSnm-EXczRisjwPLsDWzkvdW7NSNr1NFXfW063Z_YkH1cehDXj5SDgi-GhbLGbkycPhKCf9gICXE545V3osVGGLtC6damvcmaWqHQ8ivR18F0bjEweR9lxyqtPJ8sAAmuft73Pb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67532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33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lassholder for innhol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32656"/>
            <a:ext cx="3960440" cy="5940662"/>
          </a:xfrm>
        </p:spPr>
      </p:pic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5692781" cy="1073344"/>
          </a:xfrm>
        </p:spPr>
        <p:txBody>
          <a:bodyPr/>
          <a:lstStyle/>
          <a:p>
            <a:r>
              <a:rPr lang="nb-NO" dirty="0"/>
              <a:t>Kvalitetssikring av </a:t>
            </a:r>
            <a:endParaRPr lang="nb-NO" dirty="0" smtClean="0"/>
          </a:p>
          <a:p>
            <a:r>
              <a:rPr lang="nb-NO" dirty="0" smtClean="0"/>
              <a:t>trafikkdata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9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registreres?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 err="1"/>
              <a:t>event_number</a:t>
            </a:r>
            <a:r>
              <a:rPr lang="nb-NO" dirty="0"/>
              <a:t>: 2319762</a:t>
            </a:r>
            <a:endParaRPr lang="nb-NO" dirty="0"/>
          </a:p>
          <a:p>
            <a:r>
              <a:rPr lang="nb-NO" b="1" dirty="0"/>
              <a:t>Klokkeslett</a:t>
            </a:r>
            <a:r>
              <a:rPr lang="nb-NO" dirty="0"/>
              <a:t>: </a:t>
            </a:r>
            <a:r>
              <a:rPr lang="nb-NO" dirty="0" smtClean="0"/>
              <a:t>2018-10-26 </a:t>
            </a:r>
            <a:r>
              <a:rPr lang="nb-NO" dirty="0"/>
              <a:t>23:58:44</a:t>
            </a:r>
            <a:endParaRPr lang="nb-NO" dirty="0"/>
          </a:p>
          <a:p>
            <a:r>
              <a:rPr lang="nb-NO" b="1" dirty="0"/>
              <a:t>Felt</a:t>
            </a:r>
            <a:r>
              <a:rPr lang="nb-NO" dirty="0"/>
              <a:t>: 1</a:t>
            </a:r>
            <a:endParaRPr lang="nb-NO" dirty="0"/>
          </a:p>
          <a:p>
            <a:r>
              <a:rPr lang="nb-NO" b="1" dirty="0"/>
              <a:t>Hastighet</a:t>
            </a:r>
            <a:r>
              <a:rPr lang="nb-NO" dirty="0"/>
              <a:t>: 80.9 km/t</a:t>
            </a:r>
            <a:endParaRPr lang="nb-NO" dirty="0"/>
          </a:p>
          <a:p>
            <a:r>
              <a:rPr lang="nb-NO" b="1" dirty="0"/>
              <a:t>Lengde</a:t>
            </a:r>
            <a:r>
              <a:rPr lang="nb-NO" dirty="0"/>
              <a:t>: 16.46 m</a:t>
            </a:r>
            <a:endParaRPr lang="nb-NO" dirty="0"/>
          </a:p>
          <a:p>
            <a:r>
              <a:rPr lang="nb-NO" b="1" dirty="0"/>
              <a:t>Kjøretøytype</a:t>
            </a:r>
            <a:r>
              <a:rPr lang="nb-NO" dirty="0"/>
              <a:t>: Buss</a:t>
            </a:r>
            <a:endParaRPr lang="nb-NO" dirty="0"/>
          </a:p>
          <a:p>
            <a:r>
              <a:rPr lang="nb-NO" dirty="0"/>
              <a:t>[oversatt til norsk]</a:t>
            </a:r>
            <a:endParaRPr lang="nb-NO" dirty="0"/>
          </a:p>
          <a:p>
            <a:r>
              <a:rPr lang="nb-NO" dirty="0"/>
              <a:t>+++</a:t>
            </a:r>
            <a:endParaRPr lang="nb-NO" dirty="0"/>
          </a:p>
          <a:p>
            <a:r>
              <a:rPr lang="nb-NO" dirty="0" err="1" smtClean="0"/>
              <a:t>Also</a:t>
            </a:r>
            <a:r>
              <a:rPr lang="nb-NO" dirty="0"/>
              <a:t>: diverse metadata (sløyfetilstand, alarmer nettverksfeil/tilkobling, ..) </a:t>
            </a:r>
            <a:endParaRPr lang="nb-NO" dirty="0"/>
          </a:p>
          <a:p>
            <a:r>
              <a:rPr lang="nb-NO" dirty="0"/>
              <a:t/>
            </a:r>
            <a:br>
              <a:rPr lang="nb-NO" dirty="0"/>
            </a:b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956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Datapyramiden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01.11.2018</a:t>
            </a:fld>
            <a:endParaRPr lang="nb-NO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" y="1707629"/>
            <a:ext cx="7231636" cy="476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VV">
      <a:dk1>
        <a:sysClr val="windowText" lastClr="000000"/>
      </a:dk1>
      <a:lt1>
        <a:sysClr val="window" lastClr="FFFFFF"/>
      </a:lt1>
      <a:dk2>
        <a:srgbClr val="ED9300"/>
      </a:dk2>
      <a:lt2>
        <a:srgbClr val="E1E1E1"/>
      </a:lt2>
      <a:accent1>
        <a:srgbClr val="ED9300"/>
      </a:accent1>
      <a:accent2>
        <a:srgbClr val="3F505A"/>
      </a:accent2>
      <a:accent3>
        <a:srgbClr val="DADADA"/>
      </a:accent3>
      <a:accent4>
        <a:srgbClr val="58B02C"/>
      </a:accent4>
      <a:accent5>
        <a:srgbClr val="75450B"/>
      </a:accent5>
      <a:accent6>
        <a:srgbClr val="1F282D"/>
      </a:accent6>
      <a:hlink>
        <a:srgbClr val="0000FF"/>
      </a:hlink>
      <a:folHlink>
        <a:srgbClr val="800080"/>
      </a:folHlink>
    </a:clrScheme>
    <a:fontScheme name="Custom 1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 Statens vegvesen liggende standard norsk.potx [Skrivebeskyttet]" id="{3E198112-B1E4-44BC-8C3E-1CA4DA7E830E}" vid="{29E3B4CA-6E79-4609-AB97-F34C0014226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2081</TotalTime>
  <Words>1852</Words>
  <Application>Microsoft Office PowerPoint</Application>
  <PresentationFormat>Skjermfremvisning (4:3)</PresentationFormat>
  <Paragraphs>509</Paragraphs>
  <Slides>44</Slides>
  <Notes>20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44</vt:i4>
      </vt:variant>
    </vt:vector>
  </HeadingPairs>
  <TitlesOfParts>
    <vt:vector size="49" baseType="lpstr">
      <vt:lpstr>Arial</vt:lpstr>
      <vt:lpstr>Calibri</vt:lpstr>
      <vt:lpstr>Lucida Sans Unicode</vt:lpstr>
      <vt:lpstr>Wingdings</vt:lpstr>
      <vt:lpstr>blank</vt:lpstr>
      <vt:lpstr>Trafikkdata i SVV  - kvalitet i alle ledd</vt:lpstr>
      <vt:lpstr>Agenda</vt:lpstr>
      <vt:lpstr>Hvorfor holder vi på med dette? </vt:lpstr>
      <vt:lpstr>Sensorer</vt:lpstr>
      <vt:lpstr>Datalogger</vt:lpstr>
      <vt:lpstr>PowerPoint-presentasjon</vt:lpstr>
      <vt:lpstr>PowerPoint-presentasjon</vt:lpstr>
      <vt:lpstr>Hva registreres?</vt:lpstr>
      <vt:lpstr>Datapyramiden</vt:lpstr>
      <vt:lpstr>Hvordan sikrer vi kvalitet? </vt:lpstr>
      <vt:lpstr>Hvordan sikrer vi kvalitet?</vt:lpstr>
      <vt:lpstr>Kvalitetskrav enkeltpasseringer</vt:lpstr>
      <vt:lpstr>Mengde (med motorsykler)</vt:lpstr>
      <vt:lpstr>Registrering av el-biler</vt:lpstr>
      <vt:lpstr>Lengdemålinger</vt:lpstr>
      <vt:lpstr>Presisjonstest - lengde</vt:lpstr>
      <vt:lpstr>Motorsykler – hvor godt registreres de?</vt:lpstr>
      <vt:lpstr>Kø og saktegående trafikk</vt:lpstr>
      <vt:lpstr>Kø og saktegående trafikk</vt:lpstr>
      <vt:lpstr>Saktegående trafikk – antall kjøretøy</vt:lpstr>
      <vt:lpstr>Saktegående trafikk - klassifisering</vt:lpstr>
      <vt:lpstr>Saktegående trafikk - lengdemåling</vt:lpstr>
      <vt:lpstr>Hvordan sikrer vi kvalitet?</vt:lpstr>
      <vt:lpstr>Kontroll av hver enkelt passering</vt:lpstr>
      <vt:lpstr>Kontroll av hver enkelt passering - motorkjøretøy</vt:lpstr>
      <vt:lpstr>Kontroll av hver enkelt passering - motorkjøretøy</vt:lpstr>
      <vt:lpstr>Kontroll av hver enkelt passering - motorkjøretøy</vt:lpstr>
      <vt:lpstr>Råpassering            -&gt; kontrollert passering</vt:lpstr>
      <vt:lpstr>Resultat?</vt:lpstr>
      <vt:lpstr>Hvordan sikrer vi kvalitet?</vt:lpstr>
      <vt:lpstr>Sensorovervåkning</vt:lpstr>
      <vt:lpstr>Tid</vt:lpstr>
      <vt:lpstr>Hendelser </vt:lpstr>
      <vt:lpstr>Hvordan sikrer vi kvalitet?</vt:lpstr>
      <vt:lpstr>Produkteksempel – årsdøgnstrafikk (ÅDT)</vt:lpstr>
      <vt:lpstr>Formålet med årsdøgntrafikk</vt:lpstr>
      <vt:lpstr>Datagrunnlag og filtrering</vt:lpstr>
      <vt:lpstr>Årsdøgntrafikk </vt:lpstr>
      <vt:lpstr>Offentlig API</vt:lpstr>
      <vt:lpstr>API – hvorfor?</vt:lpstr>
      <vt:lpstr>API - når?</vt:lpstr>
      <vt:lpstr>Hva?</vt:lpstr>
      <vt:lpstr>Hva mer? Fremtiden</vt:lpstr>
      <vt:lpstr>PowerPoint-presentasjon</vt:lpstr>
    </vt:vector>
  </TitlesOfParts>
  <Company>Statens vegvesen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Statens vegvesen  sin trafikkdataportal  Hva finner vi der og hva er planene videre?</dc:title>
  <dc:creator>Gryteselv Kristin</dc:creator>
  <cp:lastModifiedBy>Meisingseth Lars</cp:lastModifiedBy>
  <cp:revision>58</cp:revision>
  <dcterms:created xsi:type="dcterms:W3CDTF">2018-10-29T06:28:05Z</dcterms:created>
  <dcterms:modified xsi:type="dcterms:W3CDTF">2018-11-02T00:21:46Z</dcterms:modified>
</cp:coreProperties>
</file>