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embeddedFontLst>
    <p:embeddedFont>
      <p:font typeface="Mulish"/>
      <p:regular r:id="rId27"/>
      <p:bold r:id="rId28"/>
      <p:italic r:id="rId29"/>
      <p:boldItalic r:id="rId30"/>
    </p:embeddedFont>
    <p:embeddedFont>
      <p:font typeface="Mulish ExtraBold"/>
      <p:bold r:id="rId31"/>
      <p:boldItalic r:id="rId32"/>
    </p:embeddedFont>
    <p:embeddedFont>
      <p:font typeface="Mulish Black"/>
      <p:bold r:id="rId33"/>
      <p:boldItalic r:id="rId34"/>
    </p:embeddedFont>
    <p:embeddedFont>
      <p:font typeface="Mulish Medium"/>
      <p:regular r:id="rId35"/>
      <p:bold r:id="rId36"/>
      <p:italic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Mulish-bold.fntdata"/><Relationship Id="rId27" Type="http://schemas.openxmlformats.org/officeDocument/2006/relationships/font" Target="fonts/Mulish-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ulish-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ulishExtraBold-bold.fntdata"/><Relationship Id="rId30" Type="http://schemas.openxmlformats.org/officeDocument/2006/relationships/font" Target="fonts/Mulish-boldItalic.fntdata"/><Relationship Id="rId11" Type="http://schemas.openxmlformats.org/officeDocument/2006/relationships/slide" Target="slides/slide6.xml"/><Relationship Id="rId33" Type="http://schemas.openxmlformats.org/officeDocument/2006/relationships/font" Target="fonts/MulishBlack-bold.fntdata"/><Relationship Id="rId10" Type="http://schemas.openxmlformats.org/officeDocument/2006/relationships/slide" Target="slides/slide5.xml"/><Relationship Id="rId32" Type="http://schemas.openxmlformats.org/officeDocument/2006/relationships/font" Target="fonts/MulishExtraBold-boldItalic.fntdata"/><Relationship Id="rId13" Type="http://schemas.openxmlformats.org/officeDocument/2006/relationships/slide" Target="slides/slide8.xml"/><Relationship Id="rId35" Type="http://schemas.openxmlformats.org/officeDocument/2006/relationships/font" Target="fonts/MulishMedium-regular.fntdata"/><Relationship Id="rId12" Type="http://schemas.openxmlformats.org/officeDocument/2006/relationships/slide" Target="slides/slide7.xml"/><Relationship Id="rId34" Type="http://schemas.openxmlformats.org/officeDocument/2006/relationships/font" Target="fonts/MulishBlack-boldItalic.fntdata"/><Relationship Id="rId15" Type="http://schemas.openxmlformats.org/officeDocument/2006/relationships/slide" Target="slides/slide10.xml"/><Relationship Id="rId37" Type="http://schemas.openxmlformats.org/officeDocument/2006/relationships/font" Target="fonts/MulishMedium-italic.fntdata"/><Relationship Id="rId14" Type="http://schemas.openxmlformats.org/officeDocument/2006/relationships/slide" Target="slides/slide9.xml"/><Relationship Id="rId36" Type="http://schemas.openxmlformats.org/officeDocument/2006/relationships/font" Target="fonts/MulishMedium-bold.fntdata"/><Relationship Id="rId17" Type="http://schemas.openxmlformats.org/officeDocument/2006/relationships/slide" Target="slides/slide12.xml"/><Relationship Id="rId16" Type="http://schemas.openxmlformats.org/officeDocument/2006/relationships/slide" Target="slides/slide11.xml"/><Relationship Id="rId38" Type="http://schemas.openxmlformats.org/officeDocument/2006/relationships/font" Target="fonts/MulishMedium-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11648d68c0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11648d68c0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5de2eeba22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5de2eeba22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Độ phức tạp là??</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Gợi ý: đoạn code trong vòng while được thực hiện bao nhiêu l</a:t>
            </a:r>
            <a:r>
              <a:rPr lang="en"/>
              <a:t>ần?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O(sqrt(N))</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98792c2ef0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98792c2ef0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Độ phức tạp là??</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Gợi ý: gọi số phép tính c</a:t>
            </a:r>
            <a:r>
              <a:rPr lang="en"/>
              <a:t>ủa factorial(n) là T(n), thì T(n) = K + T(n - 1).</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T(n) = 1 + max(1, 1 + T(n - 1))  = 2 + T(n - 1) = 4 + T(n - 2) = 6 + T(n - 3) = … = 2N + T(0) = 2N + 1 → 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Space Complexity: O(N)</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11648d68c0e_1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11648d68c0e_1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1174cdcef6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1174cdcef6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t>
            </a:r>
            <a:r>
              <a:rPr lang="en"/>
              <a:t>ính tổng 5 phần tử: a, b, c, d, e = input().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Tính tổng 100 phần tử?</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Tính tổng N phần tử, với N nhập từ bàn phím?</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Mảng là kiểu dữ liệu có cấu trúc, được xếp thứ tự. Các phần tử được truy cập theo chỉ số thứ tự.</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print(a[10])</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174cdcef62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1174cdcef62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Static </a:t>
            </a:r>
            <a:r>
              <a:rPr lang="en"/>
              <a:t>Array:</a:t>
            </a:r>
            <a:endParaRPr/>
          </a:p>
          <a:p>
            <a:pPr indent="0" lvl="0" marL="0" rtl="0" algn="l">
              <a:spcBef>
                <a:spcPts val="0"/>
              </a:spcBef>
              <a:spcAft>
                <a:spcPts val="0"/>
              </a:spcAft>
              <a:buNone/>
            </a:pPr>
            <a:r>
              <a:rPr lang="en"/>
              <a:t>C++: int myArray[5]</a:t>
            </a:r>
            <a:endParaRPr/>
          </a:p>
          <a:p>
            <a:pPr indent="0" lvl="0" marL="0" rtl="0" algn="l">
              <a:spcBef>
                <a:spcPts val="0"/>
              </a:spcBef>
              <a:spcAft>
                <a:spcPts val="0"/>
              </a:spcAft>
              <a:buNone/>
            </a:pPr>
            <a:r>
              <a:rPr lang="en"/>
              <a:t>Java: int[] myArray = new int[5]</a:t>
            </a:r>
            <a:endParaRPr/>
          </a:p>
          <a:p>
            <a:pPr indent="0" lvl="0" marL="0" rtl="0" algn="l">
              <a:spcBef>
                <a:spcPts val="0"/>
              </a:spcBef>
              <a:spcAft>
                <a:spcPts val="0"/>
              </a:spcAft>
              <a:buNone/>
            </a:pPr>
            <a:r>
              <a:rPr lang="en"/>
              <a:t>Python: N/A</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Stack memory: managed by the program, LIFO</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1174cdcef62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1174cdcef62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Ở ví dụ: sau khi đặt dynamic_</a:t>
            </a:r>
            <a:r>
              <a:rPr lang="en"/>
              <a:t>arr = [10] * 100, ta hoàn toàn có thể thêm một phần tử mới vào cuối dynamic_arr (ĐPT: O(1))</a:t>
            </a:r>
            <a:endParaRPr/>
          </a:p>
          <a:p>
            <a:pPr indent="-298450" lvl="0" marL="457200" rtl="0" algn="l">
              <a:spcBef>
                <a:spcPts val="0"/>
              </a:spcBef>
              <a:spcAft>
                <a:spcPts val="0"/>
              </a:spcAft>
              <a:buSzPts val="1100"/>
              <a:buChar char="-"/>
            </a:pPr>
            <a:r>
              <a:rPr lang="en"/>
              <a:t>Ví dụ:</a:t>
            </a:r>
            <a:endParaRPr/>
          </a:p>
          <a:p>
            <a:pPr indent="-298450" lvl="1" marL="914400" rtl="0" algn="l">
              <a:spcBef>
                <a:spcPts val="0"/>
              </a:spcBef>
              <a:spcAft>
                <a:spcPts val="0"/>
              </a:spcAft>
              <a:buSzPts val="1100"/>
              <a:buChar char="-"/>
            </a:pPr>
            <a:r>
              <a:rPr lang="en"/>
              <a:t>Python: list [1, 2, 3]</a:t>
            </a:r>
            <a:endParaRPr/>
          </a:p>
          <a:p>
            <a:pPr indent="-298450" lvl="1" marL="914400" rtl="0" algn="l">
              <a:spcBef>
                <a:spcPts val="0"/>
              </a:spcBef>
              <a:spcAft>
                <a:spcPts val="0"/>
              </a:spcAft>
              <a:buSzPts val="1100"/>
              <a:buChar char="-"/>
            </a:pPr>
            <a:r>
              <a:rPr lang="en"/>
              <a:t>Java: ArrayList</a:t>
            </a:r>
            <a:endParaRPr/>
          </a:p>
          <a:p>
            <a:pPr indent="-298450" lvl="1" marL="914400" rtl="0" algn="l">
              <a:spcBef>
                <a:spcPts val="0"/>
              </a:spcBef>
              <a:spcAft>
                <a:spcPts val="0"/>
              </a:spcAft>
              <a:buSzPts val="1100"/>
              <a:buChar char="-"/>
            </a:pPr>
            <a:r>
              <a:rPr lang="en"/>
              <a:t>C++: vector</a:t>
            </a:r>
            <a:endParaRPr/>
          </a:p>
          <a:p>
            <a:pPr indent="-298450" lvl="0" marL="457200" rtl="0" algn="l">
              <a:spcBef>
                <a:spcPts val="0"/>
              </a:spcBef>
              <a:spcAft>
                <a:spcPts val="0"/>
              </a:spcAft>
              <a:buSzPts val="1100"/>
              <a:buChar char="-"/>
            </a:pPr>
            <a:r>
              <a:rPr lang="en"/>
              <a:t>Hepa memory space: managed by user, bigger</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1174cdcef62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1174cdcef62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O(1) amortized: Khi delete được thực hiện M l</a:t>
            </a:r>
            <a:r>
              <a:rPr lang="en"/>
              <a:t>ần liên tiếp, thì độ phức tạp của M lần là O(M) → độ phức tạp trung bình của mỗi lần delete là O(1).</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Note: delete at end for linked list is O(1).</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1174cdcef62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1174cdcef62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1174cdcef62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1174cdcef62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1174cdcef62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1174cdcef62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11648d68c0e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11648d68c0e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1174cdcef62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1174cdcef62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1c95c5ca9ef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1c95c5ca9ef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1648d68c0e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1648d68c0e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Thuật toán: là tập hữu hạn các hướng dẫn/câu lệnh để gi</a:t>
            </a:r>
            <a:r>
              <a:rPr lang="en"/>
              <a:t>ải một bài toán cho trước</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1648d68c0e_0_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1648d68c0e_0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2 yếu tố:</a:t>
            </a:r>
            <a:endParaRPr/>
          </a:p>
          <a:p>
            <a:pPr indent="-298450" lvl="1" marL="914400" rtl="0" algn="l">
              <a:spcBef>
                <a:spcPts val="0"/>
              </a:spcBef>
              <a:spcAft>
                <a:spcPts val="0"/>
              </a:spcAft>
              <a:buSzPts val="1100"/>
              <a:buChar char="-"/>
            </a:pPr>
            <a:r>
              <a:rPr lang="en"/>
              <a:t>Thời gian chạy</a:t>
            </a:r>
            <a:endParaRPr/>
          </a:p>
          <a:p>
            <a:pPr indent="-298450" lvl="1" marL="914400" rtl="0" algn="l">
              <a:spcBef>
                <a:spcPts val="0"/>
              </a:spcBef>
              <a:spcAft>
                <a:spcPts val="0"/>
              </a:spcAft>
              <a:buSzPts val="1100"/>
              <a:buChar char="-"/>
            </a:pPr>
            <a:r>
              <a:rPr lang="en"/>
              <a:t>Bộ nhớ sử dụng</a:t>
            </a:r>
            <a:endParaRPr/>
          </a:p>
          <a:p>
            <a:pPr indent="-298450" lvl="0" marL="457200" rtl="0" algn="l">
              <a:spcBef>
                <a:spcPts val="0"/>
              </a:spcBef>
              <a:spcAft>
                <a:spcPts val="0"/>
              </a:spcAft>
              <a:buSzPts val="1100"/>
              <a:buChar char="-"/>
            </a:pPr>
            <a:r>
              <a:rPr lang="en"/>
              <a:t>Thời gian và bộ nhớ sử dụng </a:t>
            </a:r>
            <a:endParaRPr/>
          </a:p>
          <a:p>
            <a:pPr indent="-298450" lvl="1" marL="914400" rtl="0" algn="l">
              <a:spcBef>
                <a:spcPts val="0"/>
              </a:spcBef>
              <a:spcAft>
                <a:spcPts val="0"/>
              </a:spcAft>
              <a:buSzPts val="1100"/>
              <a:buChar char="-"/>
            </a:pPr>
            <a:r>
              <a:rPr lang="en"/>
              <a:t>P</a:t>
            </a:r>
            <a:r>
              <a:rPr lang="en"/>
              <a:t>hụ thuộc vào đầu vào (VD: O(N), O(M + N), O(MlogN))</a:t>
            </a:r>
            <a:endParaRPr/>
          </a:p>
          <a:p>
            <a:pPr indent="-298450" lvl="1" marL="914400" rtl="0" algn="l">
              <a:spcBef>
                <a:spcPts val="0"/>
              </a:spcBef>
              <a:spcAft>
                <a:spcPts val="0"/>
              </a:spcAft>
              <a:buSzPts val="1100"/>
              <a:buChar char="-"/>
            </a:pPr>
            <a:r>
              <a:rPr lang="en"/>
              <a:t>Không phụ thuộc vào hằng số (VD: 5n = 2n = n/2 = O(n))</a:t>
            </a:r>
            <a:endParaRPr/>
          </a:p>
          <a:p>
            <a:pPr indent="-298450" lvl="1" marL="914400" rtl="0" algn="l">
              <a:spcBef>
                <a:spcPts val="0"/>
              </a:spcBef>
              <a:spcAft>
                <a:spcPts val="0"/>
              </a:spcAft>
              <a:buSzPts val="1100"/>
              <a:buChar char="-"/>
            </a:pPr>
            <a:r>
              <a:rPr lang="en"/>
              <a:t>Không phụ thuộc vào môi trường chạy</a:t>
            </a:r>
            <a:endParaRPr/>
          </a:p>
          <a:p>
            <a:pPr indent="-298450" lvl="1" marL="914400" rtl="0" algn="l">
              <a:spcBef>
                <a:spcPts val="0"/>
              </a:spcBef>
              <a:spcAft>
                <a:spcPts val="0"/>
              </a:spcAft>
              <a:buSzPts val="1100"/>
              <a:buChar char="-"/>
            </a:pPr>
            <a:r>
              <a:rPr lang="en"/>
              <a:t>Nếu biểu diễn dưới dạng tổng thì phụ thuộc vào hàm có tốc độ tăng nhanh nhất (VD: N^2 = N^2 + 3N = N^2 - 4 = O(N^2))</a:t>
            </a:r>
            <a:endParaRPr/>
          </a:p>
          <a:p>
            <a:pPr indent="-298450" lvl="1" marL="914400" rtl="0" algn="l">
              <a:spcBef>
                <a:spcPts val="0"/>
              </a:spcBef>
              <a:spcAft>
                <a:spcPts val="0"/>
              </a:spcAft>
              <a:buSzPts val="1100"/>
              <a:buChar char="-"/>
            </a:pPr>
            <a:r>
              <a:rPr lang="en"/>
              <a:t>Có thể hình dung độ phức tạp ~ số phép tính cần thực hiện (với thời gian), hoặc số ô nhớ cần cấp phát (với bộ nhớ) </a:t>
            </a:r>
            <a:endParaRPr/>
          </a:p>
          <a:p>
            <a:pPr indent="-298450" lvl="1" marL="914400" rtl="0" algn="l">
              <a:spcBef>
                <a:spcPts val="0"/>
              </a:spcBef>
              <a:spcAft>
                <a:spcPts val="0"/>
              </a:spcAft>
              <a:buSzPts val="1100"/>
              <a:buChar char="-"/>
            </a:pPr>
            <a:r>
              <a:rPr lang="en"/>
              <a:t>Ví dụ: thuật toán tính trung bình của một dãy số.</a:t>
            </a:r>
            <a:endParaRPr/>
          </a:p>
          <a:p>
            <a:pPr indent="-298450" lvl="1" marL="914400" rtl="0" algn="l">
              <a:spcBef>
                <a:spcPts val="0"/>
              </a:spcBef>
              <a:spcAft>
                <a:spcPts val="0"/>
              </a:spcAft>
              <a:buSzPts val="1100"/>
              <a:buChar char="-"/>
            </a:pPr>
            <a:r>
              <a:rPr lang="en"/>
              <a:t>Ý tưởng: Chỉ quan tâm khi N rất lớn.</a:t>
            </a:r>
            <a:endParaRPr/>
          </a:p>
          <a:p>
            <a:pPr indent="-298450" lvl="0" marL="457200" rtl="0" algn="l">
              <a:spcBef>
                <a:spcPts val="0"/>
              </a:spcBef>
              <a:spcAft>
                <a:spcPts val="0"/>
              </a:spcAft>
              <a:buSzPts val="1100"/>
              <a:buChar char="-"/>
            </a:pPr>
            <a:r>
              <a:rPr lang="en"/>
              <a:t>Vì vậy, algorithm complexity là hàm của kích cỡ đầu vào (input size).</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11648d68c0e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11648d68c0e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
              <a:t>Tính trung bình N số</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Current_sum = 0</a:t>
            </a:r>
            <a:endParaRPr/>
          </a:p>
          <a:p>
            <a:pPr indent="0" lvl="0" marL="0" rtl="0" algn="l">
              <a:spcBef>
                <a:spcPts val="0"/>
              </a:spcBef>
              <a:spcAft>
                <a:spcPts val="0"/>
              </a:spcAft>
              <a:buNone/>
            </a:pPr>
            <a:r>
              <a:rPr lang="en"/>
              <a:t>For i = 1 → N</a:t>
            </a:r>
            <a:endParaRPr/>
          </a:p>
          <a:p>
            <a:pPr indent="0" lvl="0" marL="0" rtl="0" algn="l">
              <a:spcBef>
                <a:spcPts val="0"/>
              </a:spcBef>
              <a:spcAft>
                <a:spcPts val="0"/>
              </a:spcAft>
              <a:buNone/>
            </a:pPr>
            <a:r>
              <a:rPr lang="en"/>
              <a:t>	Current_sum += arr[i]</a:t>
            </a:r>
            <a:endParaRPr/>
          </a:p>
          <a:p>
            <a:pPr indent="0" lvl="0" marL="0" rtl="0" algn="l">
              <a:spcBef>
                <a:spcPts val="0"/>
              </a:spcBef>
              <a:spcAft>
                <a:spcPts val="0"/>
              </a:spcAft>
              <a:buNone/>
            </a:pPr>
            <a:r>
              <a:rPr lang="en"/>
              <a:t>Return current_sum/N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2N + 2 thao tác → 2N + 2 đơn vị thời gian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g(N) = 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f(N) = số thao tác cần thực hiện cho thuật toán tính trung bình = 2N + 2</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Lim (N -&gt; oo) f(N)/g(N) = (2N + 2)/N = (2 + 2/N) = 2 &lt; oo</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f(N) = 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f(N) = O(N^2)</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Lim (N -&gt; oo) f(N)/g(N) = (2N + 2)/N^2 = 2/N + 2/N^2 = 0 &lt; oo</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f(N) = O(sqrt(N))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Lim (N -&gt; oo) f(N)/g(N) = (2N + 2)/N^0.5 = 2N^0.5 + 2/N^0.5 = oo</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TT2:</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Tinh tong cac so duong trong N so cho truoc</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For i = 1 -&gt; N:</a:t>
            </a:r>
            <a:endParaRPr/>
          </a:p>
          <a:p>
            <a:pPr indent="0" lvl="0" marL="0" rtl="0" algn="l">
              <a:spcBef>
                <a:spcPts val="0"/>
              </a:spcBef>
              <a:spcAft>
                <a:spcPts val="0"/>
              </a:spcAft>
              <a:buNone/>
            </a:pPr>
            <a:r>
              <a:rPr lang="en"/>
              <a:t>	If arr[i] &gt; 0:</a:t>
            </a:r>
            <a:endParaRPr/>
          </a:p>
          <a:p>
            <a:pPr indent="0" lvl="0" marL="0" rtl="0" algn="l">
              <a:spcBef>
                <a:spcPts val="0"/>
              </a:spcBef>
              <a:spcAft>
                <a:spcPts val="0"/>
              </a:spcAft>
              <a:buNone/>
            </a:pPr>
            <a:r>
              <a:rPr lang="en"/>
              <a:t>		Current_sum += arr[i]</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
              <a:t>Trong nhiều bài, tính được độ phức tạp chính xác f(N) (chặn trên chặt) của thuật toán là quá khó, thì chúng ta có thể đánh giá một chặn trên lỏng hơn g(N), và nói thuật toán của chúng ta có độ phức tạp là O(g(N)) cũng được.</a:t>
            </a:r>
            <a:endParaRPr/>
          </a:p>
          <a:p>
            <a:pPr indent="0" lvl="0" marL="0" rtl="0" algn="l">
              <a:spcBef>
                <a:spcPts val="0"/>
              </a:spcBef>
              <a:spcAft>
                <a:spcPts val="0"/>
              </a:spcAft>
              <a:buNone/>
            </a:pPr>
            <a:r>
              <a:rPr lang="en"/>
              <a:t>Ví dụ: f(N) = N! * N^2</a:t>
            </a:r>
            <a:endParaRPr/>
          </a:p>
          <a:p>
            <a:pPr indent="0" lvl="0" marL="0" rtl="0" algn="l">
              <a:spcBef>
                <a:spcPts val="0"/>
              </a:spcBef>
              <a:spcAft>
                <a:spcPts val="0"/>
              </a:spcAft>
              <a:buNone/>
            </a:pPr>
            <a:r>
              <a:rPr lang="en"/>
              <a:t>g(N) = N^N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Độ phức tạp thuật toán là O(N^N)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1648d68c0e_1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1648d68c0e_1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Get_sum: O(1)</a:t>
            </a:r>
            <a:endParaRPr/>
          </a:p>
          <a:p>
            <a:pPr indent="0" lvl="0" marL="0" rtl="0" algn="l">
              <a:spcBef>
                <a:spcPts val="0"/>
              </a:spcBef>
              <a:spcAft>
                <a:spcPts val="0"/>
              </a:spcAft>
              <a:buNone/>
            </a:pPr>
            <a:r>
              <a:rPr lang="en"/>
              <a:t>Get_sum_v</a:t>
            </a:r>
            <a:r>
              <a:rPr lang="en"/>
              <a:t>er_2: 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f(N) = 21 là hàm hằng với N</a:t>
            </a:r>
            <a:endParaRPr/>
          </a:p>
          <a:p>
            <a:pPr indent="0" lvl="0" marL="0" rtl="0" algn="l">
              <a:spcBef>
                <a:spcPts val="0"/>
              </a:spcBef>
              <a:spcAft>
                <a:spcPts val="0"/>
              </a:spcAft>
              <a:buNone/>
            </a:pPr>
            <a:r>
              <a:rPr lang="en"/>
              <a:t>f(N) = O(21) = O(10) = O(1)</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Space complexity:</a:t>
            </a:r>
            <a:endParaRPr/>
          </a:p>
          <a:p>
            <a:pPr indent="0" lvl="0" marL="0" rtl="0" algn="l">
              <a:spcBef>
                <a:spcPts val="0"/>
              </a:spcBef>
              <a:spcAft>
                <a:spcPts val="0"/>
              </a:spcAft>
              <a:buNone/>
            </a:pPr>
            <a:r>
              <a:rPr lang="en"/>
              <a:t>s(N) = 2 = O(1)</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Vi du 2:</a:t>
            </a:r>
            <a:endParaRPr/>
          </a:p>
          <a:p>
            <a:pPr indent="0" lvl="0" marL="0" rtl="0" algn="l">
              <a:spcBef>
                <a:spcPts val="0"/>
              </a:spcBef>
              <a:spcAft>
                <a:spcPts val="0"/>
              </a:spcAft>
              <a:buNone/>
            </a:pPr>
            <a:r>
              <a:rPr lang="en"/>
              <a:t>So luong thac tac: 2N + 1</a:t>
            </a:r>
            <a:endParaRPr/>
          </a:p>
          <a:p>
            <a:pPr indent="0" lvl="0" marL="0" rtl="0" algn="l">
              <a:spcBef>
                <a:spcPts val="0"/>
              </a:spcBef>
              <a:spcAft>
                <a:spcPts val="0"/>
              </a:spcAft>
              <a:buNone/>
            </a:pPr>
            <a:r>
              <a:rPr lang="en"/>
              <a:t>f(N) = 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Space complexity:</a:t>
            </a:r>
            <a:endParaRPr/>
          </a:p>
          <a:p>
            <a:pPr indent="0" lvl="0" marL="0" rtl="0" algn="l">
              <a:spcBef>
                <a:spcPts val="0"/>
              </a:spcBef>
              <a:spcAft>
                <a:spcPts val="0"/>
              </a:spcAft>
              <a:buNone/>
            </a:pPr>
            <a:r>
              <a:rPr lang="en"/>
              <a:t>s(N) = 2 = O(1)</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So luong thao tac = a*N + b (a, b la 2 so cho truoc) → do phuc tap thuat toan = O(N)</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5de2eeba22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5de2eeba22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Số l</a:t>
            </a:r>
            <a:r>
              <a:rPr lang="en"/>
              <a:t>ần thực hiện phép toán if: N - 1 + N - 2 + … + 1 = N*(N - 1)/2</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Số lần loop:</a:t>
            </a:r>
            <a:endParaRPr/>
          </a:p>
          <a:p>
            <a:pPr indent="0" lvl="0" marL="0" rtl="0" algn="l">
              <a:spcBef>
                <a:spcPts val="0"/>
              </a:spcBef>
              <a:spcAft>
                <a:spcPts val="0"/>
              </a:spcAft>
              <a:buNone/>
            </a:pPr>
            <a:r>
              <a:rPr lang="en"/>
              <a:t>I = 0 → j chạy từ 0 đến n - 1 (N - 1)</a:t>
            </a:r>
            <a:endParaRPr/>
          </a:p>
          <a:p>
            <a:pPr indent="0" lvl="0" marL="0" rtl="0" algn="l">
              <a:spcBef>
                <a:spcPts val="0"/>
              </a:spcBef>
              <a:spcAft>
                <a:spcPts val="0"/>
              </a:spcAft>
              <a:buNone/>
            </a:pPr>
            <a:r>
              <a:rPr lang="en"/>
              <a:t>I = 1 → j chạy từ 0 đến n - 2 (N - 2)</a:t>
            </a:r>
            <a:endParaRPr/>
          </a:p>
          <a:p>
            <a:pPr indent="0" lvl="0" marL="0" rtl="0" algn="l">
              <a:spcBef>
                <a:spcPts val="0"/>
              </a:spcBef>
              <a:spcAft>
                <a:spcPts val="0"/>
              </a:spcAft>
              <a:buNone/>
            </a:pPr>
            <a:r>
              <a:rPr lang="en"/>
              <a:t>…</a:t>
            </a:r>
            <a:endParaRPr/>
          </a:p>
          <a:p>
            <a:pPr indent="0" lvl="0" marL="0" rtl="0" algn="l">
              <a:spcBef>
                <a:spcPts val="0"/>
              </a:spcBef>
              <a:spcAft>
                <a:spcPts val="0"/>
              </a:spcAft>
              <a:buNone/>
            </a:pPr>
            <a:r>
              <a:rPr lang="en"/>
              <a:t>I = N - 1 → j chạy từ 0 đến 0 (0)</a:t>
            </a:r>
            <a:endParaRPr/>
          </a:p>
          <a:p>
            <a:pPr indent="0" lvl="0" marL="0" rtl="0" algn="l">
              <a:spcBef>
                <a:spcPts val="0"/>
              </a:spcBef>
              <a:spcAft>
                <a:spcPts val="0"/>
              </a:spcAft>
              <a:buNone/>
            </a:pPr>
            <a:r>
              <a:rPr lang="en"/>
              <a:t>→ tổng cộng: N - 1 + N - 2 + … + 1 + 0 = N*(N - 1)//2</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If …. = O(1) (vì không phụ thuộc vào N)</a:t>
            </a:r>
            <a:endParaRPr/>
          </a:p>
          <a:p>
            <a:pPr indent="0" lvl="0" marL="0" rtl="0" algn="l">
              <a:spcBef>
                <a:spcPts val="0"/>
              </a:spcBef>
              <a:spcAft>
                <a:spcPts val="0"/>
              </a:spcAft>
              <a:buNone/>
            </a:pPr>
            <a:r>
              <a:rPr lang="en"/>
              <a:t>→ cả vòng for = N*(N - 1)//2 * O(1) = O(N*(N - 1)//2) = O(N^2/2 - N/2) = O(N^2)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Space: O(4) = O(1)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Cũng có thể nói: TC = O(len(A)), SC = O(1), trong những bài toán khác có thể là O(max(A)), O(sum(A))</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5de2eeba22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5de2eeba22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Số l</a:t>
            </a:r>
            <a:r>
              <a:rPr lang="en"/>
              <a:t>ần đi vào vòng lặp while là bao nhiêu?</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Gợi ý: Gọi số lần lặp là x. Lập phương trình cho x.</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Arr = [1, 3, 5, 7, 8, 10]</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Target  = 9</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 = high - low</a:t>
            </a:r>
            <a:endParaRPr/>
          </a:p>
          <a:p>
            <a:pPr indent="0" lvl="0" marL="0" rtl="0" algn="l">
              <a:spcBef>
                <a:spcPts val="0"/>
              </a:spcBef>
              <a:spcAft>
                <a:spcPts val="0"/>
              </a:spcAft>
              <a:buNone/>
            </a:pPr>
            <a:r>
              <a:rPr lang="en"/>
              <a:t>Gọi X là số lần chia đôi (mid = (low + high)/2)</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Nhận thấy: mỗi lần chia đôi, khoảng tìm kiếm của mình cũng chia đôi theo.</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Đến khi kết thúc, khoảng tìm kiếm = 1</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Số lần chia đôi X sẽ phải thoả mãn: 2^X = N → X = log2(N) = O(logN)</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Ví dụ: arr = [1, 2, 3, 4, 5, 6], target = 5 → return 4 | target = 8 → return -1</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Low = 0, high = 32 </a:t>
            </a:r>
            <a:endParaRPr/>
          </a:p>
          <a:p>
            <a:pPr indent="0" lvl="0" marL="0" rtl="0" algn="l">
              <a:spcBef>
                <a:spcPts val="0"/>
              </a:spcBef>
              <a:spcAft>
                <a:spcPts val="0"/>
              </a:spcAft>
              <a:buNone/>
            </a:pPr>
            <a:r>
              <a:rPr lang="en"/>
              <a:t>Bước 1: l = 0, high = 16</a:t>
            </a:r>
            <a:endParaRPr/>
          </a:p>
          <a:p>
            <a:pPr indent="0" lvl="0" marL="0" rtl="0" algn="l">
              <a:spcBef>
                <a:spcPts val="0"/>
              </a:spcBef>
              <a:spcAft>
                <a:spcPts val="0"/>
              </a:spcAft>
              <a:buNone/>
            </a:pPr>
            <a:r>
              <a:rPr lang="en"/>
              <a:t>Bước 2: l = 8, high = 16</a:t>
            </a:r>
            <a:endParaRPr/>
          </a:p>
          <a:p>
            <a:pPr indent="0" lvl="0" marL="0" rtl="0" algn="l">
              <a:spcBef>
                <a:spcPts val="0"/>
              </a:spcBef>
              <a:spcAft>
                <a:spcPts val="0"/>
              </a:spcAft>
              <a:buNone/>
            </a:pPr>
            <a:r>
              <a:rPr lang="en"/>
              <a:t>Bước 3: l = 12, h = 16</a:t>
            </a:r>
            <a:endParaRPr/>
          </a:p>
          <a:p>
            <a:pPr indent="0" lvl="0" marL="0" rtl="0" algn="l">
              <a:spcBef>
                <a:spcPts val="0"/>
              </a:spcBef>
              <a:spcAft>
                <a:spcPts val="0"/>
              </a:spcAft>
              <a:buNone/>
            </a:pPr>
            <a:r>
              <a:rPr lang="en"/>
              <a:t>Bước 4: i = 12, h = 14</a:t>
            </a:r>
            <a:endParaRPr/>
          </a:p>
          <a:p>
            <a:pPr indent="0" lvl="0" marL="0" rtl="0" algn="l">
              <a:spcBef>
                <a:spcPts val="0"/>
              </a:spcBef>
              <a:spcAft>
                <a:spcPts val="0"/>
              </a:spcAft>
              <a:buNone/>
            </a:pPr>
            <a:r>
              <a:rPr lang="en"/>
              <a:t>Bước 5: l = 13, h = 14</a:t>
            </a:r>
            <a:endParaRPr/>
          </a:p>
          <a:p>
            <a:pPr indent="0" lvl="0" marL="0" rtl="0" algn="l">
              <a:spcBef>
                <a:spcPts val="0"/>
              </a:spcBef>
              <a:spcAft>
                <a:spcPts val="0"/>
              </a:spcAft>
              <a:buNone/>
            </a:pPr>
            <a:r>
              <a:rPr lang="en"/>
              <a:t>Bước 6: l = 14, h = 14</a:t>
            </a:r>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c95c5ca9e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1c95c5ca9e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answer for get_sum and get_sum_v2</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Get_sum: số thao tác = N - 1 + N - 2 + … + 1 = N*(N - 1)/2 = O(N^2), space: O(3) = O(1)</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Get_sum_v2: số thao tác: N - 1 + … + N - 1 = (N-1)^2 + (N - 1)^2 = 2(N - 1)^2 = 2(N^2 - 2N + 1) = O(N^2), space: O(N^2)</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hyperlink" Target="https://leetcode.com/problems/merge-sorted-array/" TargetMode="External"/><Relationship Id="rId4" Type="http://schemas.openxmlformats.org/officeDocument/2006/relationships/hyperlink" Target="https://leetcode.com/problems/range-sum-query-immutable/" TargetMode="External"/><Relationship Id="rId5" Type="http://schemas.openxmlformats.org/officeDocument/2006/relationships/hyperlink" Target="https://leetcode.com/problems/sum-of-unique-elements/"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hyperlink" Target="https://leetcode.com/problems/pascals-triangle/" TargetMode="External"/><Relationship Id="rId4" Type="http://schemas.openxmlformats.org/officeDocument/2006/relationships/hyperlink" Target="https://leetcode.com/problems/plus-one/" TargetMode="External"/><Relationship Id="rId5" Type="http://schemas.openxmlformats.org/officeDocument/2006/relationships/hyperlink" Target="https://leetcode.com/problems/remove-element/" TargetMode="External"/><Relationship Id="rId6" Type="http://schemas.openxmlformats.org/officeDocument/2006/relationships/hyperlink" Target="https://leetcode.com/problems/product-of-array-except-self/"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hyperlink" Target="https://en.wikipedia.org/wiki/Big_O_notation"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vi.wikipedia.org/w/index.php?title=Ch%E1%BA%B7n_tr%C3%AAn&amp;action=edit&amp;redlink=1" TargetMode="Externa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6F6F6"/>
        </a:solidFill>
      </p:bgPr>
    </p:bg>
    <p:spTree>
      <p:nvGrpSpPr>
        <p:cNvPr id="53" name="Shape 53"/>
        <p:cNvGrpSpPr/>
        <p:nvPr/>
      </p:nvGrpSpPr>
      <p:grpSpPr>
        <a:xfrm>
          <a:off x="0" y="0"/>
          <a:ext cx="0" cy="0"/>
          <a:chOff x="0" y="0"/>
          <a:chExt cx="0" cy="0"/>
        </a:xfrm>
      </p:grpSpPr>
      <p:sp>
        <p:nvSpPr>
          <p:cNvPr id="54" name="Google Shape;54;p13"/>
          <p:cNvSpPr txBox="1"/>
          <p:nvPr/>
        </p:nvSpPr>
        <p:spPr>
          <a:xfrm>
            <a:off x="1321500" y="2171550"/>
            <a:ext cx="6614400" cy="1416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4000">
                <a:solidFill>
                  <a:srgbClr val="0090F8"/>
                </a:solidFill>
                <a:latin typeface="Mulish Black"/>
                <a:ea typeface="Mulish Black"/>
                <a:cs typeface="Mulish Black"/>
                <a:sym typeface="Mulish Black"/>
              </a:rPr>
              <a:t>Algorithmic</a:t>
            </a:r>
            <a:r>
              <a:rPr lang="en" sz="4000">
                <a:solidFill>
                  <a:srgbClr val="0090F8"/>
                </a:solidFill>
                <a:latin typeface="Mulish Black"/>
                <a:ea typeface="Mulish Black"/>
                <a:cs typeface="Mulish Black"/>
                <a:sym typeface="Mulish Black"/>
              </a:rPr>
              <a:t> complexity </a:t>
            </a:r>
            <a:endParaRPr sz="4000">
              <a:solidFill>
                <a:srgbClr val="0090F8"/>
              </a:solidFill>
              <a:latin typeface="Mulish Black"/>
              <a:ea typeface="Mulish Black"/>
              <a:cs typeface="Mulish Black"/>
              <a:sym typeface="Mulish Black"/>
            </a:endParaRPr>
          </a:p>
          <a:p>
            <a:pPr indent="0" lvl="0" marL="0" rtl="0" algn="ctr">
              <a:spcBef>
                <a:spcPts val="0"/>
              </a:spcBef>
              <a:spcAft>
                <a:spcPts val="0"/>
              </a:spcAft>
              <a:buNone/>
            </a:pPr>
            <a:r>
              <a:rPr lang="en" sz="4000">
                <a:solidFill>
                  <a:srgbClr val="0090F8"/>
                </a:solidFill>
                <a:latin typeface="Mulish Black"/>
                <a:ea typeface="Mulish Black"/>
                <a:cs typeface="Mulish Black"/>
                <a:sym typeface="Mulish Black"/>
              </a:rPr>
              <a:t>Arrays</a:t>
            </a:r>
            <a:endParaRPr sz="4000">
              <a:solidFill>
                <a:srgbClr val="0090F8"/>
              </a:solidFill>
              <a:latin typeface="Mulish Black"/>
              <a:ea typeface="Mulish Black"/>
              <a:cs typeface="Mulish Black"/>
              <a:sym typeface="Mulish Black"/>
            </a:endParaRPr>
          </a:p>
        </p:txBody>
      </p:sp>
      <p:sp>
        <p:nvSpPr>
          <p:cNvPr id="55" name="Google Shape;55;p13"/>
          <p:cNvSpPr txBox="1"/>
          <p:nvPr/>
        </p:nvSpPr>
        <p:spPr>
          <a:xfrm>
            <a:off x="2905350" y="4337750"/>
            <a:ext cx="3333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rgbClr val="0B3E64"/>
                </a:solidFill>
                <a:latin typeface="Mulish Medium"/>
                <a:ea typeface="Mulish Medium"/>
                <a:cs typeface="Mulish Medium"/>
                <a:sym typeface="Mulish Medium"/>
              </a:rPr>
              <a:t>Duy Nguyen, Nov 2023</a:t>
            </a:r>
            <a:endParaRPr>
              <a:solidFill>
                <a:srgbClr val="0B3E64"/>
              </a:solidFill>
              <a:latin typeface="Mulish Medium"/>
              <a:ea typeface="Mulish Medium"/>
              <a:cs typeface="Mulish Medium"/>
              <a:sym typeface="Mulish Medium"/>
            </a:endParaRPr>
          </a:p>
        </p:txBody>
      </p:sp>
      <p:sp>
        <p:nvSpPr>
          <p:cNvPr id="56" name="Google Shape;56;p1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57" name="Google Shape;57;p13"/>
          <p:cNvSpPr txBox="1"/>
          <p:nvPr/>
        </p:nvSpPr>
        <p:spPr>
          <a:xfrm>
            <a:off x="3092550" y="1483975"/>
            <a:ext cx="29589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latin typeface="Mulish"/>
                <a:ea typeface="Mulish"/>
                <a:cs typeface="Mulish"/>
                <a:sym typeface="Mulish"/>
              </a:rPr>
              <a:t>Future Software Engineers - FSE K10</a:t>
            </a:r>
            <a:endParaRPr sz="1200">
              <a:latin typeface="Mulish"/>
              <a:ea typeface="Mulish"/>
              <a:cs typeface="Mulish"/>
              <a:sym typeface="Mulish"/>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2"/>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0" lang="en" sz="2400">
                <a:solidFill>
                  <a:srgbClr val="0090F8"/>
                </a:solidFill>
                <a:latin typeface="Mulish ExtraBold"/>
                <a:ea typeface="Mulish ExtraBold"/>
                <a:cs typeface="Mulish ExtraBold"/>
                <a:sym typeface="Mulish ExtraBold"/>
              </a:rPr>
              <a:t>1.</a:t>
            </a:r>
            <a:r>
              <a:rPr lang="en" sz="2400">
                <a:solidFill>
                  <a:srgbClr val="0090F8"/>
                </a:solidFill>
                <a:latin typeface="Mulish ExtraBold"/>
                <a:ea typeface="Mulish ExtraBold"/>
                <a:cs typeface="Mulish ExtraBold"/>
                <a:sym typeface="Mulish ExtraBold"/>
              </a:rPr>
              <a:t>9</a:t>
            </a:r>
            <a:r>
              <a:rPr b="0" lang="en" sz="2400">
                <a:solidFill>
                  <a:srgbClr val="0090F8"/>
                </a:solidFill>
                <a:latin typeface="Mulish ExtraBold"/>
                <a:ea typeface="Mulish ExtraBold"/>
                <a:cs typeface="Mulish ExtraBold"/>
                <a:sym typeface="Mulish ExtraBold"/>
              </a:rPr>
              <a:t>.</a:t>
            </a:r>
            <a:r>
              <a:rPr lang="en" sz="2400">
                <a:solidFill>
                  <a:srgbClr val="0090F8"/>
                </a:solidFill>
                <a:latin typeface="Mulish ExtraBold"/>
                <a:ea typeface="Mulish ExtraBold"/>
                <a:cs typeface="Mulish ExtraBold"/>
                <a:sym typeface="Mulish ExtraBold"/>
              </a:rPr>
              <a:t> </a:t>
            </a:r>
            <a:r>
              <a:rPr lang="en" sz="2400">
                <a:solidFill>
                  <a:srgbClr val="0090F8"/>
                </a:solidFill>
                <a:latin typeface="Mulish ExtraBold"/>
                <a:ea typeface="Mulish ExtraBold"/>
                <a:cs typeface="Mulish ExtraBold"/>
                <a:sym typeface="Mulish ExtraBold"/>
              </a:rPr>
              <a:t>Quiz 2</a:t>
            </a:r>
            <a:endParaRPr b="0" sz="2400">
              <a:solidFill>
                <a:srgbClr val="0090F8"/>
              </a:solidFill>
              <a:latin typeface="Mulish ExtraBold"/>
              <a:ea typeface="Mulish ExtraBold"/>
              <a:cs typeface="Mulish ExtraBold"/>
              <a:sym typeface="Mulish ExtraBold"/>
            </a:endParaRPr>
          </a:p>
        </p:txBody>
      </p:sp>
      <p:sp>
        <p:nvSpPr>
          <p:cNvPr id="136" name="Google Shape;136;p22"/>
          <p:cNvSpPr txBox="1"/>
          <p:nvPr>
            <p:ph idx="1" type="body"/>
          </p:nvPr>
        </p:nvSpPr>
        <p:spPr>
          <a:xfrm>
            <a:off x="311700" y="1266325"/>
            <a:ext cx="8595600" cy="3302700"/>
          </a:xfrm>
          <a:prstGeom prst="rect">
            <a:avLst/>
          </a:prstGeom>
        </p:spPr>
        <p:txBody>
          <a:bodyPr anchorCtr="0" anchor="t" bIns="91425" lIns="91425" spcFirstLastPara="1" rIns="91425" wrap="square" tIns="91425">
            <a:normAutofit/>
          </a:bodyPr>
          <a:lstStyle/>
          <a:p>
            <a:pPr indent="0" lvl="0" marL="457200" rtl="0" algn="l">
              <a:spcBef>
                <a:spcPts val="0"/>
              </a:spcBef>
              <a:spcAft>
                <a:spcPts val="1200"/>
              </a:spcAft>
              <a:buNone/>
            </a:pPr>
            <a:r>
              <a:rPr lang="en" sz="1400">
                <a:solidFill>
                  <a:schemeClr val="dk1"/>
                </a:solidFill>
                <a:highlight>
                  <a:srgbClr val="FFFFFF"/>
                </a:highlight>
              </a:rPr>
              <a:t>Phân tích nguyên tố</a:t>
            </a:r>
            <a:endParaRPr sz="1400">
              <a:solidFill>
                <a:schemeClr val="dk1"/>
              </a:solidFill>
              <a:highlight>
                <a:srgbClr val="FFFFFF"/>
              </a:highlight>
            </a:endParaRPr>
          </a:p>
        </p:txBody>
      </p:sp>
      <p:sp>
        <p:nvSpPr>
          <p:cNvPr id="137" name="Google Shape;137;p22"/>
          <p:cNvSpPr/>
          <p:nvPr/>
        </p:nvSpPr>
        <p:spPr>
          <a:xfrm>
            <a:off x="0" y="5011050"/>
            <a:ext cx="9144000" cy="133800"/>
          </a:xfrm>
          <a:prstGeom prst="rect">
            <a:avLst/>
          </a:prstGeom>
          <a:solidFill>
            <a:srgbClr val="0090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39" name="Google Shape;139;p22"/>
          <p:cNvSpPr txBox="1"/>
          <p:nvPr/>
        </p:nvSpPr>
        <p:spPr>
          <a:xfrm>
            <a:off x="7209150" y="65375"/>
            <a:ext cx="1812000" cy="6465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Clr>
                <a:schemeClr val="dk1"/>
              </a:buClr>
              <a:buSzPts val="1100"/>
              <a:buFont typeface="Arial"/>
              <a:buNone/>
            </a:pPr>
            <a:r>
              <a:rPr lang="en" sz="1000">
                <a:solidFill>
                  <a:srgbClr val="9E9E9E"/>
                </a:solidFill>
                <a:latin typeface="Mulish"/>
                <a:ea typeface="Mulish"/>
                <a:cs typeface="Mulish"/>
                <a:sym typeface="Mulish"/>
              </a:rPr>
              <a:t>[FSE]  Độ phức tạp tính toàn và array</a:t>
            </a:r>
            <a:endParaRPr sz="1000">
              <a:solidFill>
                <a:srgbClr val="9E9E9E"/>
              </a:solidFill>
              <a:latin typeface="Mulish"/>
              <a:ea typeface="Mulish"/>
              <a:cs typeface="Mulish"/>
              <a:sym typeface="Mulish"/>
            </a:endParaRPr>
          </a:p>
          <a:p>
            <a:pPr indent="0" lvl="0" marL="0" rtl="0" algn="r">
              <a:spcBef>
                <a:spcPts val="0"/>
              </a:spcBef>
              <a:spcAft>
                <a:spcPts val="0"/>
              </a:spcAft>
              <a:buNone/>
            </a:pPr>
            <a:r>
              <a:t/>
            </a:r>
            <a:endParaRPr sz="1000">
              <a:solidFill>
                <a:srgbClr val="9E9E9E"/>
              </a:solidFill>
              <a:latin typeface="Mulish"/>
              <a:ea typeface="Mulish"/>
              <a:cs typeface="Mulish"/>
              <a:sym typeface="Mulish"/>
            </a:endParaRPr>
          </a:p>
        </p:txBody>
      </p:sp>
      <p:pic>
        <p:nvPicPr>
          <p:cNvPr id="140" name="Google Shape;140;p22"/>
          <p:cNvPicPr preferRelativeResize="0"/>
          <p:nvPr/>
        </p:nvPicPr>
        <p:blipFill>
          <a:blip r:embed="rId3">
            <a:alphaModFix/>
          </a:blip>
          <a:stretch>
            <a:fillRect/>
          </a:stretch>
        </p:blipFill>
        <p:spPr>
          <a:xfrm>
            <a:off x="3586526" y="65375"/>
            <a:ext cx="4819550" cy="459785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6">
                                            <p:txEl>
                                              <p:pRg end="0" st="0"/>
                                            </p:txEl>
                                          </p:spTgt>
                                        </p:tgtEl>
                                        <p:attrNameLst>
                                          <p:attrName>style.visibility</p:attrName>
                                        </p:attrNameLst>
                                      </p:cBhvr>
                                      <p:to>
                                        <p:strVal val="visible"/>
                                      </p:to>
                                    </p:set>
                                    <p:animEffect filter="fade" transition="in">
                                      <p:cBhvr>
                                        <p:cTn dur="1000"/>
                                        <p:tgtEl>
                                          <p:spTgt spid="136">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3"/>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0" lang="en" sz="2400">
                <a:solidFill>
                  <a:srgbClr val="0090F8"/>
                </a:solidFill>
                <a:latin typeface="Mulish ExtraBold"/>
                <a:ea typeface="Mulish ExtraBold"/>
                <a:cs typeface="Mulish ExtraBold"/>
                <a:sym typeface="Mulish ExtraBold"/>
              </a:rPr>
              <a:t>1.</a:t>
            </a:r>
            <a:r>
              <a:rPr lang="en" sz="2400">
                <a:solidFill>
                  <a:srgbClr val="0090F8"/>
                </a:solidFill>
                <a:latin typeface="Mulish ExtraBold"/>
                <a:ea typeface="Mulish ExtraBold"/>
                <a:cs typeface="Mulish ExtraBold"/>
                <a:sym typeface="Mulish ExtraBold"/>
              </a:rPr>
              <a:t>10</a:t>
            </a:r>
            <a:r>
              <a:rPr b="0" lang="en" sz="2400">
                <a:solidFill>
                  <a:srgbClr val="0090F8"/>
                </a:solidFill>
                <a:latin typeface="Mulish ExtraBold"/>
                <a:ea typeface="Mulish ExtraBold"/>
                <a:cs typeface="Mulish ExtraBold"/>
                <a:sym typeface="Mulish ExtraBold"/>
              </a:rPr>
              <a:t>.</a:t>
            </a:r>
            <a:r>
              <a:rPr lang="en" sz="2400">
                <a:solidFill>
                  <a:srgbClr val="0090F8"/>
                </a:solidFill>
                <a:latin typeface="Mulish ExtraBold"/>
                <a:ea typeface="Mulish ExtraBold"/>
                <a:cs typeface="Mulish ExtraBold"/>
                <a:sym typeface="Mulish ExtraBold"/>
              </a:rPr>
              <a:t> </a:t>
            </a:r>
            <a:r>
              <a:rPr lang="en" sz="2400">
                <a:solidFill>
                  <a:srgbClr val="0090F8"/>
                </a:solidFill>
                <a:latin typeface="Mulish ExtraBold"/>
                <a:ea typeface="Mulish ExtraBold"/>
                <a:cs typeface="Mulish ExtraBold"/>
                <a:sym typeface="Mulish ExtraBold"/>
              </a:rPr>
              <a:t>Quiz </a:t>
            </a:r>
            <a:r>
              <a:rPr lang="en" sz="2400">
                <a:solidFill>
                  <a:srgbClr val="0090F8"/>
                </a:solidFill>
                <a:latin typeface="Mulish ExtraBold"/>
                <a:ea typeface="Mulish ExtraBold"/>
                <a:cs typeface="Mulish ExtraBold"/>
                <a:sym typeface="Mulish ExtraBold"/>
              </a:rPr>
              <a:t>3</a:t>
            </a:r>
            <a:endParaRPr b="0" sz="2400">
              <a:solidFill>
                <a:srgbClr val="0090F8"/>
              </a:solidFill>
              <a:latin typeface="Mulish ExtraBold"/>
              <a:ea typeface="Mulish ExtraBold"/>
              <a:cs typeface="Mulish ExtraBold"/>
              <a:sym typeface="Mulish ExtraBold"/>
            </a:endParaRPr>
          </a:p>
        </p:txBody>
      </p:sp>
      <p:sp>
        <p:nvSpPr>
          <p:cNvPr id="146" name="Google Shape;146;p23"/>
          <p:cNvSpPr txBox="1"/>
          <p:nvPr>
            <p:ph idx="1" type="body"/>
          </p:nvPr>
        </p:nvSpPr>
        <p:spPr>
          <a:xfrm>
            <a:off x="311700" y="1266325"/>
            <a:ext cx="8595600" cy="3302700"/>
          </a:xfrm>
          <a:prstGeom prst="rect">
            <a:avLst/>
          </a:prstGeom>
        </p:spPr>
        <p:txBody>
          <a:bodyPr anchorCtr="0" anchor="t" bIns="91425" lIns="91425" spcFirstLastPara="1" rIns="91425" wrap="square" tIns="91425">
            <a:normAutofit/>
          </a:bodyPr>
          <a:lstStyle/>
          <a:p>
            <a:pPr indent="0" lvl="0" marL="457200" rtl="0" algn="l">
              <a:spcBef>
                <a:spcPts val="0"/>
              </a:spcBef>
              <a:spcAft>
                <a:spcPts val="1200"/>
              </a:spcAft>
              <a:buNone/>
            </a:pPr>
            <a:r>
              <a:rPr lang="en" sz="1400">
                <a:solidFill>
                  <a:schemeClr val="dk1"/>
                </a:solidFill>
                <a:highlight>
                  <a:srgbClr val="FFFFFF"/>
                </a:highlight>
              </a:rPr>
              <a:t>Tính giai thừa</a:t>
            </a:r>
            <a:endParaRPr sz="1400">
              <a:solidFill>
                <a:schemeClr val="dk1"/>
              </a:solidFill>
              <a:highlight>
                <a:srgbClr val="FFFFFF"/>
              </a:highlight>
            </a:endParaRPr>
          </a:p>
        </p:txBody>
      </p:sp>
      <p:sp>
        <p:nvSpPr>
          <p:cNvPr id="147" name="Google Shape;147;p23"/>
          <p:cNvSpPr/>
          <p:nvPr/>
        </p:nvSpPr>
        <p:spPr>
          <a:xfrm>
            <a:off x="0" y="5011050"/>
            <a:ext cx="9144000" cy="133800"/>
          </a:xfrm>
          <a:prstGeom prst="rect">
            <a:avLst/>
          </a:prstGeom>
          <a:solidFill>
            <a:srgbClr val="0090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49" name="Google Shape;149;p23"/>
          <p:cNvSpPr txBox="1"/>
          <p:nvPr/>
        </p:nvSpPr>
        <p:spPr>
          <a:xfrm>
            <a:off x="7209150" y="65375"/>
            <a:ext cx="1812000" cy="6465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Clr>
                <a:schemeClr val="dk1"/>
              </a:buClr>
              <a:buSzPts val="1100"/>
              <a:buFont typeface="Arial"/>
              <a:buNone/>
            </a:pPr>
            <a:r>
              <a:rPr lang="en" sz="1000">
                <a:solidFill>
                  <a:srgbClr val="9E9E9E"/>
                </a:solidFill>
                <a:latin typeface="Mulish"/>
                <a:ea typeface="Mulish"/>
                <a:cs typeface="Mulish"/>
                <a:sym typeface="Mulish"/>
              </a:rPr>
              <a:t>[FSE]  Độ phức tạp tính toàn và array</a:t>
            </a:r>
            <a:endParaRPr sz="1000">
              <a:solidFill>
                <a:srgbClr val="9E9E9E"/>
              </a:solidFill>
              <a:latin typeface="Mulish"/>
              <a:ea typeface="Mulish"/>
              <a:cs typeface="Mulish"/>
              <a:sym typeface="Mulish"/>
            </a:endParaRPr>
          </a:p>
          <a:p>
            <a:pPr indent="0" lvl="0" marL="0" rtl="0" algn="r">
              <a:spcBef>
                <a:spcPts val="0"/>
              </a:spcBef>
              <a:spcAft>
                <a:spcPts val="0"/>
              </a:spcAft>
              <a:buNone/>
            </a:pPr>
            <a:r>
              <a:t/>
            </a:r>
            <a:endParaRPr sz="1000">
              <a:solidFill>
                <a:srgbClr val="9E9E9E"/>
              </a:solidFill>
              <a:latin typeface="Mulish"/>
              <a:ea typeface="Mulish"/>
              <a:cs typeface="Mulish"/>
              <a:sym typeface="Mulish"/>
            </a:endParaRPr>
          </a:p>
        </p:txBody>
      </p:sp>
      <p:pic>
        <p:nvPicPr>
          <p:cNvPr id="150" name="Google Shape;150;p23"/>
          <p:cNvPicPr preferRelativeResize="0"/>
          <p:nvPr/>
        </p:nvPicPr>
        <p:blipFill>
          <a:blip r:embed="rId3">
            <a:alphaModFix/>
          </a:blip>
          <a:stretch>
            <a:fillRect/>
          </a:stretch>
        </p:blipFill>
        <p:spPr>
          <a:xfrm>
            <a:off x="2700232" y="1144162"/>
            <a:ext cx="6320919" cy="2026938"/>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6">
                                            <p:txEl>
                                              <p:pRg end="0" st="0"/>
                                            </p:txEl>
                                          </p:spTgt>
                                        </p:tgtEl>
                                        <p:attrNameLst>
                                          <p:attrName>style.visibility</p:attrName>
                                        </p:attrNameLst>
                                      </p:cBhvr>
                                      <p:to>
                                        <p:strVal val="visible"/>
                                      </p:to>
                                    </p:set>
                                    <p:animEffect filter="fade" transition="in">
                                      <p:cBhvr>
                                        <p:cTn dur="1000"/>
                                        <p:tgtEl>
                                          <p:spTgt spid="146">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90F8"/>
        </a:solidFill>
      </p:bgPr>
    </p:bg>
    <p:spTree>
      <p:nvGrpSpPr>
        <p:cNvPr id="154" name="Shape 154"/>
        <p:cNvGrpSpPr/>
        <p:nvPr/>
      </p:nvGrpSpPr>
      <p:grpSpPr>
        <a:xfrm>
          <a:off x="0" y="0"/>
          <a:ext cx="0" cy="0"/>
          <a:chOff x="0" y="0"/>
          <a:chExt cx="0" cy="0"/>
        </a:xfrm>
      </p:grpSpPr>
      <p:sp>
        <p:nvSpPr>
          <p:cNvPr id="155" name="Google Shape;155;p24"/>
          <p:cNvSpPr txBox="1"/>
          <p:nvPr/>
        </p:nvSpPr>
        <p:spPr>
          <a:xfrm>
            <a:off x="2259600" y="2202300"/>
            <a:ext cx="46248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3600">
                <a:solidFill>
                  <a:schemeClr val="lt1"/>
                </a:solidFill>
                <a:latin typeface="Mulish ExtraBold"/>
                <a:ea typeface="Mulish ExtraBold"/>
                <a:cs typeface="Mulish ExtraBold"/>
                <a:sym typeface="Mulish ExtraBold"/>
              </a:rPr>
              <a:t>2</a:t>
            </a:r>
            <a:r>
              <a:rPr lang="en" sz="3600">
                <a:solidFill>
                  <a:schemeClr val="lt1"/>
                </a:solidFill>
                <a:latin typeface="Mulish ExtraBold"/>
                <a:ea typeface="Mulish ExtraBold"/>
                <a:cs typeface="Mulish ExtraBold"/>
                <a:sym typeface="Mulish ExtraBold"/>
              </a:rPr>
              <a:t>. </a:t>
            </a:r>
            <a:r>
              <a:rPr lang="en" sz="3600">
                <a:solidFill>
                  <a:schemeClr val="lt1"/>
                </a:solidFill>
                <a:latin typeface="Mulish ExtraBold"/>
                <a:ea typeface="Mulish ExtraBold"/>
                <a:cs typeface="Mulish ExtraBold"/>
                <a:sym typeface="Mulish ExtraBold"/>
              </a:rPr>
              <a:t>Arrays</a:t>
            </a:r>
            <a:endParaRPr sz="3600">
              <a:solidFill>
                <a:schemeClr val="lt1"/>
              </a:solidFill>
              <a:latin typeface="Mulish ExtraBold"/>
              <a:ea typeface="Mulish ExtraBold"/>
              <a:cs typeface="Mulish ExtraBold"/>
              <a:sym typeface="Mulish ExtraBold"/>
            </a:endParaRPr>
          </a:p>
        </p:txBody>
      </p:sp>
      <p:sp>
        <p:nvSpPr>
          <p:cNvPr id="156" name="Google Shape;156;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400">
                <a:solidFill>
                  <a:srgbClr val="0090F8"/>
                </a:solidFill>
                <a:latin typeface="Mulish ExtraBold"/>
                <a:ea typeface="Mulish ExtraBold"/>
                <a:cs typeface="Mulish ExtraBold"/>
                <a:sym typeface="Mulish ExtraBold"/>
              </a:rPr>
              <a:t>2</a:t>
            </a:r>
            <a:r>
              <a:rPr b="0" lang="en" sz="2400">
                <a:solidFill>
                  <a:srgbClr val="0090F8"/>
                </a:solidFill>
                <a:latin typeface="Mulish ExtraBold"/>
                <a:ea typeface="Mulish ExtraBold"/>
                <a:cs typeface="Mulish ExtraBold"/>
                <a:sym typeface="Mulish ExtraBold"/>
              </a:rPr>
              <a:t>.1. </a:t>
            </a:r>
            <a:r>
              <a:rPr lang="en" sz="2400">
                <a:solidFill>
                  <a:srgbClr val="0090F8"/>
                </a:solidFill>
                <a:latin typeface="Mulish ExtraBold"/>
                <a:ea typeface="Mulish ExtraBold"/>
                <a:cs typeface="Mulish ExtraBold"/>
                <a:sym typeface="Mulish ExtraBold"/>
              </a:rPr>
              <a:t>Arrays</a:t>
            </a:r>
            <a:endParaRPr b="0" sz="2400">
              <a:solidFill>
                <a:srgbClr val="0090F8"/>
              </a:solidFill>
              <a:latin typeface="Mulish ExtraBold"/>
              <a:ea typeface="Mulish ExtraBold"/>
              <a:cs typeface="Mulish ExtraBold"/>
              <a:sym typeface="Mulish ExtraBold"/>
            </a:endParaRPr>
          </a:p>
        </p:txBody>
      </p:sp>
      <p:sp>
        <p:nvSpPr>
          <p:cNvPr id="162" name="Google Shape;162;p25"/>
          <p:cNvSpPr txBox="1"/>
          <p:nvPr>
            <p:ph idx="1" type="body"/>
          </p:nvPr>
        </p:nvSpPr>
        <p:spPr>
          <a:xfrm>
            <a:off x="311700" y="1266325"/>
            <a:ext cx="84153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0B3E64"/>
              </a:buClr>
              <a:buSzPts val="1800"/>
              <a:buChar char="●"/>
            </a:pPr>
            <a:r>
              <a:rPr lang="en">
                <a:solidFill>
                  <a:srgbClr val="0B3E64"/>
                </a:solidFill>
              </a:rPr>
              <a:t>Bài toán:</a:t>
            </a:r>
            <a:endParaRPr>
              <a:solidFill>
                <a:srgbClr val="0B3E64"/>
              </a:solidFill>
            </a:endParaRPr>
          </a:p>
          <a:p>
            <a:pPr indent="-317500" lvl="1" marL="914400" rtl="0" algn="l">
              <a:spcBef>
                <a:spcPts val="0"/>
              </a:spcBef>
              <a:spcAft>
                <a:spcPts val="0"/>
              </a:spcAft>
              <a:buClr>
                <a:srgbClr val="0B3E64"/>
              </a:buClr>
              <a:buSzPts val="1400"/>
              <a:buChar char="○"/>
            </a:pPr>
            <a:r>
              <a:rPr lang="en">
                <a:solidFill>
                  <a:srgbClr val="0B3E64"/>
                </a:solidFill>
              </a:rPr>
              <a:t>Tính tổng 5 phần tử</a:t>
            </a:r>
            <a:endParaRPr>
              <a:solidFill>
                <a:srgbClr val="0B3E64"/>
              </a:solidFill>
            </a:endParaRPr>
          </a:p>
          <a:p>
            <a:pPr indent="-317500" lvl="1" marL="914400" rtl="0" algn="l">
              <a:spcBef>
                <a:spcPts val="0"/>
              </a:spcBef>
              <a:spcAft>
                <a:spcPts val="0"/>
              </a:spcAft>
              <a:buClr>
                <a:srgbClr val="0B3E64"/>
              </a:buClr>
              <a:buSzPts val="1400"/>
              <a:buChar char="○"/>
            </a:pPr>
            <a:r>
              <a:rPr lang="en">
                <a:solidFill>
                  <a:srgbClr val="0B3E64"/>
                </a:solidFill>
              </a:rPr>
              <a:t>Tính tổng N phần tử, N nhập từ bàn phím </a:t>
            </a:r>
            <a:endParaRPr>
              <a:solidFill>
                <a:srgbClr val="0B3E64"/>
              </a:solidFill>
            </a:endParaRPr>
          </a:p>
          <a:p>
            <a:pPr indent="-342900" lvl="0" marL="457200" rtl="0" algn="l">
              <a:spcBef>
                <a:spcPts val="0"/>
              </a:spcBef>
              <a:spcAft>
                <a:spcPts val="0"/>
              </a:spcAft>
              <a:buClr>
                <a:srgbClr val="0B3E64"/>
              </a:buClr>
              <a:buSzPts val="1800"/>
              <a:buChar char="●"/>
            </a:pPr>
            <a:r>
              <a:rPr lang="en">
                <a:solidFill>
                  <a:srgbClr val="0B3E64"/>
                </a:solidFill>
              </a:rPr>
              <a:t>Định nghĩa</a:t>
            </a:r>
            <a:endParaRPr>
              <a:solidFill>
                <a:srgbClr val="0B3E64"/>
              </a:solidFill>
            </a:endParaRPr>
          </a:p>
          <a:p>
            <a:pPr indent="-317500" lvl="1" marL="914400" rtl="0" algn="l">
              <a:spcBef>
                <a:spcPts val="0"/>
              </a:spcBef>
              <a:spcAft>
                <a:spcPts val="0"/>
              </a:spcAft>
              <a:buClr>
                <a:srgbClr val="0B3E64"/>
              </a:buClr>
              <a:buSzPts val="1400"/>
              <a:buChar char="○"/>
            </a:pPr>
            <a:r>
              <a:rPr lang="en">
                <a:solidFill>
                  <a:srgbClr val="0B3E64"/>
                </a:solidFill>
              </a:rPr>
              <a:t>Là tập hợp các phần tử có cùng kiểu dữ liệu được xếp thứ tự</a:t>
            </a:r>
            <a:endParaRPr>
              <a:solidFill>
                <a:srgbClr val="0B3E64"/>
              </a:solidFill>
            </a:endParaRPr>
          </a:p>
          <a:p>
            <a:pPr indent="-342900" lvl="0" marL="457200" rtl="0" algn="l">
              <a:spcBef>
                <a:spcPts val="0"/>
              </a:spcBef>
              <a:spcAft>
                <a:spcPts val="0"/>
              </a:spcAft>
              <a:buClr>
                <a:srgbClr val="0B3E64"/>
              </a:buClr>
              <a:buSzPts val="1800"/>
              <a:buChar char="●"/>
            </a:pPr>
            <a:r>
              <a:rPr lang="en">
                <a:solidFill>
                  <a:srgbClr val="0B3E64"/>
                </a:solidFill>
              </a:rPr>
              <a:t>There are 2 types of arrays:</a:t>
            </a:r>
            <a:endParaRPr>
              <a:solidFill>
                <a:srgbClr val="0B3E64"/>
              </a:solidFill>
            </a:endParaRPr>
          </a:p>
          <a:p>
            <a:pPr indent="-317500" lvl="1" marL="914400" rtl="0" algn="l">
              <a:spcBef>
                <a:spcPts val="0"/>
              </a:spcBef>
              <a:spcAft>
                <a:spcPts val="0"/>
              </a:spcAft>
              <a:buClr>
                <a:srgbClr val="0B3E64"/>
              </a:buClr>
              <a:buSzPts val="1400"/>
              <a:buChar char="○"/>
            </a:pPr>
            <a:r>
              <a:rPr lang="en">
                <a:solidFill>
                  <a:srgbClr val="0B3E64"/>
                </a:solidFill>
              </a:rPr>
              <a:t>Mảng tĩnh (static arrays)</a:t>
            </a:r>
            <a:endParaRPr>
              <a:solidFill>
                <a:srgbClr val="0B3E64"/>
              </a:solidFill>
            </a:endParaRPr>
          </a:p>
          <a:p>
            <a:pPr indent="-317500" lvl="1" marL="914400" rtl="0" algn="l">
              <a:spcBef>
                <a:spcPts val="0"/>
              </a:spcBef>
              <a:spcAft>
                <a:spcPts val="0"/>
              </a:spcAft>
              <a:buClr>
                <a:srgbClr val="0B3E64"/>
              </a:buClr>
              <a:buSzPts val="1400"/>
              <a:buChar char="○"/>
            </a:pPr>
            <a:r>
              <a:rPr lang="en">
                <a:solidFill>
                  <a:srgbClr val="0B3E64"/>
                </a:solidFill>
              </a:rPr>
              <a:t>Mảng động (dynamic arrays)</a:t>
            </a:r>
            <a:endParaRPr>
              <a:solidFill>
                <a:srgbClr val="0B3E64"/>
              </a:solidFill>
            </a:endParaRPr>
          </a:p>
          <a:p>
            <a:pPr indent="0" lvl="0" marL="0" rtl="0" algn="l">
              <a:spcBef>
                <a:spcPts val="1000"/>
              </a:spcBef>
              <a:spcAft>
                <a:spcPts val="1000"/>
              </a:spcAft>
              <a:buNone/>
            </a:pPr>
            <a:r>
              <a:t/>
            </a:r>
            <a:endParaRPr>
              <a:solidFill>
                <a:srgbClr val="0B3E64"/>
              </a:solidFill>
            </a:endParaRPr>
          </a:p>
        </p:txBody>
      </p:sp>
      <p:sp>
        <p:nvSpPr>
          <p:cNvPr id="163" name="Google Shape;163;p25"/>
          <p:cNvSpPr/>
          <p:nvPr/>
        </p:nvSpPr>
        <p:spPr>
          <a:xfrm>
            <a:off x="0" y="5011050"/>
            <a:ext cx="9144000" cy="133800"/>
          </a:xfrm>
          <a:prstGeom prst="rect">
            <a:avLst/>
          </a:prstGeom>
          <a:solidFill>
            <a:srgbClr val="0090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2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65" name="Google Shape;165;p25"/>
          <p:cNvSpPr txBox="1"/>
          <p:nvPr/>
        </p:nvSpPr>
        <p:spPr>
          <a:xfrm>
            <a:off x="7209150" y="65375"/>
            <a:ext cx="1812000" cy="6465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Clr>
                <a:schemeClr val="dk1"/>
              </a:buClr>
              <a:buSzPts val="1100"/>
              <a:buFont typeface="Arial"/>
              <a:buNone/>
            </a:pPr>
            <a:r>
              <a:rPr lang="en" sz="1000">
                <a:solidFill>
                  <a:srgbClr val="9E9E9E"/>
                </a:solidFill>
                <a:latin typeface="Mulish"/>
                <a:ea typeface="Mulish"/>
                <a:cs typeface="Mulish"/>
                <a:sym typeface="Mulish"/>
              </a:rPr>
              <a:t>[FSE]  Độ phức tạp tính toàn và array</a:t>
            </a:r>
            <a:endParaRPr sz="1000">
              <a:solidFill>
                <a:srgbClr val="9E9E9E"/>
              </a:solidFill>
              <a:latin typeface="Mulish"/>
              <a:ea typeface="Mulish"/>
              <a:cs typeface="Mulish"/>
              <a:sym typeface="Mulish"/>
            </a:endParaRPr>
          </a:p>
          <a:p>
            <a:pPr indent="0" lvl="0" marL="0" rtl="0" algn="r">
              <a:spcBef>
                <a:spcPts val="0"/>
              </a:spcBef>
              <a:spcAft>
                <a:spcPts val="0"/>
              </a:spcAft>
              <a:buNone/>
            </a:pPr>
            <a:r>
              <a:t/>
            </a:r>
            <a:endParaRPr sz="1000">
              <a:solidFill>
                <a:srgbClr val="9E9E9E"/>
              </a:solidFill>
              <a:latin typeface="Mulish"/>
              <a:ea typeface="Mulish"/>
              <a:cs typeface="Mulish"/>
              <a:sym typeface="Mulish"/>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2">
                                            <p:txEl>
                                              <p:pRg end="0" st="0"/>
                                            </p:txEl>
                                          </p:spTgt>
                                        </p:tgtEl>
                                        <p:attrNameLst>
                                          <p:attrName>style.visibility</p:attrName>
                                        </p:attrNameLst>
                                      </p:cBhvr>
                                      <p:to>
                                        <p:strVal val="visible"/>
                                      </p:to>
                                    </p:set>
                                    <p:animEffect filter="fade" transition="in">
                                      <p:cBhvr>
                                        <p:cTn dur="1000"/>
                                        <p:tgtEl>
                                          <p:spTgt spid="16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2">
                                            <p:txEl>
                                              <p:pRg end="1" st="1"/>
                                            </p:txEl>
                                          </p:spTgt>
                                        </p:tgtEl>
                                        <p:attrNameLst>
                                          <p:attrName>style.visibility</p:attrName>
                                        </p:attrNameLst>
                                      </p:cBhvr>
                                      <p:to>
                                        <p:strVal val="visible"/>
                                      </p:to>
                                    </p:set>
                                    <p:animEffect filter="fade" transition="in">
                                      <p:cBhvr>
                                        <p:cTn dur="1000"/>
                                        <p:tgtEl>
                                          <p:spTgt spid="16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2">
                                            <p:txEl>
                                              <p:pRg end="2" st="2"/>
                                            </p:txEl>
                                          </p:spTgt>
                                        </p:tgtEl>
                                        <p:attrNameLst>
                                          <p:attrName>style.visibility</p:attrName>
                                        </p:attrNameLst>
                                      </p:cBhvr>
                                      <p:to>
                                        <p:strVal val="visible"/>
                                      </p:to>
                                    </p:set>
                                    <p:animEffect filter="fade" transition="in">
                                      <p:cBhvr>
                                        <p:cTn dur="1000"/>
                                        <p:tgtEl>
                                          <p:spTgt spid="16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2">
                                            <p:txEl>
                                              <p:pRg end="3" st="3"/>
                                            </p:txEl>
                                          </p:spTgt>
                                        </p:tgtEl>
                                        <p:attrNameLst>
                                          <p:attrName>style.visibility</p:attrName>
                                        </p:attrNameLst>
                                      </p:cBhvr>
                                      <p:to>
                                        <p:strVal val="visible"/>
                                      </p:to>
                                    </p:set>
                                    <p:animEffect filter="fade" transition="in">
                                      <p:cBhvr>
                                        <p:cTn dur="1000"/>
                                        <p:tgtEl>
                                          <p:spTgt spid="16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2">
                                            <p:txEl>
                                              <p:pRg end="4" st="4"/>
                                            </p:txEl>
                                          </p:spTgt>
                                        </p:tgtEl>
                                        <p:attrNameLst>
                                          <p:attrName>style.visibility</p:attrName>
                                        </p:attrNameLst>
                                      </p:cBhvr>
                                      <p:to>
                                        <p:strVal val="visible"/>
                                      </p:to>
                                    </p:set>
                                    <p:animEffect filter="fade" transition="in">
                                      <p:cBhvr>
                                        <p:cTn dur="1000"/>
                                        <p:tgtEl>
                                          <p:spTgt spid="162">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2">
                                            <p:txEl>
                                              <p:pRg end="5" st="5"/>
                                            </p:txEl>
                                          </p:spTgt>
                                        </p:tgtEl>
                                        <p:attrNameLst>
                                          <p:attrName>style.visibility</p:attrName>
                                        </p:attrNameLst>
                                      </p:cBhvr>
                                      <p:to>
                                        <p:strVal val="visible"/>
                                      </p:to>
                                    </p:set>
                                    <p:animEffect filter="fade" transition="in">
                                      <p:cBhvr>
                                        <p:cTn dur="1000"/>
                                        <p:tgtEl>
                                          <p:spTgt spid="162">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2">
                                            <p:txEl>
                                              <p:pRg end="6" st="6"/>
                                            </p:txEl>
                                          </p:spTgt>
                                        </p:tgtEl>
                                        <p:attrNameLst>
                                          <p:attrName>style.visibility</p:attrName>
                                        </p:attrNameLst>
                                      </p:cBhvr>
                                      <p:to>
                                        <p:strVal val="visible"/>
                                      </p:to>
                                    </p:set>
                                    <p:animEffect filter="fade" transition="in">
                                      <p:cBhvr>
                                        <p:cTn dur="1000"/>
                                        <p:tgtEl>
                                          <p:spTgt spid="162">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2">
                                            <p:txEl>
                                              <p:pRg end="7" st="7"/>
                                            </p:txEl>
                                          </p:spTgt>
                                        </p:tgtEl>
                                        <p:attrNameLst>
                                          <p:attrName>style.visibility</p:attrName>
                                        </p:attrNameLst>
                                      </p:cBhvr>
                                      <p:to>
                                        <p:strVal val="visible"/>
                                      </p:to>
                                    </p:set>
                                    <p:animEffect filter="fade" transition="in">
                                      <p:cBhvr>
                                        <p:cTn dur="1000"/>
                                        <p:tgtEl>
                                          <p:spTgt spid="162">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2">
                                            <p:txEl>
                                              <p:pRg end="8" st="8"/>
                                            </p:txEl>
                                          </p:spTgt>
                                        </p:tgtEl>
                                        <p:attrNameLst>
                                          <p:attrName>style.visibility</p:attrName>
                                        </p:attrNameLst>
                                      </p:cBhvr>
                                      <p:to>
                                        <p:strVal val="visible"/>
                                      </p:to>
                                    </p:set>
                                    <p:animEffect filter="fade" transition="in">
                                      <p:cBhvr>
                                        <p:cTn dur="1000"/>
                                        <p:tgtEl>
                                          <p:spTgt spid="162">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400">
                <a:solidFill>
                  <a:srgbClr val="0090F8"/>
                </a:solidFill>
                <a:latin typeface="Mulish ExtraBold"/>
                <a:ea typeface="Mulish ExtraBold"/>
                <a:cs typeface="Mulish ExtraBold"/>
                <a:sym typeface="Mulish ExtraBold"/>
              </a:rPr>
              <a:t>2</a:t>
            </a:r>
            <a:r>
              <a:rPr b="0" lang="en" sz="2400">
                <a:solidFill>
                  <a:srgbClr val="0090F8"/>
                </a:solidFill>
                <a:latin typeface="Mulish ExtraBold"/>
                <a:ea typeface="Mulish ExtraBold"/>
                <a:cs typeface="Mulish ExtraBold"/>
                <a:sym typeface="Mulish ExtraBold"/>
              </a:rPr>
              <a:t>.2.</a:t>
            </a:r>
            <a:r>
              <a:rPr lang="en" sz="2400">
                <a:solidFill>
                  <a:srgbClr val="0090F8"/>
                </a:solidFill>
                <a:latin typeface="Mulish ExtraBold"/>
                <a:ea typeface="Mulish ExtraBold"/>
                <a:cs typeface="Mulish ExtraBold"/>
                <a:sym typeface="Mulish ExtraBold"/>
              </a:rPr>
              <a:t> Static Array</a:t>
            </a:r>
            <a:endParaRPr b="0" sz="2400">
              <a:solidFill>
                <a:srgbClr val="0090F8"/>
              </a:solidFill>
              <a:latin typeface="Mulish ExtraBold"/>
              <a:ea typeface="Mulish ExtraBold"/>
              <a:cs typeface="Mulish ExtraBold"/>
              <a:sym typeface="Mulish ExtraBold"/>
            </a:endParaRPr>
          </a:p>
        </p:txBody>
      </p:sp>
      <p:sp>
        <p:nvSpPr>
          <p:cNvPr id="171" name="Google Shape;171;p26"/>
          <p:cNvSpPr txBox="1"/>
          <p:nvPr>
            <p:ph idx="1" type="body"/>
          </p:nvPr>
        </p:nvSpPr>
        <p:spPr>
          <a:xfrm>
            <a:off x="311700" y="1266325"/>
            <a:ext cx="8595600" cy="33027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Clr>
                <a:srgbClr val="232629"/>
              </a:buClr>
              <a:buSzPts val="1400"/>
              <a:buChar char="-"/>
            </a:pPr>
            <a:r>
              <a:rPr lang="en" sz="1400">
                <a:solidFill>
                  <a:srgbClr val="232629"/>
                </a:solidFill>
                <a:highlight>
                  <a:srgbClr val="FFFFFF"/>
                </a:highlight>
              </a:rPr>
              <a:t>Bộ nhớ được cấp phát lúc biên dịch chương trình (C++, Java…).</a:t>
            </a:r>
            <a:endParaRPr sz="1400">
              <a:solidFill>
                <a:srgbClr val="232629"/>
              </a:solidFill>
              <a:highlight>
                <a:srgbClr val="FFFFFF"/>
              </a:highlight>
            </a:endParaRPr>
          </a:p>
          <a:p>
            <a:pPr indent="-317500" lvl="0" marL="457200" rtl="0" algn="l">
              <a:spcBef>
                <a:spcPts val="0"/>
              </a:spcBef>
              <a:spcAft>
                <a:spcPts val="0"/>
              </a:spcAft>
              <a:buClr>
                <a:srgbClr val="232629"/>
              </a:buClr>
              <a:buSzPts val="1400"/>
              <a:buChar char="-"/>
            </a:pPr>
            <a:r>
              <a:rPr lang="en" sz="1400">
                <a:solidFill>
                  <a:srgbClr val="232629"/>
                </a:solidFill>
                <a:highlight>
                  <a:srgbClr val="FFFFFF"/>
                </a:highlight>
              </a:rPr>
              <a:t>Số phần tử cố định</a:t>
            </a:r>
            <a:endParaRPr sz="1400">
              <a:solidFill>
                <a:srgbClr val="232629"/>
              </a:solidFill>
              <a:highlight>
                <a:srgbClr val="FFFFFF"/>
              </a:highlight>
            </a:endParaRPr>
          </a:p>
          <a:p>
            <a:pPr indent="-317500" lvl="0" marL="457200" rtl="0" algn="l">
              <a:spcBef>
                <a:spcPts val="0"/>
              </a:spcBef>
              <a:spcAft>
                <a:spcPts val="0"/>
              </a:spcAft>
              <a:buClr>
                <a:srgbClr val="232629"/>
              </a:buClr>
              <a:buSzPts val="1400"/>
              <a:buChar char="-"/>
            </a:pPr>
            <a:r>
              <a:rPr lang="en" sz="1400">
                <a:solidFill>
                  <a:srgbClr val="232629"/>
                </a:solidFill>
                <a:highlight>
                  <a:srgbClr val="FFFFFF"/>
                </a:highlight>
              </a:rPr>
              <a:t>Located in stack memory space </a:t>
            </a:r>
            <a:endParaRPr sz="1400">
              <a:solidFill>
                <a:srgbClr val="232629"/>
              </a:solidFill>
              <a:highlight>
                <a:srgbClr val="FFFFFF"/>
              </a:highlight>
            </a:endParaRPr>
          </a:p>
          <a:p>
            <a:pPr indent="-317500" lvl="0" marL="457200" rtl="0" algn="l">
              <a:spcBef>
                <a:spcPts val="0"/>
              </a:spcBef>
              <a:spcAft>
                <a:spcPts val="0"/>
              </a:spcAft>
              <a:buClr>
                <a:srgbClr val="232629"/>
              </a:buClr>
              <a:buSzPts val="1400"/>
              <a:buChar char="-"/>
            </a:pPr>
            <a:r>
              <a:rPr lang="en" sz="1400">
                <a:solidFill>
                  <a:srgbClr val="232629"/>
                </a:solidFill>
                <a:highlight>
                  <a:srgbClr val="FFFFFF"/>
                </a:highlight>
              </a:rPr>
              <a:t>Eg. : int array[10]; //array of size 10 in C++</a:t>
            </a:r>
            <a:endParaRPr sz="1400">
              <a:solidFill>
                <a:srgbClr val="232629"/>
              </a:solidFill>
              <a:highlight>
                <a:srgbClr val="FFFFFF"/>
              </a:highlight>
            </a:endParaRPr>
          </a:p>
          <a:p>
            <a:pPr indent="0" lvl="0" marL="457200" rtl="0" algn="l">
              <a:spcBef>
                <a:spcPts val="0"/>
              </a:spcBef>
              <a:spcAft>
                <a:spcPts val="0"/>
              </a:spcAft>
              <a:buNone/>
            </a:pPr>
            <a:r>
              <a:t/>
            </a:r>
            <a:endParaRPr sz="1400">
              <a:solidFill>
                <a:srgbClr val="232629"/>
              </a:solidFill>
              <a:highlight>
                <a:srgbClr val="FFFFFF"/>
              </a:highlight>
            </a:endParaRPr>
          </a:p>
        </p:txBody>
      </p:sp>
      <p:sp>
        <p:nvSpPr>
          <p:cNvPr id="172" name="Google Shape;172;p26"/>
          <p:cNvSpPr/>
          <p:nvPr/>
        </p:nvSpPr>
        <p:spPr>
          <a:xfrm>
            <a:off x="0" y="5011050"/>
            <a:ext cx="9144000" cy="133800"/>
          </a:xfrm>
          <a:prstGeom prst="rect">
            <a:avLst/>
          </a:prstGeom>
          <a:solidFill>
            <a:srgbClr val="0090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74" name="Google Shape;174;p26"/>
          <p:cNvSpPr txBox="1"/>
          <p:nvPr/>
        </p:nvSpPr>
        <p:spPr>
          <a:xfrm>
            <a:off x="7209150" y="65375"/>
            <a:ext cx="1812000" cy="6465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sz="1000">
                <a:solidFill>
                  <a:srgbClr val="9E9E9E"/>
                </a:solidFill>
                <a:latin typeface="Mulish"/>
                <a:ea typeface="Mulish"/>
                <a:cs typeface="Mulish"/>
                <a:sym typeface="Mulish"/>
              </a:rPr>
              <a:t>[FSE]  Độ phức tạp tính toàn và array</a:t>
            </a:r>
            <a:endParaRPr sz="1000">
              <a:solidFill>
                <a:srgbClr val="9E9E9E"/>
              </a:solidFill>
              <a:latin typeface="Mulish"/>
              <a:ea typeface="Mulish"/>
              <a:cs typeface="Mulish"/>
              <a:sym typeface="Mulish"/>
            </a:endParaRPr>
          </a:p>
          <a:p>
            <a:pPr indent="0" lvl="0" marL="0" rtl="0" algn="r">
              <a:spcBef>
                <a:spcPts val="0"/>
              </a:spcBef>
              <a:spcAft>
                <a:spcPts val="0"/>
              </a:spcAft>
              <a:buNone/>
            </a:pPr>
            <a:r>
              <a:t/>
            </a:r>
            <a:endParaRPr sz="1000">
              <a:solidFill>
                <a:srgbClr val="9E9E9E"/>
              </a:solidFill>
              <a:latin typeface="Mulish"/>
              <a:ea typeface="Mulish"/>
              <a:cs typeface="Mulish"/>
              <a:sym typeface="Mulish"/>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1">
                                            <p:txEl>
                                              <p:pRg end="0" st="0"/>
                                            </p:txEl>
                                          </p:spTgt>
                                        </p:tgtEl>
                                        <p:attrNameLst>
                                          <p:attrName>style.visibility</p:attrName>
                                        </p:attrNameLst>
                                      </p:cBhvr>
                                      <p:to>
                                        <p:strVal val="visible"/>
                                      </p:to>
                                    </p:set>
                                    <p:animEffect filter="fade" transition="in">
                                      <p:cBhvr>
                                        <p:cTn dur="1000"/>
                                        <p:tgtEl>
                                          <p:spTgt spid="17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1">
                                            <p:txEl>
                                              <p:pRg end="1" st="1"/>
                                            </p:txEl>
                                          </p:spTgt>
                                        </p:tgtEl>
                                        <p:attrNameLst>
                                          <p:attrName>style.visibility</p:attrName>
                                        </p:attrNameLst>
                                      </p:cBhvr>
                                      <p:to>
                                        <p:strVal val="visible"/>
                                      </p:to>
                                    </p:set>
                                    <p:animEffect filter="fade" transition="in">
                                      <p:cBhvr>
                                        <p:cTn dur="1000"/>
                                        <p:tgtEl>
                                          <p:spTgt spid="17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1">
                                            <p:txEl>
                                              <p:pRg end="2" st="2"/>
                                            </p:txEl>
                                          </p:spTgt>
                                        </p:tgtEl>
                                        <p:attrNameLst>
                                          <p:attrName>style.visibility</p:attrName>
                                        </p:attrNameLst>
                                      </p:cBhvr>
                                      <p:to>
                                        <p:strVal val="visible"/>
                                      </p:to>
                                    </p:set>
                                    <p:animEffect filter="fade" transition="in">
                                      <p:cBhvr>
                                        <p:cTn dur="1000"/>
                                        <p:tgtEl>
                                          <p:spTgt spid="17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1">
                                            <p:txEl>
                                              <p:pRg end="3" st="3"/>
                                            </p:txEl>
                                          </p:spTgt>
                                        </p:tgtEl>
                                        <p:attrNameLst>
                                          <p:attrName>style.visibility</p:attrName>
                                        </p:attrNameLst>
                                      </p:cBhvr>
                                      <p:to>
                                        <p:strVal val="visible"/>
                                      </p:to>
                                    </p:set>
                                    <p:animEffect filter="fade" transition="in">
                                      <p:cBhvr>
                                        <p:cTn dur="1000"/>
                                        <p:tgtEl>
                                          <p:spTgt spid="17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1">
                                            <p:txEl>
                                              <p:pRg end="4" st="4"/>
                                            </p:txEl>
                                          </p:spTgt>
                                        </p:tgtEl>
                                        <p:attrNameLst>
                                          <p:attrName>style.visibility</p:attrName>
                                        </p:attrNameLst>
                                      </p:cBhvr>
                                      <p:to>
                                        <p:strVal val="visible"/>
                                      </p:to>
                                    </p:set>
                                    <p:animEffect filter="fade" transition="in">
                                      <p:cBhvr>
                                        <p:cTn dur="1000"/>
                                        <p:tgtEl>
                                          <p:spTgt spid="171">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7"/>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400">
                <a:solidFill>
                  <a:srgbClr val="0090F8"/>
                </a:solidFill>
                <a:latin typeface="Mulish ExtraBold"/>
                <a:ea typeface="Mulish ExtraBold"/>
                <a:cs typeface="Mulish ExtraBold"/>
                <a:sym typeface="Mulish ExtraBold"/>
              </a:rPr>
              <a:t>2</a:t>
            </a:r>
            <a:r>
              <a:rPr b="0" lang="en" sz="2400">
                <a:solidFill>
                  <a:srgbClr val="0090F8"/>
                </a:solidFill>
                <a:latin typeface="Mulish ExtraBold"/>
                <a:ea typeface="Mulish ExtraBold"/>
                <a:cs typeface="Mulish ExtraBold"/>
                <a:sym typeface="Mulish ExtraBold"/>
              </a:rPr>
              <a:t>.2.</a:t>
            </a:r>
            <a:r>
              <a:rPr lang="en" sz="2400">
                <a:solidFill>
                  <a:srgbClr val="0090F8"/>
                </a:solidFill>
                <a:latin typeface="Mulish ExtraBold"/>
                <a:ea typeface="Mulish ExtraBold"/>
                <a:cs typeface="Mulish ExtraBold"/>
                <a:sym typeface="Mulish ExtraBold"/>
              </a:rPr>
              <a:t> Dynamic Array</a:t>
            </a:r>
            <a:endParaRPr b="0" sz="2400">
              <a:solidFill>
                <a:srgbClr val="0090F8"/>
              </a:solidFill>
              <a:latin typeface="Mulish ExtraBold"/>
              <a:ea typeface="Mulish ExtraBold"/>
              <a:cs typeface="Mulish ExtraBold"/>
              <a:sym typeface="Mulish ExtraBold"/>
            </a:endParaRPr>
          </a:p>
        </p:txBody>
      </p:sp>
      <p:sp>
        <p:nvSpPr>
          <p:cNvPr id="180" name="Google Shape;180;p27"/>
          <p:cNvSpPr txBox="1"/>
          <p:nvPr>
            <p:ph idx="1" type="body"/>
          </p:nvPr>
        </p:nvSpPr>
        <p:spPr>
          <a:xfrm>
            <a:off x="311700" y="1266325"/>
            <a:ext cx="8595600" cy="33027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Clr>
                <a:srgbClr val="232629"/>
              </a:buClr>
              <a:buSzPts val="1400"/>
              <a:buChar char="-"/>
            </a:pPr>
            <a:r>
              <a:rPr lang="en" sz="1400">
                <a:solidFill>
                  <a:srgbClr val="232629"/>
                </a:solidFill>
                <a:highlight>
                  <a:srgbClr val="FFFFFF"/>
                </a:highlight>
              </a:rPr>
              <a:t>Bộ nhớ thường được cấp phát khi chạy chương trình Memory is allocated at run time for popular PLs (Python, Java …).</a:t>
            </a:r>
            <a:endParaRPr sz="1400">
              <a:solidFill>
                <a:srgbClr val="232629"/>
              </a:solidFill>
              <a:highlight>
                <a:srgbClr val="FFFFFF"/>
              </a:highlight>
            </a:endParaRPr>
          </a:p>
          <a:p>
            <a:pPr indent="-317500" lvl="0" marL="457200" rtl="0" algn="l">
              <a:spcBef>
                <a:spcPts val="0"/>
              </a:spcBef>
              <a:spcAft>
                <a:spcPts val="0"/>
              </a:spcAft>
              <a:buClr>
                <a:srgbClr val="232629"/>
              </a:buClr>
              <a:buSzPts val="1400"/>
              <a:buChar char="-"/>
            </a:pPr>
            <a:r>
              <a:rPr lang="en" sz="1400">
                <a:solidFill>
                  <a:srgbClr val="232629"/>
                </a:solidFill>
                <a:highlight>
                  <a:srgbClr val="FFFFFF"/>
                </a:highlight>
              </a:rPr>
              <a:t>Số phần tử không cố định</a:t>
            </a:r>
            <a:endParaRPr sz="1400">
              <a:solidFill>
                <a:srgbClr val="232629"/>
              </a:solidFill>
              <a:highlight>
                <a:srgbClr val="FFFFFF"/>
              </a:highlight>
            </a:endParaRPr>
          </a:p>
          <a:p>
            <a:pPr indent="-317500" lvl="0" marL="457200" rtl="0" algn="l">
              <a:spcBef>
                <a:spcPts val="0"/>
              </a:spcBef>
              <a:spcAft>
                <a:spcPts val="0"/>
              </a:spcAft>
              <a:buClr>
                <a:srgbClr val="232629"/>
              </a:buClr>
              <a:buSzPts val="1400"/>
              <a:buChar char="-"/>
            </a:pPr>
            <a:r>
              <a:rPr lang="en" sz="1400">
                <a:solidFill>
                  <a:srgbClr val="232629"/>
                </a:solidFill>
                <a:highlight>
                  <a:srgbClr val="FFFFFF"/>
                </a:highlight>
              </a:rPr>
              <a:t>Located in heap memory space </a:t>
            </a:r>
            <a:r>
              <a:rPr lang="en" sz="1400">
                <a:solidFill>
                  <a:srgbClr val="232629"/>
                </a:solidFill>
                <a:highlight>
                  <a:schemeClr val="lt1"/>
                </a:highlight>
              </a:rPr>
              <a:t>normally</a:t>
            </a:r>
            <a:r>
              <a:rPr lang="en" sz="1400">
                <a:solidFill>
                  <a:srgbClr val="232629"/>
                </a:solidFill>
                <a:highlight>
                  <a:srgbClr val="FFFFFF"/>
                </a:highlight>
              </a:rPr>
              <a:t>.</a:t>
            </a:r>
            <a:endParaRPr sz="1400">
              <a:solidFill>
                <a:srgbClr val="232629"/>
              </a:solidFill>
              <a:highlight>
                <a:srgbClr val="FFFFFF"/>
              </a:highlight>
            </a:endParaRPr>
          </a:p>
          <a:p>
            <a:pPr indent="-317500" lvl="0" marL="457200" rtl="0" algn="l">
              <a:spcBef>
                <a:spcPts val="0"/>
              </a:spcBef>
              <a:spcAft>
                <a:spcPts val="0"/>
              </a:spcAft>
              <a:buClr>
                <a:srgbClr val="232629"/>
              </a:buClr>
              <a:buSzPts val="1400"/>
              <a:buChar char="-"/>
            </a:pPr>
            <a:r>
              <a:rPr lang="en" sz="1400">
                <a:solidFill>
                  <a:srgbClr val="232629"/>
                </a:solidFill>
                <a:highlight>
                  <a:srgbClr val="FFFFFF"/>
                </a:highlight>
              </a:rPr>
              <a:t>Eg. : dynamic_arr = [10] * 100 (python)</a:t>
            </a:r>
            <a:endParaRPr sz="1400">
              <a:solidFill>
                <a:srgbClr val="232629"/>
              </a:solidFill>
              <a:highlight>
                <a:srgbClr val="FFFFFF"/>
              </a:highlight>
            </a:endParaRPr>
          </a:p>
          <a:p>
            <a:pPr indent="-317500" lvl="0" marL="457200" rtl="0" algn="l">
              <a:spcBef>
                <a:spcPts val="0"/>
              </a:spcBef>
              <a:spcAft>
                <a:spcPts val="0"/>
              </a:spcAft>
              <a:buClr>
                <a:srgbClr val="232629"/>
              </a:buClr>
              <a:buSzPts val="1400"/>
              <a:buChar char="-"/>
            </a:pPr>
            <a:r>
              <a:rPr lang="en" sz="1400">
                <a:solidFill>
                  <a:srgbClr val="232629"/>
                </a:solidFill>
                <a:highlight>
                  <a:srgbClr val="FFFFFF"/>
                </a:highlight>
              </a:rPr>
              <a:t>Các thao tác thông thường :</a:t>
            </a:r>
            <a:endParaRPr sz="1400">
              <a:solidFill>
                <a:srgbClr val="232629"/>
              </a:solidFill>
              <a:highlight>
                <a:srgbClr val="FFFFFF"/>
              </a:highlight>
            </a:endParaRPr>
          </a:p>
          <a:p>
            <a:pPr indent="0" lvl="0" marL="457200" rtl="0" algn="l">
              <a:spcBef>
                <a:spcPts val="0"/>
              </a:spcBef>
              <a:spcAft>
                <a:spcPts val="0"/>
              </a:spcAft>
              <a:buNone/>
            </a:pPr>
            <a:r>
              <a:rPr lang="en" sz="1400">
                <a:solidFill>
                  <a:srgbClr val="232629"/>
                </a:solidFill>
                <a:highlight>
                  <a:srgbClr val="FFFFFF"/>
                </a:highlight>
              </a:rPr>
              <a:t>1. Pop (pop 1 phần tử ở index bất kì)</a:t>
            </a:r>
            <a:endParaRPr sz="1400">
              <a:solidFill>
                <a:srgbClr val="232629"/>
              </a:solidFill>
              <a:highlight>
                <a:srgbClr val="FFFFFF"/>
              </a:highlight>
            </a:endParaRPr>
          </a:p>
          <a:p>
            <a:pPr indent="0" lvl="0" marL="457200" rtl="0" algn="l">
              <a:spcBef>
                <a:spcPts val="0"/>
              </a:spcBef>
              <a:spcAft>
                <a:spcPts val="0"/>
              </a:spcAft>
              <a:buNone/>
            </a:pPr>
            <a:r>
              <a:rPr lang="en" sz="1400">
                <a:solidFill>
                  <a:srgbClr val="232629"/>
                </a:solidFill>
                <a:highlight>
                  <a:srgbClr val="FFFFFF"/>
                </a:highlight>
              </a:rPr>
              <a:t>2. Append (thêm phần tử vào bên phải)</a:t>
            </a:r>
            <a:endParaRPr sz="1400">
              <a:solidFill>
                <a:srgbClr val="232629"/>
              </a:solidFill>
              <a:highlight>
                <a:srgbClr val="FFFFFF"/>
              </a:highlight>
            </a:endParaRPr>
          </a:p>
          <a:p>
            <a:pPr indent="0" lvl="0" marL="457200" rtl="0" algn="l">
              <a:spcBef>
                <a:spcPts val="0"/>
              </a:spcBef>
              <a:spcAft>
                <a:spcPts val="0"/>
              </a:spcAft>
              <a:buNone/>
            </a:pPr>
            <a:r>
              <a:t/>
            </a:r>
            <a:endParaRPr sz="1400">
              <a:solidFill>
                <a:srgbClr val="232629"/>
              </a:solidFill>
              <a:highlight>
                <a:srgbClr val="FFFFFF"/>
              </a:highlight>
            </a:endParaRPr>
          </a:p>
        </p:txBody>
      </p:sp>
      <p:sp>
        <p:nvSpPr>
          <p:cNvPr id="181" name="Google Shape;181;p27"/>
          <p:cNvSpPr/>
          <p:nvPr/>
        </p:nvSpPr>
        <p:spPr>
          <a:xfrm>
            <a:off x="0" y="5011050"/>
            <a:ext cx="9144000" cy="133800"/>
          </a:xfrm>
          <a:prstGeom prst="rect">
            <a:avLst/>
          </a:prstGeom>
          <a:solidFill>
            <a:srgbClr val="0090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2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83" name="Google Shape;183;p27"/>
          <p:cNvSpPr txBox="1"/>
          <p:nvPr/>
        </p:nvSpPr>
        <p:spPr>
          <a:xfrm>
            <a:off x="7209150" y="65375"/>
            <a:ext cx="1812000" cy="6465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sz="1000">
                <a:solidFill>
                  <a:srgbClr val="9E9E9E"/>
                </a:solidFill>
                <a:latin typeface="Mulish"/>
                <a:ea typeface="Mulish"/>
                <a:cs typeface="Mulish"/>
                <a:sym typeface="Mulish"/>
              </a:rPr>
              <a:t>[FSE]  Độ phức tạp tính toàn và array</a:t>
            </a:r>
            <a:endParaRPr sz="1000">
              <a:solidFill>
                <a:srgbClr val="9E9E9E"/>
              </a:solidFill>
              <a:latin typeface="Mulish"/>
              <a:ea typeface="Mulish"/>
              <a:cs typeface="Mulish"/>
              <a:sym typeface="Mulish"/>
            </a:endParaRPr>
          </a:p>
          <a:p>
            <a:pPr indent="0" lvl="0" marL="0" rtl="0" algn="r">
              <a:spcBef>
                <a:spcPts val="0"/>
              </a:spcBef>
              <a:spcAft>
                <a:spcPts val="0"/>
              </a:spcAft>
              <a:buNone/>
            </a:pPr>
            <a:r>
              <a:t/>
            </a:r>
            <a:endParaRPr sz="1000">
              <a:solidFill>
                <a:srgbClr val="9E9E9E"/>
              </a:solidFill>
              <a:latin typeface="Mulish"/>
              <a:ea typeface="Mulish"/>
              <a:cs typeface="Mulish"/>
              <a:sym typeface="Mulish"/>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0">
                                            <p:txEl>
                                              <p:pRg end="0" st="0"/>
                                            </p:txEl>
                                          </p:spTgt>
                                        </p:tgtEl>
                                        <p:attrNameLst>
                                          <p:attrName>style.visibility</p:attrName>
                                        </p:attrNameLst>
                                      </p:cBhvr>
                                      <p:to>
                                        <p:strVal val="visible"/>
                                      </p:to>
                                    </p:set>
                                    <p:animEffect filter="fade" transition="in">
                                      <p:cBhvr>
                                        <p:cTn dur="1000"/>
                                        <p:tgtEl>
                                          <p:spTgt spid="18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0">
                                            <p:txEl>
                                              <p:pRg end="1" st="1"/>
                                            </p:txEl>
                                          </p:spTgt>
                                        </p:tgtEl>
                                        <p:attrNameLst>
                                          <p:attrName>style.visibility</p:attrName>
                                        </p:attrNameLst>
                                      </p:cBhvr>
                                      <p:to>
                                        <p:strVal val="visible"/>
                                      </p:to>
                                    </p:set>
                                    <p:animEffect filter="fade" transition="in">
                                      <p:cBhvr>
                                        <p:cTn dur="1000"/>
                                        <p:tgtEl>
                                          <p:spTgt spid="18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0">
                                            <p:txEl>
                                              <p:pRg end="2" st="2"/>
                                            </p:txEl>
                                          </p:spTgt>
                                        </p:tgtEl>
                                        <p:attrNameLst>
                                          <p:attrName>style.visibility</p:attrName>
                                        </p:attrNameLst>
                                      </p:cBhvr>
                                      <p:to>
                                        <p:strVal val="visible"/>
                                      </p:to>
                                    </p:set>
                                    <p:animEffect filter="fade" transition="in">
                                      <p:cBhvr>
                                        <p:cTn dur="1000"/>
                                        <p:tgtEl>
                                          <p:spTgt spid="18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0">
                                            <p:txEl>
                                              <p:pRg end="3" st="3"/>
                                            </p:txEl>
                                          </p:spTgt>
                                        </p:tgtEl>
                                        <p:attrNameLst>
                                          <p:attrName>style.visibility</p:attrName>
                                        </p:attrNameLst>
                                      </p:cBhvr>
                                      <p:to>
                                        <p:strVal val="visible"/>
                                      </p:to>
                                    </p:set>
                                    <p:animEffect filter="fade" transition="in">
                                      <p:cBhvr>
                                        <p:cTn dur="1000"/>
                                        <p:tgtEl>
                                          <p:spTgt spid="18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0">
                                            <p:txEl>
                                              <p:pRg end="4" st="4"/>
                                            </p:txEl>
                                          </p:spTgt>
                                        </p:tgtEl>
                                        <p:attrNameLst>
                                          <p:attrName>style.visibility</p:attrName>
                                        </p:attrNameLst>
                                      </p:cBhvr>
                                      <p:to>
                                        <p:strVal val="visible"/>
                                      </p:to>
                                    </p:set>
                                    <p:animEffect filter="fade" transition="in">
                                      <p:cBhvr>
                                        <p:cTn dur="1000"/>
                                        <p:tgtEl>
                                          <p:spTgt spid="180">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0">
                                            <p:txEl>
                                              <p:pRg end="5" st="5"/>
                                            </p:txEl>
                                          </p:spTgt>
                                        </p:tgtEl>
                                        <p:attrNameLst>
                                          <p:attrName>style.visibility</p:attrName>
                                        </p:attrNameLst>
                                      </p:cBhvr>
                                      <p:to>
                                        <p:strVal val="visible"/>
                                      </p:to>
                                    </p:set>
                                    <p:animEffect filter="fade" transition="in">
                                      <p:cBhvr>
                                        <p:cTn dur="1000"/>
                                        <p:tgtEl>
                                          <p:spTgt spid="180">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0">
                                            <p:txEl>
                                              <p:pRg end="6" st="6"/>
                                            </p:txEl>
                                          </p:spTgt>
                                        </p:tgtEl>
                                        <p:attrNameLst>
                                          <p:attrName>style.visibility</p:attrName>
                                        </p:attrNameLst>
                                      </p:cBhvr>
                                      <p:to>
                                        <p:strVal val="visible"/>
                                      </p:to>
                                    </p:set>
                                    <p:animEffect filter="fade" transition="in">
                                      <p:cBhvr>
                                        <p:cTn dur="1000"/>
                                        <p:tgtEl>
                                          <p:spTgt spid="180">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0">
                                            <p:txEl>
                                              <p:pRg end="7" st="7"/>
                                            </p:txEl>
                                          </p:spTgt>
                                        </p:tgtEl>
                                        <p:attrNameLst>
                                          <p:attrName>style.visibility</p:attrName>
                                        </p:attrNameLst>
                                      </p:cBhvr>
                                      <p:to>
                                        <p:strVal val="visible"/>
                                      </p:to>
                                    </p:set>
                                    <p:animEffect filter="fade" transition="in">
                                      <p:cBhvr>
                                        <p:cTn dur="1000"/>
                                        <p:tgtEl>
                                          <p:spTgt spid="180">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8"/>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400">
                <a:solidFill>
                  <a:srgbClr val="0090F8"/>
                </a:solidFill>
                <a:latin typeface="Mulish ExtraBold"/>
                <a:ea typeface="Mulish ExtraBold"/>
                <a:cs typeface="Mulish ExtraBold"/>
                <a:sym typeface="Mulish ExtraBold"/>
              </a:rPr>
              <a:t>2</a:t>
            </a:r>
            <a:r>
              <a:rPr b="0" lang="en" sz="2400">
                <a:solidFill>
                  <a:srgbClr val="0090F8"/>
                </a:solidFill>
                <a:latin typeface="Mulish ExtraBold"/>
                <a:ea typeface="Mulish ExtraBold"/>
                <a:cs typeface="Mulish ExtraBold"/>
                <a:sym typeface="Mulish ExtraBold"/>
              </a:rPr>
              <a:t>.</a:t>
            </a:r>
            <a:r>
              <a:rPr lang="en" sz="2400">
                <a:solidFill>
                  <a:srgbClr val="0090F8"/>
                </a:solidFill>
                <a:latin typeface="Mulish ExtraBold"/>
                <a:ea typeface="Mulish ExtraBold"/>
                <a:cs typeface="Mulish ExtraBold"/>
                <a:sym typeface="Mulish ExtraBold"/>
              </a:rPr>
              <a:t>3</a:t>
            </a:r>
            <a:r>
              <a:rPr b="0" lang="en" sz="2400">
                <a:solidFill>
                  <a:srgbClr val="0090F8"/>
                </a:solidFill>
                <a:latin typeface="Mulish ExtraBold"/>
                <a:ea typeface="Mulish ExtraBold"/>
                <a:cs typeface="Mulish ExtraBold"/>
                <a:sym typeface="Mulish ExtraBold"/>
              </a:rPr>
              <a:t>.</a:t>
            </a:r>
            <a:r>
              <a:rPr lang="en" sz="2400">
                <a:solidFill>
                  <a:srgbClr val="0090F8"/>
                </a:solidFill>
                <a:latin typeface="Mulish ExtraBold"/>
                <a:ea typeface="Mulish ExtraBold"/>
                <a:cs typeface="Mulish ExtraBold"/>
                <a:sym typeface="Mulish ExtraBold"/>
              </a:rPr>
              <a:t> Time complexity (</a:t>
            </a:r>
            <a:r>
              <a:rPr lang="en" sz="2400">
                <a:solidFill>
                  <a:srgbClr val="0090F8"/>
                </a:solidFill>
                <a:latin typeface="Mulish ExtraBold"/>
                <a:ea typeface="Mulish ExtraBold"/>
                <a:cs typeface="Mulish ExtraBold"/>
                <a:sym typeface="Mulish ExtraBold"/>
              </a:rPr>
              <a:t>Tham khảo)</a:t>
            </a:r>
            <a:endParaRPr b="0" sz="2400">
              <a:solidFill>
                <a:srgbClr val="0090F8"/>
              </a:solidFill>
              <a:latin typeface="Mulish ExtraBold"/>
              <a:ea typeface="Mulish ExtraBold"/>
              <a:cs typeface="Mulish ExtraBold"/>
              <a:sym typeface="Mulish ExtraBold"/>
            </a:endParaRPr>
          </a:p>
        </p:txBody>
      </p:sp>
      <p:sp>
        <p:nvSpPr>
          <p:cNvPr id="189" name="Google Shape;189;p28"/>
          <p:cNvSpPr txBox="1"/>
          <p:nvPr>
            <p:ph idx="1" type="body"/>
          </p:nvPr>
        </p:nvSpPr>
        <p:spPr>
          <a:xfrm>
            <a:off x="311700" y="1266325"/>
            <a:ext cx="8595600" cy="33027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t/>
            </a:r>
            <a:endParaRPr sz="1400">
              <a:solidFill>
                <a:srgbClr val="232629"/>
              </a:solidFill>
              <a:highlight>
                <a:srgbClr val="FFFFFF"/>
              </a:highlight>
            </a:endParaRPr>
          </a:p>
          <a:p>
            <a:pPr indent="0" lvl="0" marL="457200" rtl="0" algn="l">
              <a:spcBef>
                <a:spcPts val="0"/>
              </a:spcBef>
              <a:spcAft>
                <a:spcPts val="0"/>
              </a:spcAft>
              <a:buNone/>
            </a:pPr>
            <a:r>
              <a:t/>
            </a:r>
            <a:endParaRPr sz="1400">
              <a:solidFill>
                <a:srgbClr val="232629"/>
              </a:solidFill>
              <a:highlight>
                <a:srgbClr val="FFFFFF"/>
              </a:highlight>
            </a:endParaRPr>
          </a:p>
          <a:p>
            <a:pPr indent="0" lvl="0" marL="457200" rtl="0" algn="l">
              <a:spcBef>
                <a:spcPts val="0"/>
              </a:spcBef>
              <a:spcAft>
                <a:spcPts val="0"/>
              </a:spcAft>
              <a:buNone/>
            </a:pPr>
            <a:r>
              <a:t/>
            </a:r>
            <a:endParaRPr sz="1400">
              <a:solidFill>
                <a:srgbClr val="232629"/>
              </a:solidFill>
              <a:highlight>
                <a:srgbClr val="FFFFFF"/>
              </a:highlight>
            </a:endParaRPr>
          </a:p>
          <a:p>
            <a:pPr indent="0" lvl="0" marL="457200" rtl="0" algn="l">
              <a:spcBef>
                <a:spcPts val="0"/>
              </a:spcBef>
              <a:spcAft>
                <a:spcPts val="0"/>
              </a:spcAft>
              <a:buNone/>
            </a:pPr>
            <a:r>
              <a:t/>
            </a:r>
            <a:endParaRPr sz="1400">
              <a:solidFill>
                <a:srgbClr val="232629"/>
              </a:solidFill>
              <a:highlight>
                <a:srgbClr val="FFFFFF"/>
              </a:highlight>
            </a:endParaRPr>
          </a:p>
          <a:p>
            <a:pPr indent="0" lvl="0" marL="0" rtl="0" algn="l">
              <a:spcBef>
                <a:spcPts val="0"/>
              </a:spcBef>
              <a:spcAft>
                <a:spcPts val="0"/>
              </a:spcAft>
              <a:buNone/>
            </a:pPr>
            <a:r>
              <a:t/>
            </a:r>
            <a:endParaRPr sz="1400">
              <a:solidFill>
                <a:srgbClr val="232629"/>
              </a:solidFill>
              <a:highlight>
                <a:srgbClr val="FFFFFF"/>
              </a:highlight>
            </a:endParaRPr>
          </a:p>
          <a:p>
            <a:pPr indent="0" lvl="0" marL="0" rtl="0" algn="l">
              <a:spcBef>
                <a:spcPts val="0"/>
              </a:spcBef>
              <a:spcAft>
                <a:spcPts val="0"/>
              </a:spcAft>
              <a:buNone/>
            </a:pPr>
            <a:r>
              <a:t/>
            </a:r>
            <a:endParaRPr sz="1400">
              <a:solidFill>
                <a:srgbClr val="232629"/>
              </a:solidFill>
              <a:highlight>
                <a:srgbClr val="FFFFFF"/>
              </a:highlight>
            </a:endParaRPr>
          </a:p>
          <a:p>
            <a:pPr indent="0" lvl="0" marL="0" rtl="0" algn="l">
              <a:spcBef>
                <a:spcPts val="0"/>
              </a:spcBef>
              <a:spcAft>
                <a:spcPts val="0"/>
              </a:spcAft>
              <a:buNone/>
            </a:pPr>
            <a:r>
              <a:t/>
            </a:r>
            <a:endParaRPr sz="1400">
              <a:solidFill>
                <a:srgbClr val="232629"/>
              </a:solidFill>
              <a:highlight>
                <a:srgbClr val="FFFFFF"/>
              </a:highlight>
            </a:endParaRPr>
          </a:p>
          <a:p>
            <a:pPr indent="0" lvl="0" marL="0" rtl="0" algn="l">
              <a:spcBef>
                <a:spcPts val="0"/>
              </a:spcBef>
              <a:spcAft>
                <a:spcPts val="0"/>
              </a:spcAft>
              <a:buNone/>
            </a:pPr>
            <a:r>
              <a:t/>
            </a:r>
            <a:endParaRPr sz="1400">
              <a:solidFill>
                <a:srgbClr val="232629"/>
              </a:solidFill>
              <a:highlight>
                <a:srgbClr val="FFFFFF"/>
              </a:highlight>
            </a:endParaRPr>
          </a:p>
          <a:p>
            <a:pPr indent="0" lvl="0" marL="0" rtl="0" algn="l">
              <a:spcBef>
                <a:spcPts val="0"/>
              </a:spcBef>
              <a:spcAft>
                <a:spcPts val="0"/>
              </a:spcAft>
              <a:buNone/>
            </a:pPr>
            <a:r>
              <a:t/>
            </a:r>
            <a:endParaRPr sz="1400">
              <a:solidFill>
                <a:srgbClr val="232629"/>
              </a:solidFill>
              <a:highlight>
                <a:srgbClr val="FFFFFF"/>
              </a:highlight>
            </a:endParaRPr>
          </a:p>
          <a:p>
            <a:pPr indent="0" lvl="0" marL="0" rtl="0" algn="l">
              <a:spcBef>
                <a:spcPts val="0"/>
              </a:spcBef>
              <a:spcAft>
                <a:spcPts val="0"/>
              </a:spcAft>
              <a:buNone/>
            </a:pPr>
            <a:r>
              <a:t/>
            </a:r>
            <a:endParaRPr sz="1400">
              <a:solidFill>
                <a:srgbClr val="232629"/>
              </a:solidFill>
              <a:highlight>
                <a:srgbClr val="FFFFFF"/>
              </a:highlight>
            </a:endParaRPr>
          </a:p>
          <a:p>
            <a:pPr indent="0" lvl="0" marL="0" rtl="0" algn="l">
              <a:spcBef>
                <a:spcPts val="0"/>
              </a:spcBef>
              <a:spcAft>
                <a:spcPts val="0"/>
              </a:spcAft>
              <a:buNone/>
            </a:pPr>
            <a:r>
              <a:rPr lang="en" sz="1400">
                <a:solidFill>
                  <a:srgbClr val="232629"/>
                </a:solidFill>
                <a:highlight>
                  <a:srgbClr val="FFFFFF"/>
                </a:highlight>
              </a:rPr>
              <a:t>Note: Deletion/Insertion at end for dynamic arrays is O(1) amortized.</a:t>
            </a:r>
            <a:endParaRPr sz="1400">
              <a:solidFill>
                <a:srgbClr val="232629"/>
              </a:solidFill>
              <a:highlight>
                <a:srgbClr val="FFFFFF"/>
              </a:highlight>
            </a:endParaRPr>
          </a:p>
        </p:txBody>
      </p:sp>
      <p:sp>
        <p:nvSpPr>
          <p:cNvPr id="190" name="Google Shape;190;p28"/>
          <p:cNvSpPr/>
          <p:nvPr/>
        </p:nvSpPr>
        <p:spPr>
          <a:xfrm>
            <a:off x="0" y="5011050"/>
            <a:ext cx="9144000" cy="133800"/>
          </a:xfrm>
          <a:prstGeom prst="rect">
            <a:avLst/>
          </a:prstGeom>
          <a:solidFill>
            <a:srgbClr val="0090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2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92" name="Google Shape;192;p28"/>
          <p:cNvSpPr txBox="1"/>
          <p:nvPr/>
        </p:nvSpPr>
        <p:spPr>
          <a:xfrm>
            <a:off x="7209150" y="65375"/>
            <a:ext cx="1812000" cy="6465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sz="1000">
                <a:solidFill>
                  <a:srgbClr val="9E9E9E"/>
                </a:solidFill>
                <a:latin typeface="Mulish"/>
                <a:ea typeface="Mulish"/>
                <a:cs typeface="Mulish"/>
                <a:sym typeface="Mulish"/>
              </a:rPr>
              <a:t>[FSE]  Độ phức tạp tính toàn và array</a:t>
            </a:r>
            <a:endParaRPr sz="1000">
              <a:solidFill>
                <a:srgbClr val="9E9E9E"/>
              </a:solidFill>
              <a:latin typeface="Mulish"/>
              <a:ea typeface="Mulish"/>
              <a:cs typeface="Mulish"/>
              <a:sym typeface="Mulish"/>
            </a:endParaRPr>
          </a:p>
          <a:p>
            <a:pPr indent="0" lvl="0" marL="0" rtl="0" algn="r">
              <a:spcBef>
                <a:spcPts val="0"/>
              </a:spcBef>
              <a:spcAft>
                <a:spcPts val="0"/>
              </a:spcAft>
              <a:buNone/>
            </a:pPr>
            <a:r>
              <a:t/>
            </a:r>
            <a:endParaRPr sz="1000">
              <a:solidFill>
                <a:srgbClr val="9E9E9E"/>
              </a:solidFill>
              <a:latin typeface="Mulish"/>
              <a:ea typeface="Mulish"/>
              <a:cs typeface="Mulish"/>
              <a:sym typeface="Mulish"/>
            </a:endParaRPr>
          </a:p>
        </p:txBody>
      </p:sp>
      <p:pic>
        <p:nvPicPr>
          <p:cNvPr id="193" name="Google Shape;193;p28"/>
          <p:cNvPicPr preferRelativeResize="0"/>
          <p:nvPr/>
        </p:nvPicPr>
        <p:blipFill>
          <a:blip r:embed="rId3">
            <a:alphaModFix/>
          </a:blip>
          <a:stretch>
            <a:fillRect/>
          </a:stretch>
        </p:blipFill>
        <p:spPr>
          <a:xfrm>
            <a:off x="740825" y="1317275"/>
            <a:ext cx="7518201" cy="240342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9">
                                            <p:txEl>
                                              <p:pRg end="0" st="0"/>
                                            </p:txEl>
                                          </p:spTgt>
                                        </p:tgtEl>
                                        <p:attrNameLst>
                                          <p:attrName>style.visibility</p:attrName>
                                        </p:attrNameLst>
                                      </p:cBhvr>
                                      <p:to>
                                        <p:strVal val="visible"/>
                                      </p:to>
                                    </p:set>
                                    <p:animEffect filter="fade" transition="in">
                                      <p:cBhvr>
                                        <p:cTn dur="1000"/>
                                        <p:tgtEl>
                                          <p:spTgt spid="18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9">
                                            <p:txEl>
                                              <p:pRg end="1" st="1"/>
                                            </p:txEl>
                                          </p:spTgt>
                                        </p:tgtEl>
                                        <p:attrNameLst>
                                          <p:attrName>style.visibility</p:attrName>
                                        </p:attrNameLst>
                                      </p:cBhvr>
                                      <p:to>
                                        <p:strVal val="visible"/>
                                      </p:to>
                                    </p:set>
                                    <p:animEffect filter="fade" transition="in">
                                      <p:cBhvr>
                                        <p:cTn dur="1000"/>
                                        <p:tgtEl>
                                          <p:spTgt spid="18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9">
                                            <p:txEl>
                                              <p:pRg end="2" st="2"/>
                                            </p:txEl>
                                          </p:spTgt>
                                        </p:tgtEl>
                                        <p:attrNameLst>
                                          <p:attrName>style.visibility</p:attrName>
                                        </p:attrNameLst>
                                      </p:cBhvr>
                                      <p:to>
                                        <p:strVal val="visible"/>
                                      </p:to>
                                    </p:set>
                                    <p:animEffect filter="fade" transition="in">
                                      <p:cBhvr>
                                        <p:cTn dur="1000"/>
                                        <p:tgtEl>
                                          <p:spTgt spid="18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9">
                                            <p:txEl>
                                              <p:pRg end="3" st="3"/>
                                            </p:txEl>
                                          </p:spTgt>
                                        </p:tgtEl>
                                        <p:attrNameLst>
                                          <p:attrName>style.visibility</p:attrName>
                                        </p:attrNameLst>
                                      </p:cBhvr>
                                      <p:to>
                                        <p:strVal val="visible"/>
                                      </p:to>
                                    </p:set>
                                    <p:animEffect filter="fade" transition="in">
                                      <p:cBhvr>
                                        <p:cTn dur="1000"/>
                                        <p:tgtEl>
                                          <p:spTgt spid="18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9">
                                            <p:txEl>
                                              <p:pRg end="4" st="4"/>
                                            </p:txEl>
                                          </p:spTgt>
                                        </p:tgtEl>
                                        <p:attrNameLst>
                                          <p:attrName>style.visibility</p:attrName>
                                        </p:attrNameLst>
                                      </p:cBhvr>
                                      <p:to>
                                        <p:strVal val="visible"/>
                                      </p:to>
                                    </p:set>
                                    <p:animEffect filter="fade" transition="in">
                                      <p:cBhvr>
                                        <p:cTn dur="1000"/>
                                        <p:tgtEl>
                                          <p:spTgt spid="189">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9">
                                            <p:txEl>
                                              <p:pRg end="5" st="5"/>
                                            </p:txEl>
                                          </p:spTgt>
                                        </p:tgtEl>
                                        <p:attrNameLst>
                                          <p:attrName>style.visibility</p:attrName>
                                        </p:attrNameLst>
                                      </p:cBhvr>
                                      <p:to>
                                        <p:strVal val="visible"/>
                                      </p:to>
                                    </p:set>
                                    <p:animEffect filter="fade" transition="in">
                                      <p:cBhvr>
                                        <p:cTn dur="1000"/>
                                        <p:tgtEl>
                                          <p:spTgt spid="189">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9">
                                            <p:txEl>
                                              <p:pRg end="6" st="6"/>
                                            </p:txEl>
                                          </p:spTgt>
                                        </p:tgtEl>
                                        <p:attrNameLst>
                                          <p:attrName>style.visibility</p:attrName>
                                        </p:attrNameLst>
                                      </p:cBhvr>
                                      <p:to>
                                        <p:strVal val="visible"/>
                                      </p:to>
                                    </p:set>
                                    <p:animEffect filter="fade" transition="in">
                                      <p:cBhvr>
                                        <p:cTn dur="1000"/>
                                        <p:tgtEl>
                                          <p:spTgt spid="189">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9">
                                            <p:txEl>
                                              <p:pRg end="7" st="7"/>
                                            </p:txEl>
                                          </p:spTgt>
                                        </p:tgtEl>
                                        <p:attrNameLst>
                                          <p:attrName>style.visibility</p:attrName>
                                        </p:attrNameLst>
                                      </p:cBhvr>
                                      <p:to>
                                        <p:strVal val="visible"/>
                                      </p:to>
                                    </p:set>
                                    <p:animEffect filter="fade" transition="in">
                                      <p:cBhvr>
                                        <p:cTn dur="1000"/>
                                        <p:tgtEl>
                                          <p:spTgt spid="189">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9">
                                            <p:txEl>
                                              <p:pRg end="8" st="8"/>
                                            </p:txEl>
                                          </p:spTgt>
                                        </p:tgtEl>
                                        <p:attrNameLst>
                                          <p:attrName>style.visibility</p:attrName>
                                        </p:attrNameLst>
                                      </p:cBhvr>
                                      <p:to>
                                        <p:strVal val="visible"/>
                                      </p:to>
                                    </p:set>
                                    <p:animEffect filter="fade" transition="in">
                                      <p:cBhvr>
                                        <p:cTn dur="1000"/>
                                        <p:tgtEl>
                                          <p:spTgt spid="189">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9">
                                            <p:txEl>
                                              <p:pRg end="9" st="9"/>
                                            </p:txEl>
                                          </p:spTgt>
                                        </p:tgtEl>
                                        <p:attrNameLst>
                                          <p:attrName>style.visibility</p:attrName>
                                        </p:attrNameLst>
                                      </p:cBhvr>
                                      <p:to>
                                        <p:strVal val="visible"/>
                                      </p:to>
                                    </p:set>
                                    <p:animEffect filter="fade" transition="in">
                                      <p:cBhvr>
                                        <p:cTn dur="1000"/>
                                        <p:tgtEl>
                                          <p:spTgt spid="189">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9">
                                            <p:txEl>
                                              <p:pRg end="10" st="10"/>
                                            </p:txEl>
                                          </p:spTgt>
                                        </p:tgtEl>
                                        <p:attrNameLst>
                                          <p:attrName>style.visibility</p:attrName>
                                        </p:attrNameLst>
                                      </p:cBhvr>
                                      <p:to>
                                        <p:strVal val="visible"/>
                                      </p:to>
                                    </p:set>
                                    <p:animEffect filter="fade" transition="in">
                                      <p:cBhvr>
                                        <p:cTn dur="1000"/>
                                        <p:tgtEl>
                                          <p:spTgt spid="189">
                                            <p:txEl>
                                              <p:pRg end="10" st="1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90F8"/>
        </a:solidFill>
      </p:bgPr>
    </p:bg>
    <p:spTree>
      <p:nvGrpSpPr>
        <p:cNvPr id="197" name="Shape 197"/>
        <p:cNvGrpSpPr/>
        <p:nvPr/>
      </p:nvGrpSpPr>
      <p:grpSpPr>
        <a:xfrm>
          <a:off x="0" y="0"/>
          <a:ext cx="0" cy="0"/>
          <a:chOff x="0" y="0"/>
          <a:chExt cx="0" cy="0"/>
        </a:xfrm>
      </p:grpSpPr>
      <p:sp>
        <p:nvSpPr>
          <p:cNvPr id="198" name="Google Shape;198;p29"/>
          <p:cNvSpPr txBox="1"/>
          <p:nvPr/>
        </p:nvSpPr>
        <p:spPr>
          <a:xfrm>
            <a:off x="2259600" y="2202300"/>
            <a:ext cx="46248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3600">
                <a:solidFill>
                  <a:schemeClr val="lt1"/>
                </a:solidFill>
                <a:latin typeface="Mulish ExtraBold"/>
                <a:ea typeface="Mulish ExtraBold"/>
                <a:cs typeface="Mulish ExtraBold"/>
                <a:sym typeface="Mulish ExtraBold"/>
              </a:rPr>
              <a:t>3</a:t>
            </a:r>
            <a:r>
              <a:rPr lang="en" sz="3600">
                <a:solidFill>
                  <a:schemeClr val="lt1"/>
                </a:solidFill>
                <a:latin typeface="Mulish ExtraBold"/>
                <a:ea typeface="Mulish ExtraBold"/>
                <a:cs typeface="Mulish ExtraBold"/>
                <a:sym typeface="Mulish ExtraBold"/>
              </a:rPr>
              <a:t>.  Live Coding</a:t>
            </a:r>
            <a:endParaRPr sz="3600">
              <a:solidFill>
                <a:schemeClr val="lt1"/>
              </a:solidFill>
              <a:latin typeface="Mulish ExtraBold"/>
              <a:ea typeface="Mulish ExtraBold"/>
              <a:cs typeface="Mulish ExtraBold"/>
              <a:sym typeface="Mulish ExtraBold"/>
            </a:endParaRPr>
          </a:p>
        </p:txBody>
      </p:sp>
      <p:sp>
        <p:nvSpPr>
          <p:cNvPr id="199" name="Google Shape;199;p2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0"/>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400">
                <a:solidFill>
                  <a:srgbClr val="0090F8"/>
                </a:solidFill>
                <a:latin typeface="Mulish ExtraBold"/>
                <a:ea typeface="Mulish ExtraBold"/>
                <a:cs typeface="Mulish ExtraBold"/>
                <a:sym typeface="Mulish ExtraBold"/>
              </a:rPr>
              <a:t>3.1</a:t>
            </a:r>
            <a:r>
              <a:rPr b="0" lang="en" sz="2400">
                <a:solidFill>
                  <a:srgbClr val="0090F8"/>
                </a:solidFill>
                <a:latin typeface="Mulish ExtraBold"/>
                <a:ea typeface="Mulish ExtraBold"/>
                <a:cs typeface="Mulish ExtraBold"/>
                <a:sym typeface="Mulish ExtraBold"/>
              </a:rPr>
              <a:t>.</a:t>
            </a:r>
            <a:r>
              <a:rPr lang="en" sz="2400">
                <a:solidFill>
                  <a:srgbClr val="0090F8"/>
                </a:solidFill>
                <a:latin typeface="Mulish ExtraBold"/>
                <a:ea typeface="Mulish ExtraBold"/>
                <a:cs typeface="Mulish ExtraBold"/>
                <a:sym typeface="Mulish ExtraBold"/>
              </a:rPr>
              <a:t> Example</a:t>
            </a:r>
            <a:endParaRPr b="0" sz="2400">
              <a:solidFill>
                <a:srgbClr val="0090F8"/>
              </a:solidFill>
              <a:latin typeface="Mulish ExtraBold"/>
              <a:ea typeface="Mulish ExtraBold"/>
              <a:cs typeface="Mulish ExtraBold"/>
              <a:sym typeface="Mulish ExtraBold"/>
            </a:endParaRPr>
          </a:p>
        </p:txBody>
      </p:sp>
      <p:sp>
        <p:nvSpPr>
          <p:cNvPr id="205" name="Google Shape;205;p30"/>
          <p:cNvSpPr txBox="1"/>
          <p:nvPr>
            <p:ph idx="1" type="body"/>
          </p:nvPr>
        </p:nvSpPr>
        <p:spPr>
          <a:xfrm>
            <a:off x="311700" y="1266325"/>
            <a:ext cx="8595600" cy="33027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Clr>
                <a:schemeClr val="dk1"/>
              </a:buClr>
              <a:buSzPts val="1400"/>
              <a:buChar char="-"/>
            </a:pPr>
            <a:r>
              <a:rPr lang="en" sz="1400" u="sng">
                <a:solidFill>
                  <a:schemeClr val="hlink"/>
                </a:solidFill>
                <a:highlight>
                  <a:srgbClr val="FFFFFF"/>
                </a:highlight>
                <a:hlinkClick r:id="rId3"/>
              </a:rPr>
              <a:t>https://leetcode.com/problems/merge-sorted-array/</a:t>
            </a:r>
            <a:endParaRPr sz="1400">
              <a:solidFill>
                <a:schemeClr val="dk1"/>
              </a:solidFill>
              <a:highlight>
                <a:srgbClr val="FFFFFF"/>
              </a:highlight>
            </a:endParaRPr>
          </a:p>
          <a:p>
            <a:pPr indent="-317500" lvl="0" marL="457200" rtl="0" algn="l">
              <a:spcBef>
                <a:spcPts val="0"/>
              </a:spcBef>
              <a:spcAft>
                <a:spcPts val="0"/>
              </a:spcAft>
              <a:buClr>
                <a:schemeClr val="dk1"/>
              </a:buClr>
              <a:buSzPts val="1400"/>
              <a:buChar char="-"/>
            </a:pPr>
            <a:r>
              <a:rPr lang="en" sz="1400" u="sng">
                <a:solidFill>
                  <a:schemeClr val="hlink"/>
                </a:solidFill>
                <a:highlight>
                  <a:srgbClr val="FFFFFF"/>
                </a:highlight>
                <a:hlinkClick r:id="rId4"/>
              </a:rPr>
              <a:t>https://leetcode.com/problems/range-sum-query-immutable/</a:t>
            </a:r>
            <a:endParaRPr sz="1400">
              <a:solidFill>
                <a:schemeClr val="dk1"/>
              </a:solidFill>
              <a:highlight>
                <a:srgbClr val="FFFFFF"/>
              </a:highlight>
            </a:endParaRPr>
          </a:p>
          <a:p>
            <a:pPr indent="-317500" lvl="0" marL="457200" rtl="0" algn="l">
              <a:spcBef>
                <a:spcPts val="0"/>
              </a:spcBef>
              <a:spcAft>
                <a:spcPts val="0"/>
              </a:spcAft>
              <a:buClr>
                <a:schemeClr val="dk1"/>
              </a:buClr>
              <a:buSzPts val="1400"/>
              <a:buChar char="-"/>
            </a:pPr>
            <a:r>
              <a:rPr lang="en" sz="1400" u="sng">
                <a:solidFill>
                  <a:schemeClr val="hlink"/>
                </a:solidFill>
                <a:highlight>
                  <a:srgbClr val="FFFFFF"/>
                </a:highlight>
                <a:hlinkClick r:id="rId5"/>
              </a:rPr>
              <a:t>https://leetcode.com/problems/sum-of-unique-elements/</a:t>
            </a:r>
            <a:endParaRPr sz="1400">
              <a:solidFill>
                <a:schemeClr val="dk1"/>
              </a:solidFill>
              <a:highlight>
                <a:srgbClr val="FFFFFF"/>
              </a:highlight>
            </a:endParaRPr>
          </a:p>
          <a:p>
            <a:pPr indent="-317500" lvl="0" marL="457200" rtl="0" algn="l">
              <a:spcBef>
                <a:spcPts val="0"/>
              </a:spcBef>
              <a:spcAft>
                <a:spcPts val="0"/>
              </a:spcAft>
              <a:buClr>
                <a:schemeClr val="dk1"/>
              </a:buClr>
              <a:buSzPts val="1400"/>
              <a:buChar char="-"/>
            </a:pPr>
            <a:r>
              <a:t/>
            </a:r>
            <a:endParaRPr sz="1400">
              <a:solidFill>
                <a:schemeClr val="dk1"/>
              </a:solidFill>
              <a:highlight>
                <a:schemeClr val="lt1"/>
              </a:highlight>
            </a:endParaRPr>
          </a:p>
          <a:p>
            <a:pPr indent="0" lvl="0" marL="457200" rtl="0" algn="l">
              <a:spcBef>
                <a:spcPts val="1200"/>
              </a:spcBef>
              <a:spcAft>
                <a:spcPts val="1200"/>
              </a:spcAft>
              <a:buNone/>
            </a:pPr>
            <a:r>
              <a:rPr lang="en" sz="1400">
                <a:solidFill>
                  <a:schemeClr val="dk1"/>
                </a:solidFill>
                <a:highlight>
                  <a:srgbClr val="FFFFFF"/>
                </a:highlight>
              </a:rPr>
              <a:t>Code mẫu: </a:t>
            </a:r>
            <a:endParaRPr sz="1400">
              <a:solidFill>
                <a:schemeClr val="dk1"/>
              </a:solidFill>
              <a:highlight>
                <a:srgbClr val="FFFFFF"/>
              </a:highlight>
            </a:endParaRPr>
          </a:p>
        </p:txBody>
      </p:sp>
      <p:sp>
        <p:nvSpPr>
          <p:cNvPr id="206" name="Google Shape;206;p30"/>
          <p:cNvSpPr/>
          <p:nvPr/>
        </p:nvSpPr>
        <p:spPr>
          <a:xfrm>
            <a:off x="0" y="5011050"/>
            <a:ext cx="9144000" cy="133800"/>
          </a:xfrm>
          <a:prstGeom prst="rect">
            <a:avLst/>
          </a:prstGeom>
          <a:solidFill>
            <a:srgbClr val="0090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3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08" name="Google Shape;208;p30"/>
          <p:cNvSpPr txBox="1"/>
          <p:nvPr/>
        </p:nvSpPr>
        <p:spPr>
          <a:xfrm>
            <a:off x="7209150" y="65375"/>
            <a:ext cx="1812000" cy="6465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Clr>
                <a:schemeClr val="dk1"/>
              </a:buClr>
              <a:buSzPts val="1100"/>
              <a:buFont typeface="Arial"/>
              <a:buNone/>
            </a:pPr>
            <a:r>
              <a:rPr lang="en" sz="1000">
                <a:solidFill>
                  <a:srgbClr val="9E9E9E"/>
                </a:solidFill>
                <a:latin typeface="Mulish"/>
                <a:ea typeface="Mulish"/>
                <a:cs typeface="Mulish"/>
                <a:sym typeface="Mulish"/>
              </a:rPr>
              <a:t>[FSE]  Độ phức tạp tính toàn và array</a:t>
            </a:r>
            <a:endParaRPr sz="1000">
              <a:solidFill>
                <a:srgbClr val="9E9E9E"/>
              </a:solidFill>
              <a:latin typeface="Mulish"/>
              <a:ea typeface="Mulish"/>
              <a:cs typeface="Mulish"/>
              <a:sym typeface="Mulish"/>
            </a:endParaRPr>
          </a:p>
          <a:p>
            <a:pPr indent="0" lvl="0" marL="0" rtl="0" algn="r">
              <a:spcBef>
                <a:spcPts val="0"/>
              </a:spcBef>
              <a:spcAft>
                <a:spcPts val="0"/>
              </a:spcAft>
              <a:buNone/>
            </a:pPr>
            <a:r>
              <a:t/>
            </a:r>
            <a:endParaRPr sz="1000">
              <a:solidFill>
                <a:srgbClr val="9E9E9E"/>
              </a:solidFill>
              <a:latin typeface="Mulish"/>
              <a:ea typeface="Mulish"/>
              <a:cs typeface="Mulish"/>
              <a:sym typeface="Mulish"/>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5">
                                            <p:txEl>
                                              <p:pRg end="0" st="0"/>
                                            </p:txEl>
                                          </p:spTgt>
                                        </p:tgtEl>
                                        <p:attrNameLst>
                                          <p:attrName>style.visibility</p:attrName>
                                        </p:attrNameLst>
                                      </p:cBhvr>
                                      <p:to>
                                        <p:strVal val="visible"/>
                                      </p:to>
                                    </p:set>
                                    <p:animEffect filter="fade" transition="in">
                                      <p:cBhvr>
                                        <p:cTn dur="1000"/>
                                        <p:tgtEl>
                                          <p:spTgt spid="20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5">
                                            <p:txEl>
                                              <p:pRg end="1" st="1"/>
                                            </p:txEl>
                                          </p:spTgt>
                                        </p:tgtEl>
                                        <p:attrNameLst>
                                          <p:attrName>style.visibility</p:attrName>
                                        </p:attrNameLst>
                                      </p:cBhvr>
                                      <p:to>
                                        <p:strVal val="visible"/>
                                      </p:to>
                                    </p:set>
                                    <p:animEffect filter="fade" transition="in">
                                      <p:cBhvr>
                                        <p:cTn dur="1000"/>
                                        <p:tgtEl>
                                          <p:spTgt spid="20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5">
                                            <p:txEl>
                                              <p:pRg end="2" st="2"/>
                                            </p:txEl>
                                          </p:spTgt>
                                        </p:tgtEl>
                                        <p:attrNameLst>
                                          <p:attrName>style.visibility</p:attrName>
                                        </p:attrNameLst>
                                      </p:cBhvr>
                                      <p:to>
                                        <p:strVal val="visible"/>
                                      </p:to>
                                    </p:set>
                                    <p:animEffect filter="fade" transition="in">
                                      <p:cBhvr>
                                        <p:cTn dur="1000"/>
                                        <p:tgtEl>
                                          <p:spTgt spid="20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5">
                                            <p:txEl>
                                              <p:pRg end="3" st="3"/>
                                            </p:txEl>
                                          </p:spTgt>
                                        </p:tgtEl>
                                        <p:attrNameLst>
                                          <p:attrName>style.visibility</p:attrName>
                                        </p:attrNameLst>
                                      </p:cBhvr>
                                      <p:to>
                                        <p:strVal val="visible"/>
                                      </p:to>
                                    </p:set>
                                    <p:animEffect filter="fade" transition="in">
                                      <p:cBhvr>
                                        <p:cTn dur="1000"/>
                                        <p:tgtEl>
                                          <p:spTgt spid="20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5">
                                            <p:txEl>
                                              <p:pRg end="4" st="4"/>
                                            </p:txEl>
                                          </p:spTgt>
                                        </p:tgtEl>
                                        <p:attrNameLst>
                                          <p:attrName>style.visibility</p:attrName>
                                        </p:attrNameLst>
                                      </p:cBhvr>
                                      <p:to>
                                        <p:strVal val="visible"/>
                                      </p:to>
                                    </p:set>
                                    <p:animEffect filter="fade" transition="in">
                                      <p:cBhvr>
                                        <p:cTn dur="1000"/>
                                        <p:tgtEl>
                                          <p:spTgt spid="205">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90F8"/>
        </a:solidFill>
      </p:bgPr>
    </p:bg>
    <p:spTree>
      <p:nvGrpSpPr>
        <p:cNvPr id="212" name="Shape 212"/>
        <p:cNvGrpSpPr/>
        <p:nvPr/>
      </p:nvGrpSpPr>
      <p:grpSpPr>
        <a:xfrm>
          <a:off x="0" y="0"/>
          <a:ext cx="0" cy="0"/>
          <a:chOff x="0" y="0"/>
          <a:chExt cx="0" cy="0"/>
        </a:xfrm>
      </p:grpSpPr>
      <p:sp>
        <p:nvSpPr>
          <p:cNvPr id="213" name="Google Shape;213;p31"/>
          <p:cNvSpPr txBox="1"/>
          <p:nvPr/>
        </p:nvSpPr>
        <p:spPr>
          <a:xfrm>
            <a:off x="2259600" y="2202300"/>
            <a:ext cx="46248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3600">
                <a:solidFill>
                  <a:schemeClr val="lt1"/>
                </a:solidFill>
                <a:latin typeface="Mulish ExtraBold"/>
                <a:ea typeface="Mulish ExtraBold"/>
                <a:cs typeface="Mulish ExtraBold"/>
                <a:sym typeface="Mulish ExtraBold"/>
              </a:rPr>
              <a:t>4</a:t>
            </a:r>
            <a:r>
              <a:rPr lang="en" sz="3600">
                <a:solidFill>
                  <a:schemeClr val="lt1"/>
                </a:solidFill>
                <a:latin typeface="Mulish ExtraBold"/>
                <a:ea typeface="Mulish ExtraBold"/>
                <a:cs typeface="Mulish ExtraBold"/>
                <a:sym typeface="Mulish ExtraBold"/>
              </a:rPr>
              <a:t>.  </a:t>
            </a:r>
            <a:r>
              <a:rPr lang="en" sz="3600">
                <a:solidFill>
                  <a:schemeClr val="lt1"/>
                </a:solidFill>
                <a:latin typeface="Mulish ExtraBold"/>
                <a:ea typeface="Mulish ExtraBold"/>
                <a:cs typeface="Mulish ExtraBold"/>
                <a:sym typeface="Mulish ExtraBold"/>
              </a:rPr>
              <a:t>Homework</a:t>
            </a:r>
            <a:endParaRPr sz="3600">
              <a:solidFill>
                <a:schemeClr val="lt1"/>
              </a:solidFill>
              <a:latin typeface="Mulish ExtraBold"/>
              <a:ea typeface="Mulish ExtraBold"/>
              <a:cs typeface="Mulish ExtraBold"/>
              <a:sym typeface="Mulish ExtraBold"/>
            </a:endParaRPr>
          </a:p>
        </p:txBody>
      </p:sp>
      <p:sp>
        <p:nvSpPr>
          <p:cNvPr id="214" name="Google Shape;214;p3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p:nvPr/>
        </p:nvSpPr>
        <p:spPr>
          <a:xfrm>
            <a:off x="4572000" y="0"/>
            <a:ext cx="4724100" cy="5143500"/>
          </a:xfrm>
          <a:prstGeom prst="rect">
            <a:avLst/>
          </a:prstGeom>
          <a:solidFill>
            <a:srgbClr val="0B3E6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4"/>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0" lang="en" sz="3200">
                <a:solidFill>
                  <a:srgbClr val="0090F8"/>
                </a:solidFill>
                <a:latin typeface="Mulish ExtraBold"/>
                <a:ea typeface="Mulish ExtraBold"/>
                <a:cs typeface="Mulish ExtraBold"/>
                <a:sym typeface="Mulish ExtraBold"/>
              </a:rPr>
              <a:t>Contents</a:t>
            </a:r>
            <a:endParaRPr b="0" sz="3200">
              <a:solidFill>
                <a:srgbClr val="0090F8"/>
              </a:solidFill>
              <a:latin typeface="Mulish ExtraBold"/>
              <a:ea typeface="Mulish ExtraBold"/>
              <a:cs typeface="Mulish ExtraBold"/>
              <a:sym typeface="Mulish ExtraBold"/>
            </a:endParaRPr>
          </a:p>
        </p:txBody>
      </p:sp>
      <p:sp>
        <p:nvSpPr>
          <p:cNvPr id="64" name="Google Shape;64;p14"/>
          <p:cNvSpPr txBox="1"/>
          <p:nvPr>
            <p:ph idx="2" type="body"/>
          </p:nvPr>
        </p:nvSpPr>
        <p:spPr>
          <a:xfrm>
            <a:off x="4572000" y="724200"/>
            <a:ext cx="4533000" cy="3695100"/>
          </a:xfrm>
          <a:prstGeom prst="rect">
            <a:avLst/>
          </a:prstGeom>
        </p:spPr>
        <p:txBody>
          <a:bodyPr anchorCtr="0" anchor="ctr" bIns="91425" lIns="91425" spcFirstLastPara="1" rIns="91425" wrap="square" tIns="91425">
            <a:normAutofit/>
          </a:bodyPr>
          <a:lstStyle/>
          <a:p>
            <a:pPr indent="-330200" lvl="0" marL="457200" rtl="0" algn="l">
              <a:lnSpc>
                <a:spcPct val="150000"/>
              </a:lnSpc>
              <a:spcBef>
                <a:spcPts val="0"/>
              </a:spcBef>
              <a:spcAft>
                <a:spcPts val="0"/>
              </a:spcAft>
              <a:buClr>
                <a:schemeClr val="lt1"/>
              </a:buClr>
              <a:buSzPts val="1600"/>
              <a:buFont typeface="Mulish"/>
              <a:buAutoNum type="arabicPeriod"/>
            </a:pPr>
            <a:r>
              <a:rPr lang="en" sz="1600">
                <a:solidFill>
                  <a:schemeClr val="lt1"/>
                </a:solidFill>
                <a:latin typeface="Mulish"/>
                <a:ea typeface="Mulish"/>
                <a:cs typeface="Mulish"/>
                <a:sym typeface="Mulish"/>
              </a:rPr>
              <a:t>Algorithmic Complexity</a:t>
            </a:r>
            <a:endParaRPr sz="1600">
              <a:solidFill>
                <a:schemeClr val="lt1"/>
              </a:solidFill>
              <a:latin typeface="Mulish"/>
              <a:ea typeface="Mulish"/>
              <a:cs typeface="Mulish"/>
              <a:sym typeface="Mulish"/>
            </a:endParaRPr>
          </a:p>
          <a:p>
            <a:pPr indent="-330200" lvl="0" marL="457200" rtl="0" algn="l">
              <a:lnSpc>
                <a:spcPct val="150000"/>
              </a:lnSpc>
              <a:spcBef>
                <a:spcPts val="0"/>
              </a:spcBef>
              <a:spcAft>
                <a:spcPts val="0"/>
              </a:spcAft>
              <a:buClr>
                <a:schemeClr val="lt1"/>
              </a:buClr>
              <a:buSzPts val="1600"/>
              <a:buFont typeface="Mulish"/>
              <a:buAutoNum type="arabicPeriod"/>
            </a:pPr>
            <a:r>
              <a:rPr lang="en" sz="1600">
                <a:solidFill>
                  <a:schemeClr val="lt1"/>
                </a:solidFill>
                <a:latin typeface="Mulish"/>
                <a:ea typeface="Mulish"/>
                <a:cs typeface="Mulish"/>
                <a:sym typeface="Mulish"/>
              </a:rPr>
              <a:t>Arrays</a:t>
            </a:r>
            <a:endParaRPr sz="1600">
              <a:solidFill>
                <a:schemeClr val="lt1"/>
              </a:solidFill>
              <a:latin typeface="Mulish"/>
              <a:ea typeface="Mulish"/>
              <a:cs typeface="Mulish"/>
              <a:sym typeface="Mulish"/>
            </a:endParaRPr>
          </a:p>
          <a:p>
            <a:pPr indent="-330200" lvl="0" marL="457200" rtl="0" algn="l">
              <a:lnSpc>
                <a:spcPct val="150000"/>
              </a:lnSpc>
              <a:spcBef>
                <a:spcPts val="0"/>
              </a:spcBef>
              <a:spcAft>
                <a:spcPts val="0"/>
              </a:spcAft>
              <a:buClr>
                <a:schemeClr val="lt1"/>
              </a:buClr>
              <a:buSzPts val="1600"/>
              <a:buFont typeface="Mulish"/>
              <a:buAutoNum type="arabicPeriod"/>
            </a:pPr>
            <a:r>
              <a:rPr lang="en" sz="1600">
                <a:solidFill>
                  <a:schemeClr val="lt1"/>
                </a:solidFill>
                <a:latin typeface="Mulish"/>
                <a:ea typeface="Mulish"/>
                <a:cs typeface="Mulish"/>
                <a:sym typeface="Mulish"/>
              </a:rPr>
              <a:t>Livecoding: Examples</a:t>
            </a:r>
            <a:endParaRPr sz="1600">
              <a:solidFill>
                <a:schemeClr val="lt1"/>
              </a:solidFill>
              <a:latin typeface="Mulish"/>
              <a:ea typeface="Mulish"/>
              <a:cs typeface="Mulish"/>
              <a:sym typeface="Mulish"/>
            </a:endParaRPr>
          </a:p>
          <a:p>
            <a:pPr indent="-330200" lvl="0" marL="457200" rtl="0" algn="l">
              <a:lnSpc>
                <a:spcPct val="150000"/>
              </a:lnSpc>
              <a:spcBef>
                <a:spcPts val="0"/>
              </a:spcBef>
              <a:spcAft>
                <a:spcPts val="0"/>
              </a:spcAft>
              <a:buClr>
                <a:schemeClr val="lt1"/>
              </a:buClr>
              <a:buSzPts val="1600"/>
              <a:buFont typeface="Mulish"/>
              <a:buAutoNum type="arabicPeriod"/>
            </a:pPr>
            <a:r>
              <a:rPr lang="en" sz="1600">
                <a:solidFill>
                  <a:schemeClr val="lt1"/>
                </a:solidFill>
                <a:latin typeface="Mulish"/>
                <a:ea typeface="Mulish"/>
                <a:cs typeface="Mulish"/>
                <a:sym typeface="Mulish"/>
              </a:rPr>
              <a:t>Homework exercises</a:t>
            </a:r>
            <a:endParaRPr sz="1600">
              <a:solidFill>
                <a:schemeClr val="lt1"/>
              </a:solidFill>
              <a:latin typeface="Mulish"/>
              <a:ea typeface="Mulish"/>
              <a:cs typeface="Mulish"/>
              <a:sym typeface="Mulish"/>
            </a:endParaRPr>
          </a:p>
        </p:txBody>
      </p:sp>
      <p:sp>
        <p:nvSpPr>
          <p:cNvPr id="65" name="Google Shape;65;p14"/>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
        <p:nvSpPr>
          <p:cNvPr id="66" name="Google Shape;66;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67" name="Google Shape;67;p14"/>
          <p:cNvSpPr txBox="1"/>
          <p:nvPr/>
        </p:nvSpPr>
        <p:spPr>
          <a:xfrm>
            <a:off x="7209150" y="65375"/>
            <a:ext cx="1812000" cy="4926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sz="1000">
                <a:solidFill>
                  <a:srgbClr val="9E9E9E"/>
                </a:solidFill>
                <a:latin typeface="Mulish"/>
                <a:ea typeface="Mulish"/>
                <a:cs typeface="Mulish"/>
                <a:sym typeface="Mulish"/>
              </a:rPr>
              <a:t>[FSE]  </a:t>
            </a:r>
            <a:r>
              <a:rPr lang="en" sz="1000">
                <a:solidFill>
                  <a:srgbClr val="9E9E9E"/>
                </a:solidFill>
                <a:latin typeface="Mulish"/>
                <a:ea typeface="Mulish"/>
                <a:cs typeface="Mulish"/>
                <a:sym typeface="Mulish"/>
              </a:rPr>
              <a:t>Độ phức tạp tính toàn và array</a:t>
            </a:r>
            <a:endParaRPr sz="1000">
              <a:solidFill>
                <a:srgbClr val="9E9E9E"/>
              </a:solidFill>
              <a:latin typeface="Mulish"/>
              <a:ea typeface="Mulish"/>
              <a:cs typeface="Mulish"/>
              <a:sym typeface="Mulish"/>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4">
                                            <p:txEl>
                                              <p:pRg end="0" st="0"/>
                                            </p:txEl>
                                          </p:spTgt>
                                        </p:tgtEl>
                                        <p:attrNameLst>
                                          <p:attrName>style.visibility</p:attrName>
                                        </p:attrNameLst>
                                      </p:cBhvr>
                                      <p:to>
                                        <p:strVal val="visible"/>
                                      </p:to>
                                    </p:set>
                                    <p:animEffect filter="fade" transition="in">
                                      <p:cBhvr>
                                        <p:cTn dur="1000"/>
                                        <p:tgtEl>
                                          <p:spTgt spid="6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4">
                                            <p:txEl>
                                              <p:pRg end="1" st="1"/>
                                            </p:txEl>
                                          </p:spTgt>
                                        </p:tgtEl>
                                        <p:attrNameLst>
                                          <p:attrName>style.visibility</p:attrName>
                                        </p:attrNameLst>
                                      </p:cBhvr>
                                      <p:to>
                                        <p:strVal val="visible"/>
                                      </p:to>
                                    </p:set>
                                    <p:animEffect filter="fade" transition="in">
                                      <p:cBhvr>
                                        <p:cTn dur="1000"/>
                                        <p:tgtEl>
                                          <p:spTgt spid="6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4">
                                            <p:txEl>
                                              <p:pRg end="2" st="2"/>
                                            </p:txEl>
                                          </p:spTgt>
                                        </p:tgtEl>
                                        <p:attrNameLst>
                                          <p:attrName>style.visibility</p:attrName>
                                        </p:attrNameLst>
                                      </p:cBhvr>
                                      <p:to>
                                        <p:strVal val="visible"/>
                                      </p:to>
                                    </p:set>
                                    <p:animEffect filter="fade" transition="in">
                                      <p:cBhvr>
                                        <p:cTn dur="1000"/>
                                        <p:tgtEl>
                                          <p:spTgt spid="6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4">
                                            <p:txEl>
                                              <p:pRg end="3" st="3"/>
                                            </p:txEl>
                                          </p:spTgt>
                                        </p:tgtEl>
                                        <p:attrNameLst>
                                          <p:attrName>style.visibility</p:attrName>
                                        </p:attrNameLst>
                                      </p:cBhvr>
                                      <p:to>
                                        <p:strVal val="visible"/>
                                      </p:to>
                                    </p:set>
                                    <p:animEffect filter="fade" transition="in">
                                      <p:cBhvr>
                                        <p:cTn dur="1000"/>
                                        <p:tgtEl>
                                          <p:spTgt spid="64">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2"/>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400">
                <a:solidFill>
                  <a:srgbClr val="0090F8"/>
                </a:solidFill>
                <a:latin typeface="Mulish ExtraBold"/>
                <a:ea typeface="Mulish ExtraBold"/>
                <a:cs typeface="Mulish ExtraBold"/>
                <a:sym typeface="Mulish ExtraBold"/>
              </a:rPr>
              <a:t>4</a:t>
            </a:r>
            <a:r>
              <a:rPr lang="en" sz="2400">
                <a:solidFill>
                  <a:srgbClr val="0090F8"/>
                </a:solidFill>
                <a:latin typeface="Mulish ExtraBold"/>
                <a:ea typeface="Mulish ExtraBold"/>
                <a:cs typeface="Mulish ExtraBold"/>
                <a:sym typeface="Mulish ExtraBold"/>
              </a:rPr>
              <a:t>.1</a:t>
            </a:r>
            <a:r>
              <a:rPr b="0" lang="en" sz="2400">
                <a:solidFill>
                  <a:srgbClr val="0090F8"/>
                </a:solidFill>
                <a:latin typeface="Mulish ExtraBold"/>
                <a:ea typeface="Mulish ExtraBold"/>
                <a:cs typeface="Mulish ExtraBold"/>
                <a:sym typeface="Mulish ExtraBold"/>
              </a:rPr>
              <a:t>.</a:t>
            </a:r>
            <a:r>
              <a:rPr lang="en" sz="2400">
                <a:solidFill>
                  <a:srgbClr val="0090F8"/>
                </a:solidFill>
                <a:latin typeface="Mulish ExtraBold"/>
                <a:ea typeface="Mulish ExtraBold"/>
                <a:cs typeface="Mulish ExtraBold"/>
                <a:sym typeface="Mulish ExtraBold"/>
              </a:rPr>
              <a:t> </a:t>
            </a:r>
            <a:r>
              <a:rPr lang="en" sz="2400">
                <a:solidFill>
                  <a:srgbClr val="0090F8"/>
                </a:solidFill>
                <a:latin typeface="Mulish ExtraBold"/>
                <a:ea typeface="Mulish ExtraBold"/>
                <a:cs typeface="Mulish ExtraBold"/>
                <a:sym typeface="Mulish ExtraBold"/>
              </a:rPr>
              <a:t>Homework</a:t>
            </a:r>
            <a:endParaRPr b="0" sz="2400">
              <a:solidFill>
                <a:srgbClr val="0090F8"/>
              </a:solidFill>
              <a:latin typeface="Mulish ExtraBold"/>
              <a:ea typeface="Mulish ExtraBold"/>
              <a:cs typeface="Mulish ExtraBold"/>
              <a:sym typeface="Mulish ExtraBold"/>
            </a:endParaRPr>
          </a:p>
        </p:txBody>
      </p:sp>
      <p:sp>
        <p:nvSpPr>
          <p:cNvPr id="220" name="Google Shape;220;p32"/>
          <p:cNvSpPr txBox="1"/>
          <p:nvPr>
            <p:ph idx="1" type="body"/>
          </p:nvPr>
        </p:nvSpPr>
        <p:spPr>
          <a:xfrm>
            <a:off x="311700" y="1266325"/>
            <a:ext cx="8595600" cy="3302700"/>
          </a:xfrm>
          <a:prstGeom prst="rect">
            <a:avLst/>
          </a:prstGeom>
        </p:spPr>
        <p:txBody>
          <a:bodyPr anchorCtr="0" anchor="t" bIns="91425" lIns="91425" spcFirstLastPara="1" rIns="91425" wrap="square" tIns="91425">
            <a:normAutofit lnSpcReduction="20000"/>
          </a:bodyPr>
          <a:lstStyle/>
          <a:p>
            <a:pPr indent="-317500" lvl="0" marL="457200" rtl="0" algn="l">
              <a:spcBef>
                <a:spcPts val="0"/>
              </a:spcBef>
              <a:spcAft>
                <a:spcPts val="0"/>
              </a:spcAft>
              <a:buClr>
                <a:schemeClr val="dk1"/>
              </a:buClr>
              <a:buSzPts val="1400"/>
              <a:buChar char="-"/>
            </a:pPr>
            <a:r>
              <a:rPr lang="en" sz="1400" u="sng">
                <a:solidFill>
                  <a:schemeClr val="hlink"/>
                </a:solidFill>
                <a:highlight>
                  <a:srgbClr val="FFFFFF"/>
                </a:highlight>
                <a:hlinkClick r:id="rId3"/>
              </a:rPr>
              <a:t>https://leetcode.com/problems/pascals-triangle/</a:t>
            </a:r>
            <a:endParaRPr sz="1400">
              <a:solidFill>
                <a:schemeClr val="dk1"/>
              </a:solidFill>
              <a:highlight>
                <a:srgbClr val="FFFFFF"/>
              </a:highlight>
            </a:endParaRPr>
          </a:p>
          <a:p>
            <a:pPr indent="-317500" lvl="0" marL="457200" rtl="0" algn="l">
              <a:spcBef>
                <a:spcPts val="0"/>
              </a:spcBef>
              <a:spcAft>
                <a:spcPts val="0"/>
              </a:spcAft>
              <a:buClr>
                <a:schemeClr val="dk1"/>
              </a:buClr>
              <a:buSzPts val="1400"/>
              <a:buChar char="-"/>
            </a:pPr>
            <a:r>
              <a:rPr lang="en" sz="1400" u="sng">
                <a:solidFill>
                  <a:schemeClr val="hlink"/>
                </a:solidFill>
                <a:highlight>
                  <a:srgbClr val="FFFFFF"/>
                </a:highlight>
                <a:hlinkClick r:id="rId4"/>
              </a:rPr>
              <a:t>https://leetcode.com/problems/plus-one/</a:t>
            </a:r>
            <a:endParaRPr sz="1400">
              <a:solidFill>
                <a:schemeClr val="dk1"/>
              </a:solidFill>
              <a:highlight>
                <a:srgbClr val="FFFFFF"/>
              </a:highlight>
            </a:endParaRPr>
          </a:p>
          <a:p>
            <a:pPr indent="-317500" lvl="0" marL="457200" rtl="0" algn="l">
              <a:spcBef>
                <a:spcPts val="0"/>
              </a:spcBef>
              <a:spcAft>
                <a:spcPts val="0"/>
              </a:spcAft>
              <a:buClr>
                <a:schemeClr val="dk1"/>
              </a:buClr>
              <a:buSzPts val="1400"/>
              <a:buChar char="-"/>
            </a:pPr>
            <a:r>
              <a:rPr lang="en" sz="1400" u="sng">
                <a:solidFill>
                  <a:schemeClr val="hlink"/>
                </a:solidFill>
                <a:highlight>
                  <a:srgbClr val="FFFFFF"/>
                </a:highlight>
                <a:hlinkClick r:id="rId5"/>
              </a:rPr>
              <a:t>https://leetcode.com/problems/remove-element/</a:t>
            </a:r>
            <a:endParaRPr sz="1400">
              <a:solidFill>
                <a:schemeClr val="dk1"/>
              </a:solidFill>
              <a:highlight>
                <a:srgbClr val="FFFFFF"/>
              </a:highlight>
            </a:endParaRPr>
          </a:p>
          <a:p>
            <a:pPr indent="-317500" lvl="0" marL="457200" rtl="0" algn="l">
              <a:spcBef>
                <a:spcPts val="0"/>
              </a:spcBef>
              <a:spcAft>
                <a:spcPts val="0"/>
              </a:spcAft>
              <a:buClr>
                <a:schemeClr val="dk1"/>
              </a:buClr>
              <a:buSzPts val="1400"/>
              <a:buChar char="-"/>
            </a:pPr>
            <a:r>
              <a:rPr lang="en" sz="1400" u="sng">
                <a:solidFill>
                  <a:schemeClr val="accent5"/>
                </a:solidFill>
                <a:highlight>
                  <a:schemeClr val="lt1"/>
                </a:highlight>
                <a:hlinkClick r:id="rId6">
                  <a:extLst>
                    <a:ext uri="{A12FA001-AC4F-418D-AE19-62706E023703}">
                      <ahyp:hlinkClr val="tx"/>
                    </a:ext>
                  </a:extLst>
                </a:hlinkClick>
              </a:rPr>
              <a:t>https://leetcode.com/problems/product-of-array-except-self/</a:t>
            </a:r>
            <a:r>
              <a:rPr lang="en" sz="1400">
                <a:solidFill>
                  <a:schemeClr val="dk1"/>
                </a:solidFill>
                <a:highlight>
                  <a:schemeClr val="lt1"/>
                </a:highlight>
              </a:rPr>
              <a:t> </a:t>
            </a:r>
            <a:endParaRPr sz="1400">
              <a:solidFill>
                <a:schemeClr val="dk1"/>
              </a:solidFill>
              <a:highlight>
                <a:schemeClr val="lt1"/>
              </a:highlight>
            </a:endParaRPr>
          </a:p>
          <a:p>
            <a:pPr indent="0" lvl="0" marL="0" rtl="0" algn="l">
              <a:spcBef>
                <a:spcPts val="1200"/>
              </a:spcBef>
              <a:spcAft>
                <a:spcPts val="0"/>
              </a:spcAft>
              <a:buClr>
                <a:schemeClr val="dk1"/>
              </a:buClr>
              <a:buSzPts val="1100"/>
              <a:buFont typeface="Arial"/>
              <a:buNone/>
            </a:pPr>
            <a:r>
              <a:t/>
            </a:r>
            <a:endParaRPr sz="1400">
              <a:solidFill>
                <a:schemeClr val="dk1"/>
              </a:solidFill>
              <a:highlight>
                <a:schemeClr val="lt1"/>
              </a:highlight>
            </a:endParaRPr>
          </a:p>
          <a:p>
            <a:pPr indent="-317500" lvl="0" marL="457200" rtl="0" algn="l">
              <a:spcBef>
                <a:spcPts val="1200"/>
              </a:spcBef>
              <a:spcAft>
                <a:spcPts val="0"/>
              </a:spcAft>
              <a:buClr>
                <a:schemeClr val="dk1"/>
              </a:buClr>
              <a:buSzPts val="1400"/>
              <a:buChar char="-"/>
            </a:pPr>
            <a:r>
              <a:rPr lang="en" sz="1400">
                <a:solidFill>
                  <a:schemeClr val="dk1"/>
                </a:solidFill>
                <a:highlight>
                  <a:schemeClr val="lt1"/>
                </a:highlight>
              </a:rPr>
              <a:t>Có trình bày ý tưởng</a:t>
            </a:r>
            <a:endParaRPr sz="1400">
              <a:solidFill>
                <a:schemeClr val="dk1"/>
              </a:solidFill>
              <a:highlight>
                <a:schemeClr val="lt1"/>
              </a:highlight>
            </a:endParaRPr>
          </a:p>
          <a:p>
            <a:pPr indent="-317500" lvl="0" marL="457200" rtl="0" algn="l">
              <a:spcBef>
                <a:spcPts val="0"/>
              </a:spcBef>
              <a:spcAft>
                <a:spcPts val="0"/>
              </a:spcAft>
              <a:buClr>
                <a:schemeClr val="dk1"/>
              </a:buClr>
              <a:buSzPts val="1400"/>
              <a:buChar char="-"/>
            </a:pPr>
            <a:r>
              <a:rPr lang="en" sz="1400">
                <a:solidFill>
                  <a:schemeClr val="dk1"/>
                </a:solidFill>
                <a:highlight>
                  <a:schemeClr val="lt1"/>
                </a:highlight>
              </a:rPr>
              <a:t>Có phân tích độ phức tạp</a:t>
            </a:r>
            <a:endParaRPr sz="1400">
              <a:solidFill>
                <a:schemeClr val="dk1"/>
              </a:solidFill>
              <a:highlight>
                <a:schemeClr val="lt1"/>
              </a:highlight>
            </a:endParaRPr>
          </a:p>
          <a:p>
            <a:pPr indent="-317500" lvl="0" marL="457200" rtl="0" algn="l">
              <a:spcBef>
                <a:spcPts val="0"/>
              </a:spcBef>
              <a:spcAft>
                <a:spcPts val="0"/>
              </a:spcAft>
              <a:buClr>
                <a:schemeClr val="dk1"/>
              </a:buClr>
              <a:buSzPts val="1400"/>
              <a:buChar char="-"/>
            </a:pPr>
            <a:r>
              <a:rPr lang="en" sz="1400">
                <a:solidFill>
                  <a:schemeClr val="dk1"/>
                </a:solidFill>
                <a:highlight>
                  <a:schemeClr val="lt1"/>
                </a:highlight>
              </a:rPr>
              <a:t>Đặt tên biến rõ ràng</a:t>
            </a:r>
            <a:endParaRPr sz="1400">
              <a:solidFill>
                <a:schemeClr val="dk1"/>
              </a:solidFill>
              <a:highlight>
                <a:schemeClr val="lt1"/>
              </a:highlight>
            </a:endParaRPr>
          </a:p>
          <a:p>
            <a:pPr indent="-317500" lvl="0" marL="457200" rtl="0" algn="l">
              <a:spcBef>
                <a:spcPts val="0"/>
              </a:spcBef>
              <a:spcAft>
                <a:spcPts val="0"/>
              </a:spcAft>
              <a:buClr>
                <a:schemeClr val="dk1"/>
              </a:buClr>
              <a:buSzPts val="1400"/>
              <a:buChar char="-"/>
            </a:pPr>
            <a:r>
              <a:rPr lang="en" sz="1400">
                <a:solidFill>
                  <a:schemeClr val="dk1"/>
                </a:solidFill>
                <a:highlight>
                  <a:schemeClr val="lt1"/>
                </a:highlight>
              </a:rPr>
              <a:t>Có comment code</a:t>
            </a:r>
            <a:endParaRPr sz="1400">
              <a:solidFill>
                <a:schemeClr val="dk1"/>
              </a:solidFill>
              <a:highlight>
                <a:schemeClr val="lt1"/>
              </a:highlight>
            </a:endParaRPr>
          </a:p>
          <a:p>
            <a:pPr indent="-317500" lvl="0" marL="914400" rtl="0" algn="l">
              <a:spcBef>
                <a:spcPts val="0"/>
              </a:spcBef>
              <a:spcAft>
                <a:spcPts val="0"/>
              </a:spcAft>
              <a:buClr>
                <a:schemeClr val="dk1"/>
              </a:buClr>
              <a:buSzPts val="1400"/>
              <a:buChar char="-"/>
            </a:pPr>
            <a:r>
              <a:rPr lang="en" sz="1400">
                <a:solidFill>
                  <a:schemeClr val="dk1"/>
                </a:solidFill>
                <a:highlight>
                  <a:schemeClr val="lt1"/>
                </a:highlight>
              </a:rPr>
              <a:t>Nộp bài tập bằng 1 trong 3 ngôn ngữ: Python, Java, C++</a:t>
            </a:r>
            <a:endParaRPr sz="1400">
              <a:solidFill>
                <a:schemeClr val="dk1"/>
              </a:solidFill>
              <a:highlight>
                <a:schemeClr val="lt1"/>
              </a:highlight>
            </a:endParaRPr>
          </a:p>
          <a:p>
            <a:pPr indent="0" lvl="0" marL="0" rtl="0" algn="l">
              <a:spcBef>
                <a:spcPts val="1200"/>
              </a:spcBef>
              <a:spcAft>
                <a:spcPts val="0"/>
              </a:spcAft>
              <a:buNone/>
            </a:pPr>
            <a:r>
              <a:rPr lang="en" sz="1400">
                <a:solidFill>
                  <a:schemeClr val="dk1"/>
                </a:solidFill>
                <a:highlight>
                  <a:srgbClr val="FFFFFF"/>
                </a:highlight>
              </a:rPr>
              <a:t>	</a:t>
            </a:r>
            <a:r>
              <a:rPr lang="en" sz="1400">
                <a:solidFill>
                  <a:schemeClr val="dk1"/>
                </a:solidFill>
                <a:highlight>
                  <a:schemeClr val="lt1"/>
                </a:highlight>
              </a:rPr>
              <a:t>Code mẫu: https://pastebin.pl/view/20398ee6</a:t>
            </a:r>
            <a:endParaRPr sz="1400">
              <a:solidFill>
                <a:schemeClr val="dk1"/>
              </a:solidFill>
              <a:highlight>
                <a:schemeClr val="lt1"/>
              </a:highlight>
            </a:endParaRPr>
          </a:p>
          <a:p>
            <a:pPr indent="0" lvl="0" marL="0" rtl="0" algn="l">
              <a:spcBef>
                <a:spcPts val="1200"/>
              </a:spcBef>
              <a:spcAft>
                <a:spcPts val="1200"/>
              </a:spcAft>
              <a:buNone/>
            </a:pPr>
            <a:r>
              <a:t/>
            </a:r>
            <a:endParaRPr sz="1400">
              <a:solidFill>
                <a:schemeClr val="dk1"/>
              </a:solidFill>
              <a:highlight>
                <a:srgbClr val="FFFFFF"/>
              </a:highlight>
            </a:endParaRPr>
          </a:p>
        </p:txBody>
      </p:sp>
      <p:sp>
        <p:nvSpPr>
          <p:cNvPr id="221" name="Google Shape;221;p32"/>
          <p:cNvSpPr/>
          <p:nvPr/>
        </p:nvSpPr>
        <p:spPr>
          <a:xfrm>
            <a:off x="0" y="5011050"/>
            <a:ext cx="9144000" cy="133800"/>
          </a:xfrm>
          <a:prstGeom prst="rect">
            <a:avLst/>
          </a:prstGeom>
          <a:solidFill>
            <a:srgbClr val="0090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3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23" name="Google Shape;223;p32"/>
          <p:cNvSpPr txBox="1"/>
          <p:nvPr/>
        </p:nvSpPr>
        <p:spPr>
          <a:xfrm>
            <a:off x="7209150" y="65375"/>
            <a:ext cx="1812000" cy="6465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sz="1000">
                <a:solidFill>
                  <a:srgbClr val="9E9E9E"/>
                </a:solidFill>
                <a:latin typeface="Mulish"/>
                <a:ea typeface="Mulish"/>
                <a:cs typeface="Mulish"/>
                <a:sym typeface="Mulish"/>
              </a:rPr>
              <a:t>[FSE]  Độ phức tạp tính toàn và array</a:t>
            </a:r>
            <a:endParaRPr sz="1000">
              <a:solidFill>
                <a:srgbClr val="9E9E9E"/>
              </a:solidFill>
              <a:latin typeface="Mulish"/>
              <a:ea typeface="Mulish"/>
              <a:cs typeface="Mulish"/>
              <a:sym typeface="Mulish"/>
            </a:endParaRPr>
          </a:p>
          <a:p>
            <a:pPr indent="0" lvl="0" marL="0" rtl="0" algn="r">
              <a:spcBef>
                <a:spcPts val="0"/>
              </a:spcBef>
              <a:spcAft>
                <a:spcPts val="0"/>
              </a:spcAft>
              <a:buNone/>
            </a:pPr>
            <a:r>
              <a:t/>
            </a:r>
            <a:endParaRPr sz="1000">
              <a:solidFill>
                <a:srgbClr val="9E9E9E"/>
              </a:solidFill>
              <a:latin typeface="Mulish"/>
              <a:ea typeface="Mulish"/>
              <a:cs typeface="Mulish"/>
              <a:sym typeface="Mulish"/>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0">
                                            <p:txEl>
                                              <p:pRg end="0" st="0"/>
                                            </p:txEl>
                                          </p:spTgt>
                                        </p:tgtEl>
                                        <p:attrNameLst>
                                          <p:attrName>style.visibility</p:attrName>
                                        </p:attrNameLst>
                                      </p:cBhvr>
                                      <p:to>
                                        <p:strVal val="visible"/>
                                      </p:to>
                                    </p:set>
                                    <p:animEffect filter="fade" transition="in">
                                      <p:cBhvr>
                                        <p:cTn dur="1000"/>
                                        <p:tgtEl>
                                          <p:spTgt spid="22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0">
                                            <p:txEl>
                                              <p:pRg end="1" st="1"/>
                                            </p:txEl>
                                          </p:spTgt>
                                        </p:tgtEl>
                                        <p:attrNameLst>
                                          <p:attrName>style.visibility</p:attrName>
                                        </p:attrNameLst>
                                      </p:cBhvr>
                                      <p:to>
                                        <p:strVal val="visible"/>
                                      </p:to>
                                    </p:set>
                                    <p:animEffect filter="fade" transition="in">
                                      <p:cBhvr>
                                        <p:cTn dur="1000"/>
                                        <p:tgtEl>
                                          <p:spTgt spid="22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0">
                                            <p:txEl>
                                              <p:pRg end="2" st="2"/>
                                            </p:txEl>
                                          </p:spTgt>
                                        </p:tgtEl>
                                        <p:attrNameLst>
                                          <p:attrName>style.visibility</p:attrName>
                                        </p:attrNameLst>
                                      </p:cBhvr>
                                      <p:to>
                                        <p:strVal val="visible"/>
                                      </p:to>
                                    </p:set>
                                    <p:animEffect filter="fade" transition="in">
                                      <p:cBhvr>
                                        <p:cTn dur="1000"/>
                                        <p:tgtEl>
                                          <p:spTgt spid="22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0">
                                            <p:txEl>
                                              <p:pRg end="3" st="3"/>
                                            </p:txEl>
                                          </p:spTgt>
                                        </p:tgtEl>
                                        <p:attrNameLst>
                                          <p:attrName>style.visibility</p:attrName>
                                        </p:attrNameLst>
                                      </p:cBhvr>
                                      <p:to>
                                        <p:strVal val="visible"/>
                                      </p:to>
                                    </p:set>
                                    <p:animEffect filter="fade" transition="in">
                                      <p:cBhvr>
                                        <p:cTn dur="1000"/>
                                        <p:tgtEl>
                                          <p:spTgt spid="22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0">
                                            <p:txEl>
                                              <p:pRg end="4" st="4"/>
                                            </p:txEl>
                                          </p:spTgt>
                                        </p:tgtEl>
                                        <p:attrNameLst>
                                          <p:attrName>style.visibility</p:attrName>
                                        </p:attrNameLst>
                                      </p:cBhvr>
                                      <p:to>
                                        <p:strVal val="visible"/>
                                      </p:to>
                                    </p:set>
                                    <p:animEffect filter="fade" transition="in">
                                      <p:cBhvr>
                                        <p:cTn dur="1000"/>
                                        <p:tgtEl>
                                          <p:spTgt spid="220">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0">
                                            <p:txEl>
                                              <p:pRg end="5" st="5"/>
                                            </p:txEl>
                                          </p:spTgt>
                                        </p:tgtEl>
                                        <p:attrNameLst>
                                          <p:attrName>style.visibility</p:attrName>
                                        </p:attrNameLst>
                                      </p:cBhvr>
                                      <p:to>
                                        <p:strVal val="visible"/>
                                      </p:to>
                                    </p:set>
                                    <p:animEffect filter="fade" transition="in">
                                      <p:cBhvr>
                                        <p:cTn dur="1000"/>
                                        <p:tgtEl>
                                          <p:spTgt spid="220">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0">
                                            <p:txEl>
                                              <p:pRg end="6" st="6"/>
                                            </p:txEl>
                                          </p:spTgt>
                                        </p:tgtEl>
                                        <p:attrNameLst>
                                          <p:attrName>style.visibility</p:attrName>
                                        </p:attrNameLst>
                                      </p:cBhvr>
                                      <p:to>
                                        <p:strVal val="visible"/>
                                      </p:to>
                                    </p:set>
                                    <p:animEffect filter="fade" transition="in">
                                      <p:cBhvr>
                                        <p:cTn dur="1000"/>
                                        <p:tgtEl>
                                          <p:spTgt spid="220">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0">
                                            <p:txEl>
                                              <p:pRg end="7" st="7"/>
                                            </p:txEl>
                                          </p:spTgt>
                                        </p:tgtEl>
                                        <p:attrNameLst>
                                          <p:attrName>style.visibility</p:attrName>
                                        </p:attrNameLst>
                                      </p:cBhvr>
                                      <p:to>
                                        <p:strVal val="visible"/>
                                      </p:to>
                                    </p:set>
                                    <p:animEffect filter="fade" transition="in">
                                      <p:cBhvr>
                                        <p:cTn dur="1000"/>
                                        <p:tgtEl>
                                          <p:spTgt spid="220">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0">
                                            <p:txEl>
                                              <p:pRg end="8" st="8"/>
                                            </p:txEl>
                                          </p:spTgt>
                                        </p:tgtEl>
                                        <p:attrNameLst>
                                          <p:attrName>style.visibility</p:attrName>
                                        </p:attrNameLst>
                                      </p:cBhvr>
                                      <p:to>
                                        <p:strVal val="visible"/>
                                      </p:to>
                                    </p:set>
                                    <p:animEffect filter="fade" transition="in">
                                      <p:cBhvr>
                                        <p:cTn dur="1000"/>
                                        <p:tgtEl>
                                          <p:spTgt spid="220">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0">
                                            <p:txEl>
                                              <p:pRg end="9" st="9"/>
                                            </p:txEl>
                                          </p:spTgt>
                                        </p:tgtEl>
                                        <p:attrNameLst>
                                          <p:attrName>style.visibility</p:attrName>
                                        </p:attrNameLst>
                                      </p:cBhvr>
                                      <p:to>
                                        <p:strVal val="visible"/>
                                      </p:to>
                                    </p:set>
                                    <p:animEffect filter="fade" transition="in">
                                      <p:cBhvr>
                                        <p:cTn dur="1000"/>
                                        <p:tgtEl>
                                          <p:spTgt spid="220">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0">
                                            <p:txEl>
                                              <p:pRg end="10" st="10"/>
                                            </p:txEl>
                                          </p:spTgt>
                                        </p:tgtEl>
                                        <p:attrNameLst>
                                          <p:attrName>style.visibility</p:attrName>
                                        </p:attrNameLst>
                                      </p:cBhvr>
                                      <p:to>
                                        <p:strVal val="visible"/>
                                      </p:to>
                                    </p:set>
                                    <p:animEffect filter="fade" transition="in">
                                      <p:cBhvr>
                                        <p:cTn dur="1000"/>
                                        <p:tgtEl>
                                          <p:spTgt spid="220">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0">
                                            <p:txEl>
                                              <p:pRg end="11" st="11"/>
                                            </p:txEl>
                                          </p:spTgt>
                                        </p:tgtEl>
                                        <p:attrNameLst>
                                          <p:attrName>style.visibility</p:attrName>
                                        </p:attrNameLst>
                                      </p:cBhvr>
                                      <p:to>
                                        <p:strVal val="visible"/>
                                      </p:to>
                                    </p:set>
                                    <p:animEffect filter="fade" transition="in">
                                      <p:cBhvr>
                                        <p:cTn dur="1000"/>
                                        <p:tgtEl>
                                          <p:spTgt spid="220">
                                            <p:txEl>
                                              <p:pRg end="11" st="1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References	</a:t>
            </a:r>
            <a:endParaRPr/>
          </a:p>
        </p:txBody>
      </p:sp>
      <p:sp>
        <p:nvSpPr>
          <p:cNvPr id="229" name="Google Shape;229;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u="sng">
                <a:solidFill>
                  <a:schemeClr val="hlink"/>
                </a:solidFill>
                <a:hlinkClick r:id="rId3"/>
              </a:rPr>
              <a:t>https://en.wikipedia.org/wiki/Big_O_notation</a:t>
            </a:r>
            <a:endParaRPr/>
          </a:p>
          <a:p>
            <a:pPr indent="0" lvl="0" marL="0" rtl="0" algn="l">
              <a:spcBef>
                <a:spcPts val="1200"/>
              </a:spcBef>
              <a:spcAft>
                <a:spcPts val="0"/>
              </a:spcAft>
              <a:buNone/>
            </a:pPr>
            <a:r>
              <a:rPr lang="en"/>
              <a:t>https://vnoi.info/wiki/translate/topcoder/Computational-Complexity-Section-1.md</a:t>
            </a:r>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90F8"/>
        </a:solidFill>
      </p:bgPr>
    </p:bg>
    <p:spTree>
      <p:nvGrpSpPr>
        <p:cNvPr id="71" name="Shape 71"/>
        <p:cNvGrpSpPr/>
        <p:nvPr/>
      </p:nvGrpSpPr>
      <p:grpSpPr>
        <a:xfrm>
          <a:off x="0" y="0"/>
          <a:ext cx="0" cy="0"/>
          <a:chOff x="0" y="0"/>
          <a:chExt cx="0" cy="0"/>
        </a:xfrm>
      </p:grpSpPr>
      <p:sp>
        <p:nvSpPr>
          <p:cNvPr id="72" name="Google Shape;72;p15"/>
          <p:cNvSpPr txBox="1"/>
          <p:nvPr/>
        </p:nvSpPr>
        <p:spPr>
          <a:xfrm>
            <a:off x="1626100" y="1907200"/>
            <a:ext cx="6018300" cy="1616100"/>
          </a:xfrm>
          <a:prstGeom prst="rect">
            <a:avLst/>
          </a:prstGeom>
          <a:noFill/>
          <a:ln>
            <a:noFill/>
          </a:ln>
        </p:spPr>
        <p:txBody>
          <a:bodyPr anchorCtr="0" anchor="t" bIns="91425" lIns="91425" spcFirstLastPara="1" rIns="91425" wrap="square" tIns="91425">
            <a:spAutoFit/>
          </a:bodyPr>
          <a:lstStyle/>
          <a:p>
            <a:pPr indent="-457200" lvl="0" marL="457200" rtl="0" algn="ctr">
              <a:spcBef>
                <a:spcPts val="0"/>
              </a:spcBef>
              <a:spcAft>
                <a:spcPts val="0"/>
              </a:spcAft>
              <a:buClr>
                <a:schemeClr val="lt1"/>
              </a:buClr>
              <a:buSzPts val="3600"/>
              <a:buFont typeface="Mulish ExtraBold"/>
              <a:buAutoNum type="arabicPeriod"/>
            </a:pPr>
            <a:r>
              <a:rPr lang="en" sz="3600">
                <a:solidFill>
                  <a:schemeClr val="lt1"/>
                </a:solidFill>
                <a:latin typeface="Mulish ExtraBold"/>
                <a:ea typeface="Mulish ExtraBold"/>
                <a:cs typeface="Mulish ExtraBold"/>
                <a:sym typeface="Mulish ExtraBold"/>
              </a:rPr>
              <a:t>Algorithmic complexity</a:t>
            </a:r>
            <a:endParaRPr sz="3600">
              <a:solidFill>
                <a:schemeClr val="lt1"/>
              </a:solidFill>
              <a:latin typeface="Mulish ExtraBold"/>
              <a:ea typeface="Mulish ExtraBold"/>
              <a:cs typeface="Mulish ExtraBold"/>
              <a:sym typeface="Mulish ExtraBold"/>
            </a:endParaRPr>
          </a:p>
          <a:p>
            <a:pPr indent="0" lvl="0" marL="457200" rtl="0" algn="ctr">
              <a:spcBef>
                <a:spcPts val="0"/>
              </a:spcBef>
              <a:spcAft>
                <a:spcPts val="0"/>
              </a:spcAft>
              <a:buNone/>
            </a:pPr>
            <a:r>
              <a:t/>
            </a:r>
            <a:endParaRPr sz="3600">
              <a:solidFill>
                <a:schemeClr val="lt1"/>
              </a:solidFill>
              <a:latin typeface="Mulish ExtraBold"/>
              <a:ea typeface="Mulish ExtraBold"/>
              <a:cs typeface="Mulish ExtraBold"/>
              <a:sym typeface="Mulish ExtraBold"/>
            </a:endParaRPr>
          </a:p>
          <a:p>
            <a:pPr indent="0" lvl="0" marL="457200" rtl="0" algn="ctr">
              <a:spcBef>
                <a:spcPts val="0"/>
              </a:spcBef>
              <a:spcAft>
                <a:spcPts val="0"/>
              </a:spcAft>
              <a:buNone/>
            </a:pPr>
            <a:r>
              <a:rPr lang="en" sz="2100">
                <a:solidFill>
                  <a:schemeClr val="lt1"/>
                </a:solidFill>
                <a:latin typeface="Mulish ExtraBold"/>
                <a:ea typeface="Mulish ExtraBold"/>
                <a:cs typeface="Mulish ExtraBold"/>
                <a:sym typeface="Mulish ExtraBold"/>
              </a:rPr>
              <a:t>(Độ phức tạp tính toán)</a:t>
            </a:r>
            <a:endParaRPr sz="2100">
              <a:solidFill>
                <a:schemeClr val="lt1"/>
              </a:solidFill>
              <a:latin typeface="Mulish ExtraBold"/>
              <a:ea typeface="Mulish ExtraBold"/>
              <a:cs typeface="Mulish ExtraBold"/>
              <a:sym typeface="Mulish ExtraBold"/>
            </a:endParaRPr>
          </a:p>
        </p:txBody>
      </p:sp>
      <p:sp>
        <p:nvSpPr>
          <p:cNvPr id="73" name="Google Shape;73;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0" lang="en" sz="2400">
                <a:solidFill>
                  <a:srgbClr val="0090F8"/>
                </a:solidFill>
                <a:latin typeface="Mulish ExtraBold"/>
                <a:ea typeface="Mulish ExtraBold"/>
                <a:cs typeface="Mulish ExtraBold"/>
                <a:sym typeface="Mulish ExtraBold"/>
              </a:rPr>
              <a:t>1.1. </a:t>
            </a:r>
            <a:r>
              <a:rPr lang="en" sz="2400">
                <a:solidFill>
                  <a:srgbClr val="0090F8"/>
                </a:solidFill>
                <a:latin typeface="Mulish ExtraBold"/>
                <a:ea typeface="Mulish ExtraBold"/>
                <a:cs typeface="Mulish ExtraBold"/>
                <a:sym typeface="Mulish ExtraBold"/>
              </a:rPr>
              <a:t>Độ phức tạp tính toán là gì?</a:t>
            </a:r>
            <a:endParaRPr b="0" sz="2400">
              <a:solidFill>
                <a:srgbClr val="0090F8"/>
              </a:solidFill>
              <a:latin typeface="Mulish ExtraBold"/>
              <a:ea typeface="Mulish ExtraBold"/>
              <a:cs typeface="Mulish ExtraBold"/>
              <a:sym typeface="Mulish ExtraBold"/>
            </a:endParaRPr>
          </a:p>
        </p:txBody>
      </p:sp>
      <p:sp>
        <p:nvSpPr>
          <p:cNvPr id="79" name="Google Shape;79;p16"/>
          <p:cNvSpPr txBox="1"/>
          <p:nvPr>
            <p:ph idx="1" type="body"/>
          </p:nvPr>
        </p:nvSpPr>
        <p:spPr>
          <a:xfrm>
            <a:off x="311700" y="1266325"/>
            <a:ext cx="48528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0B3E64"/>
              </a:buClr>
              <a:buSzPts val="1800"/>
              <a:buChar char="●"/>
            </a:pPr>
            <a:r>
              <a:rPr lang="en">
                <a:solidFill>
                  <a:srgbClr val="0B3E64"/>
                </a:solidFill>
              </a:rPr>
              <a:t>Dùng để đánh giá độ tốt của một thuật toán</a:t>
            </a:r>
            <a:endParaRPr>
              <a:solidFill>
                <a:srgbClr val="0B3E64"/>
              </a:solidFill>
            </a:endParaRPr>
          </a:p>
          <a:p>
            <a:pPr indent="-342900" lvl="0" marL="457200" rtl="0" algn="l">
              <a:spcBef>
                <a:spcPts val="1000"/>
              </a:spcBef>
              <a:spcAft>
                <a:spcPts val="0"/>
              </a:spcAft>
              <a:buClr>
                <a:srgbClr val="0B3E64"/>
              </a:buClr>
              <a:buSzPts val="1800"/>
              <a:buAutoNum type="arabicPeriod"/>
            </a:pPr>
            <a:r>
              <a:rPr lang="en">
                <a:solidFill>
                  <a:srgbClr val="0B3E64"/>
                </a:solidFill>
              </a:rPr>
              <a:t>Time complexity (độ phức tạp thời gian)</a:t>
            </a:r>
            <a:endParaRPr>
              <a:solidFill>
                <a:srgbClr val="0B3E64"/>
              </a:solidFill>
            </a:endParaRPr>
          </a:p>
          <a:p>
            <a:pPr indent="-342900" lvl="0" marL="457200" rtl="0" algn="l">
              <a:spcBef>
                <a:spcPts val="0"/>
              </a:spcBef>
              <a:spcAft>
                <a:spcPts val="0"/>
              </a:spcAft>
              <a:buClr>
                <a:srgbClr val="0B3E64"/>
              </a:buClr>
              <a:buSzPts val="1800"/>
              <a:buAutoNum type="arabicPeriod"/>
            </a:pPr>
            <a:r>
              <a:rPr lang="en">
                <a:solidFill>
                  <a:srgbClr val="0B3E64"/>
                </a:solidFill>
              </a:rPr>
              <a:t>Space complexity (độ phức tạp không gian)</a:t>
            </a:r>
            <a:endParaRPr>
              <a:solidFill>
                <a:srgbClr val="0B3E64"/>
              </a:solidFill>
            </a:endParaRPr>
          </a:p>
          <a:p>
            <a:pPr indent="-342900" lvl="0" marL="457200" rtl="0" algn="l">
              <a:spcBef>
                <a:spcPts val="0"/>
              </a:spcBef>
              <a:spcAft>
                <a:spcPts val="0"/>
              </a:spcAft>
              <a:buClr>
                <a:srgbClr val="0B3E64"/>
              </a:buClr>
              <a:buSzPts val="1800"/>
              <a:buChar char="●"/>
            </a:pPr>
            <a:r>
              <a:rPr lang="en">
                <a:solidFill>
                  <a:srgbClr val="0B3E64"/>
                </a:solidFill>
              </a:rPr>
              <a:t>Được đánh giá tương quan với độ lớn của đầu vào</a:t>
            </a:r>
            <a:endParaRPr>
              <a:solidFill>
                <a:srgbClr val="0B3E64"/>
              </a:solidFill>
            </a:endParaRPr>
          </a:p>
        </p:txBody>
      </p:sp>
      <p:sp>
        <p:nvSpPr>
          <p:cNvPr id="80" name="Google Shape;80;p16"/>
          <p:cNvSpPr/>
          <p:nvPr/>
        </p:nvSpPr>
        <p:spPr>
          <a:xfrm>
            <a:off x="0" y="5011050"/>
            <a:ext cx="9144000" cy="133800"/>
          </a:xfrm>
          <a:prstGeom prst="rect">
            <a:avLst/>
          </a:prstGeom>
          <a:solidFill>
            <a:srgbClr val="0090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82" name="Google Shape;82;p16"/>
          <p:cNvSpPr txBox="1"/>
          <p:nvPr/>
        </p:nvSpPr>
        <p:spPr>
          <a:xfrm>
            <a:off x="7209150" y="65375"/>
            <a:ext cx="1812000" cy="6465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Clr>
                <a:schemeClr val="dk1"/>
              </a:buClr>
              <a:buSzPts val="1100"/>
              <a:buFont typeface="Arial"/>
              <a:buNone/>
            </a:pPr>
            <a:r>
              <a:rPr lang="en" sz="1000">
                <a:solidFill>
                  <a:srgbClr val="9E9E9E"/>
                </a:solidFill>
                <a:latin typeface="Mulish"/>
                <a:ea typeface="Mulish"/>
                <a:cs typeface="Mulish"/>
                <a:sym typeface="Mulish"/>
              </a:rPr>
              <a:t>[FSE]  Độ phức tạp tính toàn và array</a:t>
            </a:r>
            <a:endParaRPr sz="1000">
              <a:solidFill>
                <a:srgbClr val="9E9E9E"/>
              </a:solidFill>
              <a:latin typeface="Mulish"/>
              <a:ea typeface="Mulish"/>
              <a:cs typeface="Mulish"/>
              <a:sym typeface="Mulish"/>
            </a:endParaRPr>
          </a:p>
          <a:p>
            <a:pPr indent="0" lvl="0" marL="0" rtl="0" algn="r">
              <a:spcBef>
                <a:spcPts val="0"/>
              </a:spcBef>
              <a:spcAft>
                <a:spcPts val="0"/>
              </a:spcAft>
              <a:buNone/>
            </a:pPr>
            <a:r>
              <a:t/>
            </a:r>
            <a:endParaRPr sz="1000">
              <a:solidFill>
                <a:srgbClr val="9E9E9E"/>
              </a:solidFill>
              <a:latin typeface="Mulish"/>
              <a:ea typeface="Mulish"/>
              <a:cs typeface="Mulish"/>
              <a:sym typeface="Mulish"/>
            </a:endParaRPr>
          </a:p>
        </p:txBody>
      </p:sp>
      <p:pic>
        <p:nvPicPr>
          <p:cNvPr id="83" name="Google Shape;83;p16"/>
          <p:cNvPicPr preferRelativeResize="0"/>
          <p:nvPr/>
        </p:nvPicPr>
        <p:blipFill>
          <a:blip r:embed="rId3">
            <a:alphaModFix/>
          </a:blip>
          <a:stretch>
            <a:fillRect/>
          </a:stretch>
        </p:blipFill>
        <p:spPr>
          <a:xfrm>
            <a:off x="5465625" y="1536925"/>
            <a:ext cx="3209925" cy="22669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9">
                                            <p:txEl>
                                              <p:pRg end="0" st="0"/>
                                            </p:txEl>
                                          </p:spTgt>
                                        </p:tgtEl>
                                        <p:attrNameLst>
                                          <p:attrName>style.visibility</p:attrName>
                                        </p:attrNameLst>
                                      </p:cBhvr>
                                      <p:to>
                                        <p:strVal val="visible"/>
                                      </p:to>
                                    </p:set>
                                    <p:animEffect filter="fade" transition="in">
                                      <p:cBhvr>
                                        <p:cTn dur="1000"/>
                                        <p:tgtEl>
                                          <p:spTgt spid="7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9">
                                            <p:txEl>
                                              <p:pRg end="1" st="1"/>
                                            </p:txEl>
                                          </p:spTgt>
                                        </p:tgtEl>
                                        <p:attrNameLst>
                                          <p:attrName>style.visibility</p:attrName>
                                        </p:attrNameLst>
                                      </p:cBhvr>
                                      <p:to>
                                        <p:strVal val="visible"/>
                                      </p:to>
                                    </p:set>
                                    <p:animEffect filter="fade" transition="in">
                                      <p:cBhvr>
                                        <p:cTn dur="1000"/>
                                        <p:tgtEl>
                                          <p:spTgt spid="7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9">
                                            <p:txEl>
                                              <p:pRg end="2" st="2"/>
                                            </p:txEl>
                                          </p:spTgt>
                                        </p:tgtEl>
                                        <p:attrNameLst>
                                          <p:attrName>style.visibility</p:attrName>
                                        </p:attrNameLst>
                                      </p:cBhvr>
                                      <p:to>
                                        <p:strVal val="visible"/>
                                      </p:to>
                                    </p:set>
                                    <p:animEffect filter="fade" transition="in">
                                      <p:cBhvr>
                                        <p:cTn dur="1000"/>
                                        <p:tgtEl>
                                          <p:spTgt spid="7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9">
                                            <p:txEl>
                                              <p:pRg end="3" st="3"/>
                                            </p:txEl>
                                          </p:spTgt>
                                        </p:tgtEl>
                                        <p:attrNameLst>
                                          <p:attrName>style.visibility</p:attrName>
                                        </p:attrNameLst>
                                      </p:cBhvr>
                                      <p:to>
                                        <p:strVal val="visible"/>
                                      </p:to>
                                    </p:set>
                                    <p:animEffect filter="fade" transition="in">
                                      <p:cBhvr>
                                        <p:cTn dur="1000"/>
                                        <p:tgtEl>
                                          <p:spTgt spid="79">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7"/>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0" lang="en" sz="2400">
                <a:solidFill>
                  <a:srgbClr val="0090F8"/>
                </a:solidFill>
                <a:latin typeface="Mulish ExtraBold"/>
                <a:ea typeface="Mulish ExtraBold"/>
                <a:cs typeface="Mulish ExtraBold"/>
                <a:sym typeface="Mulish ExtraBold"/>
              </a:rPr>
              <a:t>1.2.</a:t>
            </a:r>
            <a:r>
              <a:rPr lang="en" sz="2400">
                <a:solidFill>
                  <a:srgbClr val="0090F8"/>
                </a:solidFill>
                <a:latin typeface="Mulish ExtraBold"/>
                <a:ea typeface="Mulish ExtraBold"/>
                <a:cs typeface="Mulish ExtraBold"/>
                <a:sym typeface="Mulish ExtraBold"/>
              </a:rPr>
              <a:t> Các khái niệm toán học cơ bản</a:t>
            </a:r>
            <a:endParaRPr b="0" sz="2400">
              <a:solidFill>
                <a:srgbClr val="0090F8"/>
              </a:solidFill>
              <a:latin typeface="Mulish ExtraBold"/>
              <a:ea typeface="Mulish ExtraBold"/>
              <a:cs typeface="Mulish ExtraBold"/>
              <a:sym typeface="Mulish ExtraBold"/>
            </a:endParaRPr>
          </a:p>
        </p:txBody>
      </p:sp>
      <p:sp>
        <p:nvSpPr>
          <p:cNvPr id="89" name="Google Shape;89;p17"/>
          <p:cNvSpPr txBox="1"/>
          <p:nvPr>
            <p:ph idx="1" type="body"/>
          </p:nvPr>
        </p:nvSpPr>
        <p:spPr>
          <a:xfrm>
            <a:off x="311700" y="1266325"/>
            <a:ext cx="8595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0B3E64"/>
              </a:buClr>
              <a:buSzPts val="1800"/>
              <a:buChar char="●"/>
            </a:pPr>
            <a:r>
              <a:rPr lang="en">
                <a:solidFill>
                  <a:srgbClr val="0B3E64"/>
                </a:solidFill>
                <a:latin typeface="Mulish"/>
                <a:ea typeface="Mulish"/>
                <a:cs typeface="Mulish"/>
                <a:sym typeface="Mulish"/>
              </a:rPr>
              <a:t>Big O( O)</a:t>
            </a:r>
            <a:endParaRPr>
              <a:solidFill>
                <a:srgbClr val="0B3E64"/>
              </a:solidFill>
              <a:latin typeface="Mulish"/>
              <a:ea typeface="Mulish"/>
              <a:cs typeface="Mulish"/>
              <a:sym typeface="Mulish"/>
            </a:endParaRPr>
          </a:p>
          <a:p>
            <a:pPr indent="-317500" lvl="0" marL="457200" rtl="0" algn="l">
              <a:spcBef>
                <a:spcPts val="0"/>
              </a:spcBef>
              <a:spcAft>
                <a:spcPts val="0"/>
              </a:spcAft>
              <a:buClr>
                <a:schemeClr val="dk1"/>
              </a:buClr>
              <a:buSzPts val="1400"/>
              <a:buChar char="-"/>
            </a:pPr>
            <a:r>
              <a:rPr lang="en" sz="1400">
                <a:solidFill>
                  <a:schemeClr val="dk1"/>
                </a:solidFill>
                <a:highlight>
                  <a:srgbClr val="FFFFFF"/>
                </a:highlight>
              </a:rPr>
              <a:t>Mô tả hàm bằng ký hiệu O lớn thường chỉ cung cấp một </a:t>
            </a:r>
            <a:r>
              <a:rPr lang="en" sz="1400">
                <a:solidFill>
                  <a:schemeClr val="dk1"/>
                </a:solidFill>
                <a:highlight>
                  <a:srgbClr val="FFFFFF"/>
                </a:highlight>
                <a:uFill>
                  <a:noFill/>
                </a:uFill>
                <a:hlinkClick r:id="rId3">
                  <a:extLst>
                    <a:ext uri="{A12FA001-AC4F-418D-AE19-62706E023703}">
                      <ahyp:hlinkClr val="tx"/>
                    </a:ext>
                  </a:extLst>
                </a:hlinkClick>
              </a:rPr>
              <a:t>chặn trên</a:t>
            </a:r>
            <a:r>
              <a:rPr lang="en" sz="1400">
                <a:solidFill>
                  <a:schemeClr val="dk1"/>
                </a:solidFill>
                <a:highlight>
                  <a:srgbClr val="FFFFFF"/>
                </a:highlight>
              </a:rPr>
              <a:t> cho tốc độ tăng của hàm.</a:t>
            </a:r>
            <a:endParaRPr sz="1400">
              <a:solidFill>
                <a:schemeClr val="dk1"/>
              </a:solidFill>
              <a:highlight>
                <a:srgbClr val="FFFFFF"/>
              </a:highlight>
            </a:endParaRPr>
          </a:p>
          <a:p>
            <a:pPr indent="-317500" lvl="0" marL="457200" rtl="0" algn="l">
              <a:spcBef>
                <a:spcPts val="0"/>
              </a:spcBef>
              <a:spcAft>
                <a:spcPts val="0"/>
              </a:spcAft>
              <a:buClr>
                <a:schemeClr val="dk1"/>
              </a:buClr>
              <a:buSzPts val="1400"/>
              <a:buChar char="-"/>
            </a:pPr>
            <a:r>
              <a:rPr lang="en" sz="1400">
                <a:solidFill>
                  <a:schemeClr val="dk1"/>
                </a:solidFill>
                <a:highlight>
                  <a:srgbClr val="FFFFFF"/>
                </a:highlight>
              </a:rPr>
              <a:t>Nếu f(x) = O(g(x)) khi x -&gt; a thì:</a:t>
            </a:r>
            <a:endParaRPr sz="1400">
              <a:solidFill>
                <a:schemeClr val="dk1"/>
              </a:solidFill>
              <a:highlight>
                <a:srgbClr val="FFFFFF"/>
              </a:highlight>
            </a:endParaRPr>
          </a:p>
          <a:p>
            <a:pPr indent="0" lvl="0" marL="0" rtl="0" algn="l">
              <a:spcBef>
                <a:spcPts val="1200"/>
              </a:spcBef>
              <a:spcAft>
                <a:spcPts val="0"/>
              </a:spcAft>
              <a:buNone/>
            </a:pPr>
            <a:r>
              <a:t/>
            </a:r>
            <a:endParaRPr sz="1400">
              <a:solidFill>
                <a:schemeClr val="dk1"/>
              </a:solidFill>
              <a:highlight>
                <a:srgbClr val="FFFFFF"/>
              </a:highlight>
            </a:endParaRPr>
          </a:p>
          <a:p>
            <a:pPr indent="0" lvl="0" marL="0" rtl="0" algn="l">
              <a:spcBef>
                <a:spcPts val="1200"/>
              </a:spcBef>
              <a:spcAft>
                <a:spcPts val="0"/>
              </a:spcAft>
              <a:buNone/>
            </a:pPr>
            <a:r>
              <a:t/>
            </a:r>
            <a:endParaRPr sz="1400">
              <a:solidFill>
                <a:schemeClr val="dk1"/>
              </a:solidFill>
              <a:highlight>
                <a:srgbClr val="FFFFFF"/>
              </a:highlight>
            </a:endParaRPr>
          </a:p>
          <a:p>
            <a:pPr indent="0" lvl="0" marL="0" rtl="0" algn="l">
              <a:spcBef>
                <a:spcPts val="1200"/>
              </a:spcBef>
              <a:spcAft>
                <a:spcPts val="0"/>
              </a:spcAft>
              <a:buNone/>
            </a:pPr>
            <a:r>
              <a:t/>
            </a:r>
            <a:endParaRPr sz="1400">
              <a:solidFill>
                <a:schemeClr val="dk1"/>
              </a:solidFill>
              <a:highlight>
                <a:srgbClr val="FFFFFF"/>
              </a:highlight>
            </a:endParaRPr>
          </a:p>
          <a:p>
            <a:pPr indent="-317500" lvl="0" marL="457200" rtl="0" algn="l">
              <a:spcBef>
                <a:spcPts val="1200"/>
              </a:spcBef>
              <a:spcAft>
                <a:spcPts val="0"/>
              </a:spcAft>
              <a:buClr>
                <a:schemeClr val="dk1"/>
              </a:buClr>
              <a:buSzPts val="1400"/>
              <a:buChar char="-"/>
            </a:pPr>
            <a:r>
              <a:rPr lang="en" sz="1400">
                <a:solidFill>
                  <a:schemeClr val="dk1"/>
                </a:solidFill>
                <a:highlight>
                  <a:srgbClr val="FFFFFF"/>
                </a:highlight>
              </a:rPr>
              <a:t>Ví dụ: Xét x ra +oo có : </a:t>
            </a:r>
            <a:endParaRPr sz="1400">
              <a:solidFill>
                <a:schemeClr val="dk1"/>
              </a:solidFill>
              <a:highlight>
                <a:srgbClr val="FFFFFF"/>
              </a:highlight>
            </a:endParaRPr>
          </a:p>
          <a:p>
            <a:pPr indent="-317500" lvl="1" marL="914400" rtl="0" algn="l">
              <a:spcBef>
                <a:spcPts val="0"/>
              </a:spcBef>
              <a:spcAft>
                <a:spcPts val="0"/>
              </a:spcAft>
              <a:buClr>
                <a:schemeClr val="dk1"/>
              </a:buClr>
              <a:buSzPts val="1400"/>
              <a:buChar char="-"/>
            </a:pPr>
            <a:r>
              <a:rPr lang="en">
                <a:solidFill>
                  <a:schemeClr val="dk1"/>
                </a:solidFill>
                <a:highlight>
                  <a:srgbClr val="FFFFFF"/>
                </a:highlight>
              </a:rPr>
              <a:t>Nếu </a:t>
            </a:r>
            <a:r>
              <a:rPr lang="en" sz="1400">
                <a:solidFill>
                  <a:schemeClr val="dk1"/>
                </a:solidFill>
                <a:highlight>
                  <a:srgbClr val="FFFFFF"/>
                </a:highlight>
              </a:rPr>
              <a:t>f(x) = 10</a:t>
            </a:r>
            <a:r>
              <a:rPr lang="en">
                <a:solidFill>
                  <a:schemeClr val="dk1"/>
                </a:solidFill>
                <a:highlight>
                  <a:srgbClr val="FFFFFF"/>
                </a:highlight>
              </a:rPr>
              <a:t>, </a:t>
            </a:r>
            <a:r>
              <a:rPr lang="en" sz="1400">
                <a:solidFill>
                  <a:schemeClr val="dk1"/>
                </a:solidFill>
                <a:highlight>
                  <a:srgbClr val="FFFFFF"/>
                </a:highlight>
              </a:rPr>
              <a:t>g(x) = 1 th</a:t>
            </a:r>
            <a:r>
              <a:rPr lang="en">
                <a:solidFill>
                  <a:schemeClr val="dk1"/>
                </a:solidFill>
                <a:highlight>
                  <a:srgbClr val="FFFFFF"/>
                </a:highlight>
              </a:rPr>
              <a:t>ì f(x) = O(g(x))</a:t>
            </a:r>
            <a:endParaRPr>
              <a:solidFill>
                <a:schemeClr val="dk1"/>
              </a:solidFill>
              <a:highlight>
                <a:srgbClr val="FFFFFF"/>
              </a:highlight>
            </a:endParaRPr>
          </a:p>
          <a:p>
            <a:pPr indent="-317500" lvl="1" marL="914400" rtl="0" algn="l">
              <a:spcBef>
                <a:spcPts val="0"/>
              </a:spcBef>
              <a:spcAft>
                <a:spcPts val="0"/>
              </a:spcAft>
              <a:buClr>
                <a:schemeClr val="dk1"/>
              </a:buClr>
              <a:buSzPts val="1400"/>
              <a:buChar char="-"/>
            </a:pPr>
            <a:r>
              <a:rPr lang="en">
                <a:solidFill>
                  <a:schemeClr val="dk1"/>
                </a:solidFill>
                <a:highlight>
                  <a:srgbClr val="FFFFFF"/>
                </a:highlight>
              </a:rPr>
              <a:t>Nếu</a:t>
            </a:r>
            <a:r>
              <a:rPr lang="en" sz="1400">
                <a:solidFill>
                  <a:schemeClr val="dk1"/>
                </a:solidFill>
                <a:highlight>
                  <a:srgbClr val="FFFFFF"/>
                </a:highlight>
              </a:rPr>
              <a:t> f(x) = 10 * x ^ 3</a:t>
            </a:r>
            <a:r>
              <a:rPr lang="en">
                <a:solidFill>
                  <a:schemeClr val="dk1"/>
                </a:solidFill>
                <a:highlight>
                  <a:srgbClr val="FFFFFF"/>
                </a:highlight>
              </a:rPr>
              <a:t>, </a:t>
            </a:r>
            <a:r>
              <a:rPr lang="en" sz="1400">
                <a:solidFill>
                  <a:schemeClr val="dk1"/>
                </a:solidFill>
                <a:highlight>
                  <a:srgbClr val="FFFFFF"/>
                </a:highlight>
              </a:rPr>
              <a:t>g(x) = x ^ 4 th</a:t>
            </a:r>
            <a:r>
              <a:rPr lang="en">
                <a:solidFill>
                  <a:schemeClr val="dk1"/>
                </a:solidFill>
                <a:highlight>
                  <a:srgbClr val="FFFFFF"/>
                </a:highlight>
              </a:rPr>
              <a:t>ì f(x) = O(g(x)) nhưng g(x) != O(f(x))</a:t>
            </a:r>
            <a:endParaRPr sz="1400">
              <a:solidFill>
                <a:schemeClr val="dk1"/>
              </a:solidFill>
              <a:highlight>
                <a:srgbClr val="FFFFFF"/>
              </a:highlight>
            </a:endParaRPr>
          </a:p>
        </p:txBody>
      </p:sp>
      <p:sp>
        <p:nvSpPr>
          <p:cNvPr id="90" name="Google Shape;90;p17"/>
          <p:cNvSpPr/>
          <p:nvPr/>
        </p:nvSpPr>
        <p:spPr>
          <a:xfrm>
            <a:off x="0" y="5011050"/>
            <a:ext cx="9144000" cy="133800"/>
          </a:xfrm>
          <a:prstGeom prst="rect">
            <a:avLst/>
          </a:prstGeom>
          <a:solidFill>
            <a:srgbClr val="0090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92" name="Google Shape;92;p17"/>
          <p:cNvSpPr txBox="1"/>
          <p:nvPr/>
        </p:nvSpPr>
        <p:spPr>
          <a:xfrm>
            <a:off x="7209150" y="65375"/>
            <a:ext cx="1812000" cy="6465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Clr>
                <a:schemeClr val="dk1"/>
              </a:buClr>
              <a:buSzPts val="1100"/>
              <a:buFont typeface="Arial"/>
              <a:buNone/>
            </a:pPr>
            <a:r>
              <a:rPr lang="en" sz="1000">
                <a:solidFill>
                  <a:srgbClr val="9E9E9E"/>
                </a:solidFill>
                <a:latin typeface="Mulish"/>
                <a:ea typeface="Mulish"/>
                <a:cs typeface="Mulish"/>
                <a:sym typeface="Mulish"/>
              </a:rPr>
              <a:t>[FSE]  Độ phức tạp tính toàn và array</a:t>
            </a:r>
            <a:endParaRPr sz="1000">
              <a:solidFill>
                <a:srgbClr val="9E9E9E"/>
              </a:solidFill>
              <a:latin typeface="Mulish"/>
              <a:ea typeface="Mulish"/>
              <a:cs typeface="Mulish"/>
              <a:sym typeface="Mulish"/>
            </a:endParaRPr>
          </a:p>
          <a:p>
            <a:pPr indent="0" lvl="0" marL="0" rtl="0" algn="r">
              <a:spcBef>
                <a:spcPts val="0"/>
              </a:spcBef>
              <a:spcAft>
                <a:spcPts val="0"/>
              </a:spcAft>
              <a:buNone/>
            </a:pPr>
            <a:r>
              <a:t/>
            </a:r>
            <a:endParaRPr sz="1000">
              <a:solidFill>
                <a:srgbClr val="9E9E9E"/>
              </a:solidFill>
              <a:latin typeface="Mulish"/>
              <a:ea typeface="Mulish"/>
              <a:cs typeface="Mulish"/>
              <a:sym typeface="Mulish"/>
            </a:endParaRPr>
          </a:p>
        </p:txBody>
      </p:sp>
      <p:pic>
        <p:nvPicPr>
          <p:cNvPr id="93" name="Google Shape;93;p17"/>
          <p:cNvPicPr preferRelativeResize="0"/>
          <p:nvPr/>
        </p:nvPicPr>
        <p:blipFill>
          <a:blip r:embed="rId4">
            <a:alphaModFix/>
          </a:blip>
          <a:stretch>
            <a:fillRect/>
          </a:stretch>
        </p:blipFill>
        <p:spPr>
          <a:xfrm>
            <a:off x="1481825" y="2221163"/>
            <a:ext cx="2838450" cy="9429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9">
                                            <p:txEl>
                                              <p:pRg end="0" st="0"/>
                                            </p:txEl>
                                          </p:spTgt>
                                        </p:tgtEl>
                                        <p:attrNameLst>
                                          <p:attrName>style.visibility</p:attrName>
                                        </p:attrNameLst>
                                      </p:cBhvr>
                                      <p:to>
                                        <p:strVal val="visible"/>
                                      </p:to>
                                    </p:set>
                                    <p:animEffect filter="fade" transition="in">
                                      <p:cBhvr>
                                        <p:cTn dur="1000"/>
                                        <p:tgtEl>
                                          <p:spTgt spid="8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9">
                                            <p:txEl>
                                              <p:pRg end="1" st="1"/>
                                            </p:txEl>
                                          </p:spTgt>
                                        </p:tgtEl>
                                        <p:attrNameLst>
                                          <p:attrName>style.visibility</p:attrName>
                                        </p:attrNameLst>
                                      </p:cBhvr>
                                      <p:to>
                                        <p:strVal val="visible"/>
                                      </p:to>
                                    </p:set>
                                    <p:animEffect filter="fade" transition="in">
                                      <p:cBhvr>
                                        <p:cTn dur="1000"/>
                                        <p:tgtEl>
                                          <p:spTgt spid="8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9">
                                            <p:txEl>
                                              <p:pRg end="2" st="2"/>
                                            </p:txEl>
                                          </p:spTgt>
                                        </p:tgtEl>
                                        <p:attrNameLst>
                                          <p:attrName>style.visibility</p:attrName>
                                        </p:attrNameLst>
                                      </p:cBhvr>
                                      <p:to>
                                        <p:strVal val="visible"/>
                                      </p:to>
                                    </p:set>
                                    <p:animEffect filter="fade" transition="in">
                                      <p:cBhvr>
                                        <p:cTn dur="1000"/>
                                        <p:tgtEl>
                                          <p:spTgt spid="8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9">
                                            <p:txEl>
                                              <p:pRg end="3" st="3"/>
                                            </p:txEl>
                                          </p:spTgt>
                                        </p:tgtEl>
                                        <p:attrNameLst>
                                          <p:attrName>style.visibility</p:attrName>
                                        </p:attrNameLst>
                                      </p:cBhvr>
                                      <p:to>
                                        <p:strVal val="visible"/>
                                      </p:to>
                                    </p:set>
                                    <p:animEffect filter="fade" transition="in">
                                      <p:cBhvr>
                                        <p:cTn dur="1000"/>
                                        <p:tgtEl>
                                          <p:spTgt spid="8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9">
                                            <p:txEl>
                                              <p:pRg end="4" st="4"/>
                                            </p:txEl>
                                          </p:spTgt>
                                        </p:tgtEl>
                                        <p:attrNameLst>
                                          <p:attrName>style.visibility</p:attrName>
                                        </p:attrNameLst>
                                      </p:cBhvr>
                                      <p:to>
                                        <p:strVal val="visible"/>
                                      </p:to>
                                    </p:set>
                                    <p:animEffect filter="fade" transition="in">
                                      <p:cBhvr>
                                        <p:cTn dur="1000"/>
                                        <p:tgtEl>
                                          <p:spTgt spid="89">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9">
                                            <p:txEl>
                                              <p:pRg end="5" st="5"/>
                                            </p:txEl>
                                          </p:spTgt>
                                        </p:tgtEl>
                                        <p:attrNameLst>
                                          <p:attrName>style.visibility</p:attrName>
                                        </p:attrNameLst>
                                      </p:cBhvr>
                                      <p:to>
                                        <p:strVal val="visible"/>
                                      </p:to>
                                    </p:set>
                                    <p:animEffect filter="fade" transition="in">
                                      <p:cBhvr>
                                        <p:cTn dur="1000"/>
                                        <p:tgtEl>
                                          <p:spTgt spid="89">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9">
                                            <p:txEl>
                                              <p:pRg end="6" st="6"/>
                                            </p:txEl>
                                          </p:spTgt>
                                        </p:tgtEl>
                                        <p:attrNameLst>
                                          <p:attrName>style.visibility</p:attrName>
                                        </p:attrNameLst>
                                      </p:cBhvr>
                                      <p:to>
                                        <p:strVal val="visible"/>
                                      </p:to>
                                    </p:set>
                                    <p:animEffect filter="fade" transition="in">
                                      <p:cBhvr>
                                        <p:cTn dur="1000"/>
                                        <p:tgtEl>
                                          <p:spTgt spid="89">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9">
                                            <p:txEl>
                                              <p:pRg end="7" st="7"/>
                                            </p:txEl>
                                          </p:spTgt>
                                        </p:tgtEl>
                                        <p:attrNameLst>
                                          <p:attrName>style.visibility</p:attrName>
                                        </p:attrNameLst>
                                      </p:cBhvr>
                                      <p:to>
                                        <p:strVal val="visible"/>
                                      </p:to>
                                    </p:set>
                                    <p:animEffect filter="fade" transition="in">
                                      <p:cBhvr>
                                        <p:cTn dur="1000"/>
                                        <p:tgtEl>
                                          <p:spTgt spid="89">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9">
                                            <p:txEl>
                                              <p:pRg end="8" st="8"/>
                                            </p:txEl>
                                          </p:spTgt>
                                        </p:tgtEl>
                                        <p:attrNameLst>
                                          <p:attrName>style.visibility</p:attrName>
                                        </p:attrNameLst>
                                      </p:cBhvr>
                                      <p:to>
                                        <p:strVal val="visible"/>
                                      </p:to>
                                    </p:set>
                                    <p:animEffect filter="fade" transition="in">
                                      <p:cBhvr>
                                        <p:cTn dur="1000"/>
                                        <p:tgtEl>
                                          <p:spTgt spid="89">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8"/>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0" lang="en" sz="2400">
                <a:solidFill>
                  <a:srgbClr val="0090F8"/>
                </a:solidFill>
                <a:latin typeface="Mulish ExtraBold"/>
                <a:ea typeface="Mulish ExtraBold"/>
                <a:cs typeface="Mulish ExtraBold"/>
                <a:sym typeface="Mulish ExtraBold"/>
              </a:rPr>
              <a:t>1.</a:t>
            </a:r>
            <a:r>
              <a:rPr lang="en" sz="2400">
                <a:solidFill>
                  <a:srgbClr val="0090F8"/>
                </a:solidFill>
                <a:latin typeface="Mulish ExtraBold"/>
                <a:ea typeface="Mulish ExtraBold"/>
                <a:cs typeface="Mulish ExtraBold"/>
                <a:sym typeface="Mulish ExtraBold"/>
              </a:rPr>
              <a:t>3</a:t>
            </a:r>
            <a:r>
              <a:rPr b="0" lang="en" sz="2400">
                <a:solidFill>
                  <a:srgbClr val="0090F8"/>
                </a:solidFill>
                <a:latin typeface="Mulish ExtraBold"/>
                <a:ea typeface="Mulish ExtraBold"/>
                <a:cs typeface="Mulish ExtraBold"/>
                <a:sym typeface="Mulish ExtraBold"/>
              </a:rPr>
              <a:t>.</a:t>
            </a:r>
            <a:r>
              <a:rPr lang="en" sz="2400">
                <a:solidFill>
                  <a:srgbClr val="0090F8"/>
                </a:solidFill>
                <a:latin typeface="Mulish ExtraBold"/>
                <a:ea typeface="Mulish ExtraBold"/>
                <a:cs typeface="Mulish ExtraBold"/>
                <a:sym typeface="Mulish ExtraBold"/>
              </a:rPr>
              <a:t> Ví dụ: O(1), O(N)</a:t>
            </a:r>
            <a:endParaRPr b="0" sz="2400">
              <a:solidFill>
                <a:srgbClr val="0090F8"/>
              </a:solidFill>
              <a:latin typeface="Mulish ExtraBold"/>
              <a:ea typeface="Mulish ExtraBold"/>
              <a:cs typeface="Mulish ExtraBold"/>
              <a:sym typeface="Mulish ExtraBold"/>
            </a:endParaRPr>
          </a:p>
        </p:txBody>
      </p:sp>
      <p:sp>
        <p:nvSpPr>
          <p:cNvPr id="99" name="Google Shape;99;p18"/>
          <p:cNvSpPr txBox="1"/>
          <p:nvPr>
            <p:ph idx="1" type="body"/>
          </p:nvPr>
        </p:nvSpPr>
        <p:spPr>
          <a:xfrm>
            <a:off x="311700" y="1266325"/>
            <a:ext cx="8595600" cy="33027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Clr>
                <a:schemeClr val="dk1"/>
              </a:buClr>
              <a:buSzPts val="1400"/>
              <a:buChar char="-"/>
            </a:pPr>
            <a:r>
              <a:rPr lang="en" sz="1400">
                <a:solidFill>
                  <a:schemeClr val="dk1"/>
                </a:solidFill>
                <a:highlight>
                  <a:srgbClr val="FFFFFF"/>
                </a:highlight>
              </a:rPr>
              <a:t>Được đại diện bởi 1 hàm số (1 hoặc nhiều biến) để ước lượng thời gian chạy và không gian nhớ của thuật toán.</a:t>
            </a:r>
            <a:endParaRPr sz="1400">
              <a:solidFill>
                <a:schemeClr val="dk1"/>
              </a:solidFill>
              <a:highlight>
                <a:srgbClr val="FFFFFF"/>
              </a:highlight>
            </a:endParaRPr>
          </a:p>
          <a:p>
            <a:pPr indent="0" lvl="0" marL="457200" rtl="0" algn="l">
              <a:spcBef>
                <a:spcPts val="1200"/>
              </a:spcBef>
              <a:spcAft>
                <a:spcPts val="1200"/>
              </a:spcAft>
              <a:buNone/>
            </a:pPr>
            <a:r>
              <a:t/>
            </a:r>
            <a:endParaRPr sz="1400">
              <a:solidFill>
                <a:schemeClr val="dk1"/>
              </a:solidFill>
              <a:highlight>
                <a:srgbClr val="FFFFFF"/>
              </a:highlight>
            </a:endParaRPr>
          </a:p>
        </p:txBody>
      </p:sp>
      <p:sp>
        <p:nvSpPr>
          <p:cNvPr id="100" name="Google Shape;100;p18"/>
          <p:cNvSpPr/>
          <p:nvPr/>
        </p:nvSpPr>
        <p:spPr>
          <a:xfrm>
            <a:off x="0" y="5011050"/>
            <a:ext cx="9144000" cy="133800"/>
          </a:xfrm>
          <a:prstGeom prst="rect">
            <a:avLst/>
          </a:prstGeom>
          <a:solidFill>
            <a:srgbClr val="0090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02" name="Google Shape;102;p18"/>
          <p:cNvSpPr txBox="1"/>
          <p:nvPr/>
        </p:nvSpPr>
        <p:spPr>
          <a:xfrm>
            <a:off x="7209150" y="65375"/>
            <a:ext cx="1812000" cy="6465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Clr>
                <a:schemeClr val="dk1"/>
              </a:buClr>
              <a:buSzPts val="1100"/>
              <a:buFont typeface="Arial"/>
              <a:buNone/>
            </a:pPr>
            <a:r>
              <a:rPr lang="en" sz="1000">
                <a:solidFill>
                  <a:srgbClr val="9E9E9E"/>
                </a:solidFill>
                <a:latin typeface="Mulish"/>
                <a:ea typeface="Mulish"/>
                <a:cs typeface="Mulish"/>
                <a:sym typeface="Mulish"/>
              </a:rPr>
              <a:t>[FSE]  Độ phức tạp tính toàn và array</a:t>
            </a:r>
            <a:endParaRPr sz="1000">
              <a:solidFill>
                <a:srgbClr val="9E9E9E"/>
              </a:solidFill>
              <a:latin typeface="Mulish"/>
              <a:ea typeface="Mulish"/>
              <a:cs typeface="Mulish"/>
              <a:sym typeface="Mulish"/>
            </a:endParaRPr>
          </a:p>
          <a:p>
            <a:pPr indent="0" lvl="0" marL="0" rtl="0" algn="r">
              <a:spcBef>
                <a:spcPts val="0"/>
              </a:spcBef>
              <a:spcAft>
                <a:spcPts val="0"/>
              </a:spcAft>
              <a:buNone/>
            </a:pPr>
            <a:r>
              <a:t/>
            </a:r>
            <a:endParaRPr sz="1000">
              <a:solidFill>
                <a:srgbClr val="9E9E9E"/>
              </a:solidFill>
              <a:latin typeface="Mulish"/>
              <a:ea typeface="Mulish"/>
              <a:cs typeface="Mulish"/>
              <a:sym typeface="Mulish"/>
            </a:endParaRPr>
          </a:p>
        </p:txBody>
      </p:sp>
      <p:pic>
        <p:nvPicPr>
          <p:cNvPr id="103" name="Google Shape;103;p18"/>
          <p:cNvPicPr preferRelativeResize="0"/>
          <p:nvPr/>
        </p:nvPicPr>
        <p:blipFill>
          <a:blip r:embed="rId3">
            <a:alphaModFix/>
          </a:blip>
          <a:stretch>
            <a:fillRect/>
          </a:stretch>
        </p:blipFill>
        <p:spPr>
          <a:xfrm>
            <a:off x="697850" y="1892350"/>
            <a:ext cx="5594501" cy="31187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9">
                                            <p:txEl>
                                              <p:pRg end="0" st="0"/>
                                            </p:txEl>
                                          </p:spTgt>
                                        </p:tgtEl>
                                        <p:attrNameLst>
                                          <p:attrName>style.visibility</p:attrName>
                                        </p:attrNameLst>
                                      </p:cBhvr>
                                      <p:to>
                                        <p:strVal val="visible"/>
                                      </p:to>
                                    </p:set>
                                    <p:animEffect filter="fade" transition="in">
                                      <p:cBhvr>
                                        <p:cTn dur="1000"/>
                                        <p:tgtEl>
                                          <p:spTgt spid="9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9">
                                            <p:txEl>
                                              <p:pRg end="1" st="1"/>
                                            </p:txEl>
                                          </p:spTgt>
                                        </p:tgtEl>
                                        <p:attrNameLst>
                                          <p:attrName>style.visibility</p:attrName>
                                        </p:attrNameLst>
                                      </p:cBhvr>
                                      <p:to>
                                        <p:strVal val="visible"/>
                                      </p:to>
                                    </p:set>
                                    <p:animEffect filter="fade" transition="in">
                                      <p:cBhvr>
                                        <p:cTn dur="1000"/>
                                        <p:tgtEl>
                                          <p:spTgt spid="99">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9"/>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0" lang="en" sz="2400">
                <a:solidFill>
                  <a:srgbClr val="0090F8"/>
                </a:solidFill>
                <a:latin typeface="Mulish ExtraBold"/>
                <a:ea typeface="Mulish ExtraBold"/>
                <a:cs typeface="Mulish ExtraBold"/>
                <a:sym typeface="Mulish ExtraBold"/>
              </a:rPr>
              <a:t>1.</a:t>
            </a:r>
            <a:r>
              <a:rPr lang="en" sz="2400">
                <a:solidFill>
                  <a:srgbClr val="0090F8"/>
                </a:solidFill>
                <a:latin typeface="Mulish ExtraBold"/>
                <a:ea typeface="Mulish ExtraBold"/>
                <a:cs typeface="Mulish ExtraBold"/>
                <a:sym typeface="Mulish ExtraBold"/>
              </a:rPr>
              <a:t>4</a:t>
            </a:r>
            <a:r>
              <a:rPr b="0" lang="en" sz="2400">
                <a:solidFill>
                  <a:srgbClr val="0090F8"/>
                </a:solidFill>
                <a:latin typeface="Mulish ExtraBold"/>
                <a:ea typeface="Mulish ExtraBold"/>
                <a:cs typeface="Mulish ExtraBold"/>
                <a:sym typeface="Mulish ExtraBold"/>
              </a:rPr>
              <a:t>.</a:t>
            </a:r>
            <a:r>
              <a:rPr lang="en" sz="2400">
                <a:solidFill>
                  <a:srgbClr val="0090F8"/>
                </a:solidFill>
                <a:latin typeface="Mulish ExtraBold"/>
                <a:ea typeface="Mulish ExtraBold"/>
                <a:cs typeface="Mulish ExtraBold"/>
                <a:sym typeface="Mulish ExtraBold"/>
              </a:rPr>
              <a:t> Ví dụ: Bubble S</a:t>
            </a:r>
            <a:r>
              <a:rPr lang="en" sz="2400">
                <a:solidFill>
                  <a:srgbClr val="0090F8"/>
                </a:solidFill>
                <a:latin typeface="Mulish ExtraBold"/>
                <a:ea typeface="Mulish ExtraBold"/>
                <a:cs typeface="Mulish ExtraBold"/>
                <a:sym typeface="Mulish ExtraBold"/>
              </a:rPr>
              <a:t>ort</a:t>
            </a:r>
            <a:endParaRPr b="0" sz="2400">
              <a:solidFill>
                <a:srgbClr val="0090F8"/>
              </a:solidFill>
              <a:latin typeface="Mulish ExtraBold"/>
              <a:ea typeface="Mulish ExtraBold"/>
              <a:cs typeface="Mulish ExtraBold"/>
              <a:sym typeface="Mulish ExtraBold"/>
            </a:endParaRPr>
          </a:p>
        </p:txBody>
      </p:sp>
      <p:sp>
        <p:nvSpPr>
          <p:cNvPr id="109" name="Google Shape;109;p19"/>
          <p:cNvSpPr txBox="1"/>
          <p:nvPr>
            <p:ph idx="1" type="body"/>
          </p:nvPr>
        </p:nvSpPr>
        <p:spPr>
          <a:xfrm>
            <a:off x="311700" y="1266325"/>
            <a:ext cx="8595600" cy="3302700"/>
          </a:xfrm>
          <a:prstGeom prst="rect">
            <a:avLst/>
          </a:prstGeom>
        </p:spPr>
        <p:txBody>
          <a:bodyPr anchorCtr="0" anchor="t" bIns="91425" lIns="91425" spcFirstLastPara="1" rIns="91425" wrap="square" tIns="91425">
            <a:normAutofit/>
          </a:bodyPr>
          <a:lstStyle/>
          <a:p>
            <a:pPr indent="0" lvl="0" marL="457200" rtl="0" algn="l">
              <a:spcBef>
                <a:spcPts val="0"/>
              </a:spcBef>
              <a:spcAft>
                <a:spcPts val="1200"/>
              </a:spcAft>
              <a:buNone/>
            </a:pPr>
            <a:r>
              <a:rPr lang="en" sz="1400">
                <a:solidFill>
                  <a:schemeClr val="dk1"/>
                </a:solidFill>
                <a:highlight>
                  <a:srgbClr val="FFFFFF"/>
                </a:highlight>
              </a:rPr>
              <a:t>Bubble Sort: O(N^2). Số bước: 1 + sum(N - 1 - i) (i = 0 → n - 1) = 1 + (N - 1 + N - 2 + … + 1) = 1 +  N*(N - 1)/2 = N^2/2 - N + 1 = O(N^2). Space: O(4) = O(1)</a:t>
            </a:r>
            <a:endParaRPr sz="1400">
              <a:solidFill>
                <a:schemeClr val="dk1"/>
              </a:solidFill>
              <a:highlight>
                <a:srgbClr val="FFFFFF"/>
              </a:highlight>
            </a:endParaRPr>
          </a:p>
        </p:txBody>
      </p:sp>
      <p:sp>
        <p:nvSpPr>
          <p:cNvPr id="110" name="Google Shape;110;p19"/>
          <p:cNvSpPr/>
          <p:nvPr/>
        </p:nvSpPr>
        <p:spPr>
          <a:xfrm>
            <a:off x="0" y="5011050"/>
            <a:ext cx="9144000" cy="133800"/>
          </a:xfrm>
          <a:prstGeom prst="rect">
            <a:avLst/>
          </a:prstGeom>
          <a:solidFill>
            <a:srgbClr val="0090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12" name="Google Shape;112;p19"/>
          <p:cNvSpPr txBox="1"/>
          <p:nvPr/>
        </p:nvSpPr>
        <p:spPr>
          <a:xfrm>
            <a:off x="7209150" y="65375"/>
            <a:ext cx="1812000" cy="6465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Clr>
                <a:schemeClr val="dk1"/>
              </a:buClr>
              <a:buSzPts val="1100"/>
              <a:buFont typeface="Arial"/>
              <a:buNone/>
            </a:pPr>
            <a:r>
              <a:rPr lang="en" sz="1000">
                <a:solidFill>
                  <a:srgbClr val="9E9E9E"/>
                </a:solidFill>
                <a:latin typeface="Mulish"/>
                <a:ea typeface="Mulish"/>
                <a:cs typeface="Mulish"/>
                <a:sym typeface="Mulish"/>
              </a:rPr>
              <a:t>[FSE]  Độ phức tạp tính toàn và array</a:t>
            </a:r>
            <a:endParaRPr sz="1000">
              <a:solidFill>
                <a:srgbClr val="9E9E9E"/>
              </a:solidFill>
              <a:latin typeface="Mulish"/>
              <a:ea typeface="Mulish"/>
              <a:cs typeface="Mulish"/>
              <a:sym typeface="Mulish"/>
            </a:endParaRPr>
          </a:p>
          <a:p>
            <a:pPr indent="0" lvl="0" marL="0" rtl="0" algn="r">
              <a:spcBef>
                <a:spcPts val="0"/>
              </a:spcBef>
              <a:spcAft>
                <a:spcPts val="0"/>
              </a:spcAft>
              <a:buNone/>
            </a:pPr>
            <a:r>
              <a:t/>
            </a:r>
            <a:endParaRPr sz="1000">
              <a:solidFill>
                <a:srgbClr val="9E9E9E"/>
              </a:solidFill>
              <a:latin typeface="Mulish"/>
              <a:ea typeface="Mulish"/>
              <a:cs typeface="Mulish"/>
              <a:sym typeface="Mulish"/>
            </a:endParaRPr>
          </a:p>
        </p:txBody>
      </p:sp>
      <p:pic>
        <p:nvPicPr>
          <p:cNvPr id="113" name="Google Shape;113;p19"/>
          <p:cNvPicPr preferRelativeResize="0"/>
          <p:nvPr/>
        </p:nvPicPr>
        <p:blipFill>
          <a:blip r:embed="rId3">
            <a:alphaModFix/>
          </a:blip>
          <a:stretch>
            <a:fillRect/>
          </a:stretch>
        </p:blipFill>
        <p:spPr>
          <a:xfrm>
            <a:off x="835500" y="1833975"/>
            <a:ext cx="6229350" cy="25717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9">
                                            <p:txEl>
                                              <p:pRg end="0" st="0"/>
                                            </p:txEl>
                                          </p:spTgt>
                                        </p:tgtEl>
                                        <p:attrNameLst>
                                          <p:attrName>style.visibility</p:attrName>
                                        </p:attrNameLst>
                                      </p:cBhvr>
                                      <p:to>
                                        <p:strVal val="visible"/>
                                      </p:to>
                                    </p:set>
                                    <p:animEffect filter="fade" transition="in">
                                      <p:cBhvr>
                                        <p:cTn dur="1000"/>
                                        <p:tgtEl>
                                          <p:spTgt spid="109">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0"/>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0" lang="en" sz="2400">
                <a:solidFill>
                  <a:srgbClr val="0090F8"/>
                </a:solidFill>
                <a:latin typeface="Mulish ExtraBold"/>
                <a:ea typeface="Mulish ExtraBold"/>
                <a:cs typeface="Mulish ExtraBold"/>
                <a:sym typeface="Mulish ExtraBold"/>
              </a:rPr>
              <a:t>1.</a:t>
            </a:r>
            <a:r>
              <a:rPr lang="en" sz="2400">
                <a:solidFill>
                  <a:srgbClr val="0090F8"/>
                </a:solidFill>
                <a:latin typeface="Mulish ExtraBold"/>
                <a:ea typeface="Mulish ExtraBold"/>
                <a:cs typeface="Mulish ExtraBold"/>
                <a:sym typeface="Mulish ExtraBold"/>
              </a:rPr>
              <a:t>5</a:t>
            </a:r>
            <a:r>
              <a:rPr b="0" lang="en" sz="2400">
                <a:solidFill>
                  <a:srgbClr val="0090F8"/>
                </a:solidFill>
                <a:latin typeface="Mulish ExtraBold"/>
                <a:ea typeface="Mulish ExtraBold"/>
                <a:cs typeface="Mulish ExtraBold"/>
                <a:sym typeface="Mulish ExtraBold"/>
              </a:rPr>
              <a:t>.</a:t>
            </a:r>
            <a:r>
              <a:rPr lang="en" sz="2400">
                <a:solidFill>
                  <a:srgbClr val="0090F8"/>
                </a:solidFill>
                <a:latin typeface="Mulish ExtraBold"/>
                <a:ea typeface="Mulish ExtraBold"/>
                <a:cs typeface="Mulish ExtraBold"/>
                <a:sym typeface="Mulish ExtraBold"/>
              </a:rPr>
              <a:t> Ví dụ: Binary Search</a:t>
            </a:r>
            <a:endParaRPr b="0" sz="2400">
              <a:solidFill>
                <a:srgbClr val="0090F8"/>
              </a:solidFill>
              <a:latin typeface="Mulish ExtraBold"/>
              <a:ea typeface="Mulish ExtraBold"/>
              <a:cs typeface="Mulish ExtraBold"/>
              <a:sym typeface="Mulish ExtraBold"/>
            </a:endParaRPr>
          </a:p>
        </p:txBody>
      </p:sp>
      <p:sp>
        <p:nvSpPr>
          <p:cNvPr id="119" name="Google Shape;119;p20"/>
          <p:cNvSpPr txBox="1"/>
          <p:nvPr>
            <p:ph idx="1" type="body"/>
          </p:nvPr>
        </p:nvSpPr>
        <p:spPr>
          <a:xfrm>
            <a:off x="311700" y="1266325"/>
            <a:ext cx="8595600" cy="3302700"/>
          </a:xfrm>
          <a:prstGeom prst="rect">
            <a:avLst/>
          </a:prstGeom>
        </p:spPr>
        <p:txBody>
          <a:bodyPr anchorCtr="0" anchor="t" bIns="91425" lIns="91425" spcFirstLastPara="1" rIns="91425" wrap="square" tIns="91425">
            <a:normAutofit/>
          </a:bodyPr>
          <a:lstStyle/>
          <a:p>
            <a:pPr indent="0" lvl="0" marL="457200" rtl="0" algn="l">
              <a:spcBef>
                <a:spcPts val="0"/>
              </a:spcBef>
              <a:spcAft>
                <a:spcPts val="1200"/>
              </a:spcAft>
              <a:buNone/>
            </a:pPr>
            <a:r>
              <a:rPr lang="en" sz="1400">
                <a:solidFill>
                  <a:schemeClr val="dk1"/>
                </a:solidFill>
                <a:highlight>
                  <a:srgbClr val="FFFFFF"/>
                </a:highlight>
              </a:rPr>
              <a:t>Binary Search: O(logN)</a:t>
            </a:r>
            <a:endParaRPr sz="1400">
              <a:solidFill>
                <a:schemeClr val="dk1"/>
              </a:solidFill>
              <a:highlight>
                <a:srgbClr val="FFFFFF"/>
              </a:highlight>
            </a:endParaRPr>
          </a:p>
        </p:txBody>
      </p:sp>
      <p:sp>
        <p:nvSpPr>
          <p:cNvPr id="120" name="Google Shape;120;p20"/>
          <p:cNvSpPr/>
          <p:nvPr/>
        </p:nvSpPr>
        <p:spPr>
          <a:xfrm>
            <a:off x="0" y="5011050"/>
            <a:ext cx="9144000" cy="133800"/>
          </a:xfrm>
          <a:prstGeom prst="rect">
            <a:avLst/>
          </a:prstGeom>
          <a:solidFill>
            <a:srgbClr val="0090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22" name="Google Shape;122;p20"/>
          <p:cNvSpPr txBox="1"/>
          <p:nvPr/>
        </p:nvSpPr>
        <p:spPr>
          <a:xfrm>
            <a:off x="7209150" y="65375"/>
            <a:ext cx="1812000" cy="6465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Clr>
                <a:schemeClr val="dk1"/>
              </a:buClr>
              <a:buSzPts val="1100"/>
              <a:buFont typeface="Arial"/>
              <a:buNone/>
            </a:pPr>
            <a:r>
              <a:rPr lang="en" sz="1000">
                <a:solidFill>
                  <a:srgbClr val="9E9E9E"/>
                </a:solidFill>
                <a:latin typeface="Mulish"/>
                <a:ea typeface="Mulish"/>
                <a:cs typeface="Mulish"/>
                <a:sym typeface="Mulish"/>
              </a:rPr>
              <a:t>[FSE]  Độ phức tạp tính toàn và array</a:t>
            </a:r>
            <a:endParaRPr sz="1000">
              <a:solidFill>
                <a:srgbClr val="9E9E9E"/>
              </a:solidFill>
              <a:latin typeface="Mulish"/>
              <a:ea typeface="Mulish"/>
              <a:cs typeface="Mulish"/>
              <a:sym typeface="Mulish"/>
            </a:endParaRPr>
          </a:p>
          <a:p>
            <a:pPr indent="0" lvl="0" marL="0" rtl="0" algn="r">
              <a:spcBef>
                <a:spcPts val="0"/>
              </a:spcBef>
              <a:spcAft>
                <a:spcPts val="0"/>
              </a:spcAft>
              <a:buNone/>
            </a:pPr>
            <a:r>
              <a:t/>
            </a:r>
            <a:endParaRPr sz="1000">
              <a:solidFill>
                <a:srgbClr val="9E9E9E"/>
              </a:solidFill>
              <a:latin typeface="Mulish"/>
              <a:ea typeface="Mulish"/>
              <a:cs typeface="Mulish"/>
              <a:sym typeface="Mulish"/>
            </a:endParaRPr>
          </a:p>
        </p:txBody>
      </p:sp>
      <p:pic>
        <p:nvPicPr>
          <p:cNvPr id="123" name="Google Shape;123;p20"/>
          <p:cNvPicPr preferRelativeResize="0"/>
          <p:nvPr/>
        </p:nvPicPr>
        <p:blipFill>
          <a:blip r:embed="rId3">
            <a:alphaModFix/>
          </a:blip>
          <a:stretch>
            <a:fillRect/>
          </a:stretch>
        </p:blipFill>
        <p:spPr>
          <a:xfrm>
            <a:off x="2941676" y="1266325"/>
            <a:ext cx="5493358" cy="33027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9">
                                            <p:txEl>
                                              <p:pRg end="0" st="0"/>
                                            </p:txEl>
                                          </p:spTgt>
                                        </p:tgtEl>
                                        <p:attrNameLst>
                                          <p:attrName>style.visibility</p:attrName>
                                        </p:attrNameLst>
                                      </p:cBhvr>
                                      <p:to>
                                        <p:strVal val="visible"/>
                                      </p:to>
                                    </p:set>
                                    <p:animEffect filter="fade" transition="in">
                                      <p:cBhvr>
                                        <p:cTn dur="1000"/>
                                        <p:tgtEl>
                                          <p:spTgt spid="119">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45833"/>
              <a:buFont typeface="Arial"/>
              <a:buNone/>
            </a:pPr>
            <a:r>
              <a:rPr lang="en" sz="2400">
                <a:solidFill>
                  <a:srgbClr val="0090F8"/>
                </a:solidFill>
                <a:latin typeface="Mulish ExtraBold"/>
                <a:ea typeface="Mulish ExtraBold"/>
                <a:cs typeface="Mulish ExtraBold"/>
                <a:sym typeface="Mulish ExtraBold"/>
              </a:rPr>
              <a:t>1.8. Quiz 1</a:t>
            </a:r>
            <a:endParaRPr sz="2400">
              <a:solidFill>
                <a:srgbClr val="0090F8"/>
              </a:solidFill>
              <a:latin typeface="Mulish ExtraBold"/>
              <a:ea typeface="Mulish ExtraBold"/>
              <a:cs typeface="Mulish ExtraBold"/>
              <a:sym typeface="Mulish ExtraBold"/>
            </a:endParaRPr>
          </a:p>
          <a:p>
            <a:pPr indent="0" lvl="0" marL="0" rtl="0" algn="l">
              <a:spcBef>
                <a:spcPts val="0"/>
              </a:spcBef>
              <a:spcAft>
                <a:spcPts val="0"/>
              </a:spcAft>
              <a:buNone/>
            </a:pPr>
            <a:r>
              <a:t/>
            </a:r>
            <a:endParaRPr/>
          </a:p>
        </p:txBody>
      </p:sp>
      <p:sp>
        <p:nvSpPr>
          <p:cNvPr id="129" name="Google Shape;129;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Quiz 1: Tính time và space complexity của 2 hàm sau</a:t>
            </a:r>
            <a:endParaRPr/>
          </a:p>
        </p:txBody>
      </p:sp>
      <p:pic>
        <p:nvPicPr>
          <p:cNvPr id="130" name="Google Shape;130;p21"/>
          <p:cNvPicPr preferRelativeResize="0"/>
          <p:nvPr/>
        </p:nvPicPr>
        <p:blipFill>
          <a:blip r:embed="rId3">
            <a:alphaModFix/>
          </a:blip>
          <a:stretch>
            <a:fillRect/>
          </a:stretch>
        </p:blipFill>
        <p:spPr>
          <a:xfrm>
            <a:off x="1678750" y="1536600"/>
            <a:ext cx="5495925" cy="31710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