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Mulish"/>
      <p:regular r:id="rId44"/>
      <p:bold r:id="rId45"/>
      <p:italic r:id="rId46"/>
      <p:boldItalic r:id="rId47"/>
    </p:embeddedFont>
    <p:embeddedFont>
      <p:font typeface="PT Sans Narrow"/>
      <p:regular r:id="rId48"/>
      <p:bold r:id="rId49"/>
    </p:embeddedFont>
    <p:embeddedFont>
      <p:font typeface="Mulish ExtraBold"/>
      <p:bold r:id="rId50"/>
      <p:boldItalic r:id="rId51"/>
    </p:embeddedFont>
    <p:embeddedFont>
      <p:font typeface="Mulish Black"/>
      <p:bold r:id="rId52"/>
      <p:boldItalic r:id="rId53"/>
    </p:embeddedFont>
    <p:embeddedFont>
      <p:font typeface="Mulish Medium"/>
      <p:regular r:id="rId54"/>
      <p:bold r:id="rId55"/>
      <p:italic r:id="rId56"/>
      <p:boldItalic r:id="rId57"/>
    </p:embeddedFont>
    <p:embeddedFont>
      <p:font typeface="Open Sans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Mulish-regular.fntdata"/><Relationship Id="rId43" Type="http://schemas.openxmlformats.org/officeDocument/2006/relationships/slide" Target="slides/slide37.xml"/><Relationship Id="rId46" Type="http://schemas.openxmlformats.org/officeDocument/2006/relationships/font" Target="fonts/Mulish-italic.fntdata"/><Relationship Id="rId45" Type="http://schemas.openxmlformats.org/officeDocument/2006/relationships/font" Target="fonts/Mulish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TSansNarrow-regular.fntdata"/><Relationship Id="rId47" Type="http://schemas.openxmlformats.org/officeDocument/2006/relationships/font" Target="fonts/Mulish-boldItalic.fntdata"/><Relationship Id="rId49" Type="http://schemas.openxmlformats.org/officeDocument/2006/relationships/font" Target="fonts/PTSansNarrow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OpenSans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penSans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ulishExtraBold-boldItalic.fntdata"/><Relationship Id="rId50" Type="http://schemas.openxmlformats.org/officeDocument/2006/relationships/font" Target="fonts/MulishExtraBold-bold.fntdata"/><Relationship Id="rId53" Type="http://schemas.openxmlformats.org/officeDocument/2006/relationships/font" Target="fonts/MulishBlack-boldItalic.fntdata"/><Relationship Id="rId52" Type="http://schemas.openxmlformats.org/officeDocument/2006/relationships/font" Target="fonts/MulishBlack-bold.fntdata"/><Relationship Id="rId11" Type="http://schemas.openxmlformats.org/officeDocument/2006/relationships/slide" Target="slides/slide5.xml"/><Relationship Id="rId55" Type="http://schemas.openxmlformats.org/officeDocument/2006/relationships/font" Target="fonts/MulishMedium-bold.fntdata"/><Relationship Id="rId10" Type="http://schemas.openxmlformats.org/officeDocument/2006/relationships/slide" Target="slides/slide4.xml"/><Relationship Id="rId54" Type="http://schemas.openxmlformats.org/officeDocument/2006/relationships/font" Target="fonts/MulishMedium-regular.fntdata"/><Relationship Id="rId13" Type="http://schemas.openxmlformats.org/officeDocument/2006/relationships/slide" Target="slides/slide7.xml"/><Relationship Id="rId57" Type="http://schemas.openxmlformats.org/officeDocument/2006/relationships/font" Target="fonts/MulishMedium-boldItalic.fntdata"/><Relationship Id="rId12" Type="http://schemas.openxmlformats.org/officeDocument/2006/relationships/slide" Target="slides/slide6.xml"/><Relationship Id="rId56" Type="http://schemas.openxmlformats.org/officeDocument/2006/relationships/font" Target="fonts/MulishMedium-italic.fntdata"/><Relationship Id="rId15" Type="http://schemas.openxmlformats.org/officeDocument/2006/relationships/slide" Target="slides/slide9.xml"/><Relationship Id="rId59" Type="http://schemas.openxmlformats.org/officeDocument/2006/relationships/font" Target="fonts/OpenSans-bold.fntdata"/><Relationship Id="rId14" Type="http://schemas.openxmlformats.org/officeDocument/2006/relationships/slide" Target="slides/slide8.xml"/><Relationship Id="rId58" Type="http://schemas.openxmlformats.org/officeDocument/2006/relationships/font" Target="fonts/OpenSans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Binary_tree" TargetMode="External"/><Relationship Id="rId3" Type="http://schemas.openxmlformats.org/officeDocument/2006/relationships/hyperlink" Target="https://uniquesoftwaredev.com/tree-data-structure-simplified-part-1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lgostructure.com/sorting/heapsort.php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Binary_tree" TargetMode="External"/><Relationship Id="rId3" Type="http://schemas.openxmlformats.org/officeDocument/2006/relationships/hyperlink" Target="https://uniquesoftwaredev.com/tree-data-structure-simplified-part-1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Binary_tree" TargetMode="External"/><Relationship Id="rId3" Type="http://schemas.openxmlformats.org/officeDocument/2006/relationships/hyperlink" Target="https://uniquesoftwaredev.com/tree-data-structure-simplified-part-1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a6dd2d4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a6dd2d4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b3262d8c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8b3262d8c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https://en.wikipedia.org/wiki/Binary_tree</a:t>
            </a:r>
            <a:r>
              <a:rPr lang="en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https://uniquesoftwaredev.com/tree-data-structure-simplified-part-1/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b3262d8c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b3262d8c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8b3262d8c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8b3262d8c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b3262d8c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8b3262d8c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8b3262d8c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8b3262d8c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b3262d8c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8b3262d8c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8b3262d8c8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8b3262d8c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8b3262d8c8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8b3262d8c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8b3262d8c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8b3262d8c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Reference: https://www.programiz.com/dsa/heap-data-structure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8b3262d8c8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8b3262d8c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Reference: https://www.programiz.com/dsa/heap-data-structure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cde8b696e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cde8b696e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Hôm nay: He</a:t>
            </a:r>
            <a:r>
              <a:rPr lang="en"/>
              <a:t>aps + Bài toán tìm đường đi ngắn nhất trên đồ thị có trọng số.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8b3262d8c8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8b3262d8c8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Reference: https://www.programiz.com/dsa/heap-data-structure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8b3262d8c8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8b3262d8c8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Reference: https://www.programiz.com/dsa/heap-data-structure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8b3262d8c8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8b3262d8c8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Reference: https://www.programiz.com/dsa/heap-data-structure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8b3262d8c8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8b3262d8c8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Reference: https://www.programiz.com/dsa/heap-data-structure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8b3262d8c8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8b3262d8c8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Reference: https://www.programiz.com/dsa/heap-data-structure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8b3262d8c8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8b3262d8c8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Reference: https://www.programiz.com/dsa/heap-data-structure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8b3262d8c8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8b3262d8c8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Reference: https://www.programiz.com/dsa/heap-data-structure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8b3262d8c8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8b3262d8c8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8b3262d8c8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8b3262d8c8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https://algostructure.com/sorting/heapsort.php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8b3262d8c8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8b3262d8c8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b3262d8c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b3262d8c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8b3262d8c8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8b3262d8c8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8b3262d8c8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8b3262d8c8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8b3262d8c8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8b3262d8c8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1a6dd2d446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1a6dd2d446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19de4602c4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19de4602c4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ab5693d2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ab5693d2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8b3262d8c8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8b3262d8c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8b3262d8c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8b3262d8c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b3262d8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b3262d8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b3262d8c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b3262d8c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b3262d8c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b3262d8c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b3262d8c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b3262d8c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b3262d8c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b3262d8c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https://en.wikipedia.org/wiki/Binary_tree</a:t>
            </a:r>
            <a:r>
              <a:rPr lang="en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https://uniquesoftwaredev.com/tree-data-structure-simplified-part-1/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b3262d8c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b3262d8c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https://en.wikipedia.org/wiki/Binary_tree</a:t>
            </a:r>
            <a:r>
              <a:rPr lang="en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https://uniquesoftwaredev.com/tree-data-structure-simplified-part-1/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rgbClr val="EBF0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39.png"/><Relationship Id="rId5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5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Relationship Id="rId5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Relationship Id="rId5" Type="http://schemas.openxmlformats.org/officeDocument/2006/relationships/image" Target="../media/image4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4.png"/><Relationship Id="rId4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leetcode.com/problems/kth-largest-element-in-an-array/" TargetMode="External"/><Relationship Id="rId4" Type="http://schemas.openxmlformats.org/officeDocument/2006/relationships/hyperlink" Target="https://leetcode.com/problems/furthest-building-you-can-reach/" TargetMode="External"/><Relationship Id="rId5" Type="http://schemas.openxmlformats.org/officeDocument/2006/relationships/hyperlink" Target="https://leetcode.com/problems/merge-k-sorted-lists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leetcode.com/problems/top-k-frequent-elements" TargetMode="External"/><Relationship Id="rId4" Type="http://schemas.openxmlformats.org/officeDocument/2006/relationships/hyperlink" Target="https://leetcode.com/problems/k-closest-points-to-origin/" TargetMode="External"/><Relationship Id="rId5" Type="http://schemas.openxmlformats.org/officeDocument/2006/relationships/hyperlink" Target="https://leetcode.com/problems/kth-smallest-element-in-a-sorted-matrix/" TargetMode="External"/><Relationship Id="rId6" Type="http://schemas.openxmlformats.org/officeDocument/2006/relationships/hyperlink" Target="https://leetcode.com/problems/find-median-from-data-stream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fullstack.cafe/blog/heap-interview-questions" TargetMode="External"/><Relationship Id="rId4" Type="http://schemas.openxmlformats.org/officeDocument/2006/relationships/hyperlink" Target="https://www.programiz.com/dsa/heap-data-structure#:~:text=Heapify%20is%20the%20process%20of,by%20n%2F2%20%2D%201%20" TargetMode="External"/><Relationship Id="rId5" Type="http://schemas.openxmlformats.org/officeDocument/2006/relationships/hyperlink" Target="https://afteracademy.com/blog/operations-on-heaps/" TargetMode="External"/><Relationship Id="rId6" Type="http://schemas.openxmlformats.org/officeDocument/2006/relationships/hyperlink" Target="https://visualgo.net/en/heap" TargetMode="External"/><Relationship Id="rId7" Type="http://schemas.openxmlformats.org/officeDocument/2006/relationships/hyperlink" Target="https://algostructure.com/sorting/heapsort.ph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/>
        </p:nvSpPr>
        <p:spPr>
          <a:xfrm>
            <a:off x="1321500" y="2171550"/>
            <a:ext cx="6614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90F8"/>
                </a:solidFill>
                <a:latin typeface="Mulish Black"/>
                <a:ea typeface="Mulish Black"/>
                <a:cs typeface="Mulish Black"/>
                <a:sym typeface="Mulish Black"/>
              </a:rPr>
              <a:t>Heap</a:t>
            </a:r>
            <a:endParaRPr sz="4000">
              <a:solidFill>
                <a:srgbClr val="0090F8"/>
              </a:solidFill>
              <a:latin typeface="Mulish Black"/>
              <a:ea typeface="Mulish Black"/>
              <a:cs typeface="Mulish Black"/>
              <a:sym typeface="Mulish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90F8"/>
              </a:solidFill>
              <a:latin typeface="Mulish Black"/>
              <a:ea typeface="Mulish Black"/>
              <a:cs typeface="Mulish Black"/>
              <a:sym typeface="Mulish Black"/>
            </a:endParaRPr>
          </a:p>
        </p:txBody>
      </p:sp>
      <p:sp>
        <p:nvSpPr>
          <p:cNvPr id="112" name="Google Shape;112;p25"/>
          <p:cNvSpPr txBox="1"/>
          <p:nvPr/>
        </p:nvSpPr>
        <p:spPr>
          <a:xfrm>
            <a:off x="2905350" y="4337750"/>
            <a:ext cx="33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3E64"/>
                </a:solidFill>
                <a:latin typeface="Mulish Medium"/>
                <a:ea typeface="Mulish Medium"/>
                <a:cs typeface="Mulish Medium"/>
                <a:sym typeface="Mulish Medium"/>
              </a:rPr>
              <a:t>Mai Thanh Hiep, 2023</a:t>
            </a:r>
            <a:endParaRPr>
              <a:solidFill>
                <a:srgbClr val="0B3E64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3092550" y="1483975"/>
            <a:ext cx="295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sh"/>
                <a:ea typeface="Mulish"/>
                <a:cs typeface="Mulish"/>
                <a:sym typeface="Mulish"/>
              </a:rPr>
              <a:t>Future Software Engineers - FSE K09</a:t>
            </a:r>
            <a:endParaRPr sz="1200"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4"/>
          <p:cNvSpPr txBox="1"/>
          <p:nvPr/>
        </p:nvSpPr>
        <p:spPr>
          <a:xfrm>
            <a:off x="7209150" y="65375"/>
            <a:ext cx="18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Some common Binary Tree</a:t>
            </a:r>
            <a:endParaRPr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93" name="Google Shape;193;p34"/>
          <p:cNvSpPr txBox="1"/>
          <p:nvPr/>
        </p:nvSpPr>
        <p:spPr>
          <a:xfrm>
            <a:off x="32088" y="3416850"/>
            <a:ext cx="2701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A 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full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binary tree is a binary tree in which every node has either 0 or 2 children</a:t>
            </a:r>
            <a:endParaRPr sz="1200"/>
          </a:p>
        </p:txBody>
      </p:sp>
      <p:sp>
        <p:nvSpPr>
          <p:cNvPr id="194" name="Google Shape;194;p34"/>
          <p:cNvSpPr txBox="1"/>
          <p:nvPr/>
        </p:nvSpPr>
        <p:spPr>
          <a:xfrm>
            <a:off x="2900338" y="3416850"/>
            <a:ext cx="298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A 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complete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binary tree is a binary tree in which every level, </a:t>
            </a:r>
            <a:r>
              <a:rPr i="1" lang="en" sz="1050">
                <a:solidFill>
                  <a:srgbClr val="202122"/>
                </a:solidFill>
                <a:highlight>
                  <a:srgbClr val="FFFFFF"/>
                </a:highlight>
              </a:rPr>
              <a:t>except possibly the last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is completely filled, and all nodes in the last level are as far left as possible</a:t>
            </a:r>
            <a:endParaRPr sz="1000"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7725"/>
            <a:ext cx="2701200" cy="2019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7013" y="1170125"/>
            <a:ext cx="2986988" cy="223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0388" y="1170125"/>
            <a:ext cx="2986988" cy="223277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4"/>
          <p:cNvSpPr txBox="1"/>
          <p:nvPr/>
        </p:nvSpPr>
        <p:spPr>
          <a:xfrm>
            <a:off x="6092088" y="3416850"/>
            <a:ext cx="29871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A 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perfect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binary tree is a binary tree in which every internal node has exactly two child nodes and all leaf nodes are at the same level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0F8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/>
        </p:nvSpPr>
        <p:spPr>
          <a:xfrm>
            <a:off x="1537200" y="1823400"/>
            <a:ext cx="6069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3.</a:t>
            </a: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 </a:t>
            </a: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Cài đặt Heap sử dụng Array</a:t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204" name="Google Shape;20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1047750"/>
            <a:ext cx="5343300" cy="28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800"/>
              <a:buChar char="●"/>
            </a:pPr>
            <a:r>
              <a:rPr lang="en">
                <a:solidFill>
                  <a:srgbClr val="0B3E64"/>
                </a:solidFill>
              </a:rPr>
              <a:t>Nếu heap có </a:t>
            </a:r>
            <a:r>
              <a:rPr b="1" lang="en">
                <a:solidFill>
                  <a:srgbClr val="0B3E64"/>
                </a:solidFill>
              </a:rPr>
              <a:t>N</a:t>
            </a:r>
            <a:r>
              <a:rPr lang="en">
                <a:solidFill>
                  <a:srgbClr val="0B3E64"/>
                </a:solidFill>
              </a:rPr>
              <a:t> phần tử thì</a:t>
            </a:r>
            <a:endParaRPr>
              <a:solidFill>
                <a:srgbClr val="0B3E64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ts val="1400"/>
              <a:buChar char="○"/>
            </a:pPr>
            <a:r>
              <a:rPr lang="en">
                <a:solidFill>
                  <a:srgbClr val="0B3E64"/>
                </a:solidFill>
              </a:rPr>
              <a:t>Các index từ </a:t>
            </a:r>
            <a:r>
              <a:rPr b="1" lang="en">
                <a:solidFill>
                  <a:srgbClr val="0B3E64"/>
                </a:solidFill>
              </a:rPr>
              <a:t>N/2 đến N-1</a:t>
            </a:r>
            <a:r>
              <a:rPr lang="en">
                <a:solidFill>
                  <a:srgbClr val="0B3E64"/>
                </a:solidFill>
              </a:rPr>
              <a:t> là những node lá</a:t>
            </a:r>
            <a:endParaRPr>
              <a:solidFill>
                <a:srgbClr val="0B3E64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ts val="1400"/>
              <a:buChar char="○"/>
            </a:pPr>
            <a:r>
              <a:rPr lang="en">
                <a:solidFill>
                  <a:srgbClr val="0B3E64"/>
                </a:solidFill>
              </a:rPr>
              <a:t>Các index từ </a:t>
            </a:r>
            <a:r>
              <a:rPr b="1" lang="en">
                <a:solidFill>
                  <a:srgbClr val="0B3E64"/>
                </a:solidFill>
              </a:rPr>
              <a:t>0 đến N/2-1</a:t>
            </a:r>
            <a:r>
              <a:rPr lang="en">
                <a:solidFill>
                  <a:srgbClr val="0B3E64"/>
                </a:solidFill>
              </a:rPr>
              <a:t> là những node trung gian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ts val="1800"/>
              <a:buChar char="●"/>
            </a:pPr>
            <a:r>
              <a:rPr lang="en">
                <a:solidFill>
                  <a:srgbClr val="0B3E64"/>
                </a:solidFill>
              </a:rPr>
              <a:t>Một node có index là </a:t>
            </a:r>
            <a:r>
              <a:rPr b="1" lang="en">
                <a:solidFill>
                  <a:srgbClr val="0B3E64"/>
                </a:solidFill>
              </a:rPr>
              <a:t>i</a:t>
            </a:r>
            <a:r>
              <a:rPr lang="en">
                <a:solidFill>
                  <a:srgbClr val="0B3E64"/>
                </a:solidFill>
              </a:rPr>
              <a:t> thì</a:t>
            </a:r>
            <a:endParaRPr>
              <a:solidFill>
                <a:srgbClr val="0B3E64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ts val="1400"/>
              <a:buChar char="○"/>
            </a:pPr>
            <a:r>
              <a:rPr lang="en">
                <a:solidFill>
                  <a:srgbClr val="0B3E64"/>
                </a:solidFill>
              </a:rPr>
              <a:t>Index node con bên trái: </a:t>
            </a:r>
            <a:r>
              <a:rPr b="1" lang="en">
                <a:solidFill>
                  <a:srgbClr val="0B3E64"/>
                </a:solidFill>
              </a:rPr>
              <a:t>2*i + 1</a:t>
            </a:r>
            <a:endParaRPr b="1">
              <a:solidFill>
                <a:srgbClr val="0B3E64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ts val="1400"/>
              <a:buChar char="○"/>
            </a:pPr>
            <a:r>
              <a:rPr lang="en">
                <a:solidFill>
                  <a:srgbClr val="0B3E64"/>
                </a:solidFill>
              </a:rPr>
              <a:t>Index node con bên phải: </a:t>
            </a:r>
            <a:r>
              <a:rPr b="1" lang="en">
                <a:solidFill>
                  <a:srgbClr val="0B3E64"/>
                </a:solidFill>
              </a:rPr>
              <a:t>2*i + 2</a:t>
            </a:r>
            <a:endParaRPr b="1">
              <a:solidFill>
                <a:srgbClr val="0B3E64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0B3E64"/>
              </a:buClr>
              <a:buSzPts val="1400"/>
              <a:buChar char="○"/>
            </a:pPr>
            <a:r>
              <a:rPr lang="en">
                <a:solidFill>
                  <a:srgbClr val="0B3E64"/>
                </a:solidFill>
              </a:rPr>
              <a:t>Index node cha: </a:t>
            </a:r>
            <a:r>
              <a:rPr b="1" lang="en">
                <a:solidFill>
                  <a:srgbClr val="0B3E64"/>
                </a:solidFill>
              </a:rPr>
              <a:t>(i-1)/2</a:t>
            </a:r>
            <a:endParaRPr b="1">
              <a:solidFill>
                <a:srgbClr val="0B3E64"/>
              </a:solidFill>
            </a:endParaRPr>
          </a:p>
        </p:txBody>
      </p:sp>
      <p:sp>
        <p:nvSpPr>
          <p:cNvPr id="210" name="Google Shape;210;p36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6"/>
          <p:cNvSpPr txBox="1"/>
          <p:nvPr/>
        </p:nvSpPr>
        <p:spPr>
          <a:xfrm>
            <a:off x="7209150" y="65375"/>
            <a:ext cx="18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525" y="972500"/>
            <a:ext cx="2435400" cy="31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0F8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/>
        </p:nvSpPr>
        <p:spPr>
          <a:xfrm>
            <a:off x="1537200" y="1823400"/>
            <a:ext cx="606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4</a:t>
            </a: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. </a:t>
            </a: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Các thuật toán Heapify</a:t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219" name="Google Shape;21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311700" y="1047750"/>
            <a:ext cx="8268300" cy="29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800"/>
              <a:buChar char="●"/>
            </a:pPr>
            <a:r>
              <a:rPr lang="en">
                <a:solidFill>
                  <a:srgbClr val="0B3E64"/>
                </a:solidFill>
              </a:rPr>
              <a:t>Heapify là quy trình đảm bảo một cây nhị phân đáp ứng đúng các tính chất của Heap.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ts val="1800"/>
              <a:buChar char="●"/>
            </a:pPr>
            <a:r>
              <a:rPr lang="en">
                <a:solidFill>
                  <a:srgbClr val="0B3E64"/>
                </a:solidFill>
              </a:rPr>
              <a:t>Có thể thực hiện Heapify tại một nút cụ thể để đảm bảo tính chất Heap được bảo toàn khi có sự thay đổi giá trị của nút.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ts val="1800"/>
              <a:buChar char="●"/>
            </a:pPr>
            <a:r>
              <a:rPr lang="en">
                <a:solidFill>
                  <a:srgbClr val="0B3E64"/>
                </a:solidFill>
              </a:rPr>
              <a:t>Có 2 loại heapify phổ biến</a:t>
            </a:r>
            <a:endParaRPr>
              <a:solidFill>
                <a:srgbClr val="0B3E64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ts val="1400"/>
              <a:buChar char="○"/>
            </a:pPr>
            <a:r>
              <a:rPr lang="en">
                <a:solidFill>
                  <a:srgbClr val="0B3E64"/>
                </a:solidFill>
              </a:rPr>
              <a:t>Heapify-Up (Bubble-Up, Sift-Up)</a:t>
            </a:r>
            <a:endParaRPr>
              <a:solidFill>
                <a:srgbClr val="0B3E64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0B3E64"/>
              </a:buClr>
              <a:buSzPts val="1400"/>
              <a:buChar char="○"/>
            </a:pPr>
            <a:r>
              <a:rPr lang="en">
                <a:solidFill>
                  <a:srgbClr val="0B3E64"/>
                </a:solidFill>
              </a:rPr>
              <a:t>Heapify-Down (Bubble-Down, Sift-Down)</a:t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225" name="Google Shape;225;p38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38"/>
          <p:cNvSpPr txBox="1"/>
          <p:nvPr/>
        </p:nvSpPr>
        <p:spPr>
          <a:xfrm>
            <a:off x="7209150" y="65375"/>
            <a:ext cx="18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4.1 </a:t>
            </a: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Heap</a:t>
            </a: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ify</a:t>
            </a: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 là gì?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39"/>
          <p:cNvSpPr txBox="1"/>
          <p:nvPr/>
        </p:nvSpPr>
        <p:spPr>
          <a:xfrm>
            <a:off x="7209150" y="65375"/>
            <a:ext cx="18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4.2 Heapify-Up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850" y="65375"/>
            <a:ext cx="2333976" cy="16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5850" y="1795249"/>
            <a:ext cx="2333975" cy="1577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8350" y="3433650"/>
            <a:ext cx="2271473" cy="157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725" y="1665313"/>
            <a:ext cx="5321050" cy="1812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40"/>
          <p:cNvSpPr txBox="1"/>
          <p:nvPr/>
        </p:nvSpPr>
        <p:spPr>
          <a:xfrm>
            <a:off x="7209150" y="65375"/>
            <a:ext cx="18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4.3 Heapify-Down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pic>
        <p:nvPicPr>
          <p:cNvPr id="249" name="Google Shape;2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888" y="757088"/>
            <a:ext cx="1768175" cy="1302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0986" y="2155210"/>
            <a:ext cx="1812000" cy="1401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4800" y="3611062"/>
            <a:ext cx="1768175" cy="13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4000" y="108488"/>
            <a:ext cx="1842022" cy="14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662513"/>
            <a:ext cx="4867370" cy="3196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0F8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/>
        </p:nvSpPr>
        <p:spPr>
          <a:xfrm>
            <a:off x="1537200" y="1823400"/>
            <a:ext cx="6069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5</a:t>
            </a: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. </a:t>
            </a: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Cài đặt các thao tác của Heap</a:t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259" name="Google Shape;25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42"/>
          <p:cNvSpPr txBox="1"/>
          <p:nvPr/>
        </p:nvSpPr>
        <p:spPr>
          <a:xfrm>
            <a:off x="7209150" y="65375"/>
            <a:ext cx="18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67" name="Google Shape;26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90F8"/>
              </a:buClr>
              <a:buSzPts val="2400"/>
              <a:buFont typeface="Mulish ExtraBold"/>
              <a:buAutoNum type="arabicPeriod"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heapify(arr): </a:t>
            </a: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Xây dựng heap từ mảng bất kỳ arr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pic>
        <p:nvPicPr>
          <p:cNvPr id="268" name="Google Shape;2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988" y="1058675"/>
            <a:ext cx="3718514" cy="368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25763"/>
            <a:ext cx="3857300" cy="14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43"/>
          <p:cNvSpPr txBox="1"/>
          <p:nvPr/>
        </p:nvSpPr>
        <p:spPr>
          <a:xfrm>
            <a:off x="7209150" y="65375"/>
            <a:ext cx="18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277" name="Google Shape;2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1701938"/>
            <a:ext cx="2064326" cy="18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0300" y="1764850"/>
            <a:ext cx="2064326" cy="1885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0150" y="1682025"/>
            <a:ext cx="2281970" cy="188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/>
          <p:nvPr/>
        </p:nvSpPr>
        <p:spPr>
          <a:xfrm>
            <a:off x="4572000" y="0"/>
            <a:ext cx="4724100" cy="5143500"/>
          </a:xfrm>
          <a:prstGeom prst="rect">
            <a:avLst/>
          </a:prstGeom>
          <a:solidFill>
            <a:srgbClr val="0B3E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6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2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 Mục lục</a:t>
            </a:r>
            <a:endParaRPr b="0" sz="32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21" name="Google Shape;121;p26"/>
          <p:cNvSpPr txBox="1"/>
          <p:nvPr>
            <p:ph idx="2" type="body"/>
          </p:nvPr>
        </p:nvSpPr>
        <p:spPr>
          <a:xfrm>
            <a:off x="4572000" y="724200"/>
            <a:ext cx="4572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AutoNum type="arabicPeriod"/>
            </a:pPr>
            <a:r>
              <a:rPr lang="en" sz="1600">
                <a:latin typeface="Mulish"/>
                <a:ea typeface="Mulish"/>
                <a:cs typeface="Mulish"/>
                <a:sym typeface="Mulish"/>
              </a:rPr>
              <a:t>Giới thiệu Heap</a:t>
            </a:r>
            <a:endParaRPr sz="1600">
              <a:latin typeface="Mulish"/>
              <a:ea typeface="Mulish"/>
              <a:cs typeface="Mulish"/>
              <a:sym typeface="Mulish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AutoNum type="arabicPeriod"/>
            </a:pPr>
            <a:r>
              <a:rPr lang="en" sz="1600">
                <a:latin typeface="Mulish"/>
                <a:ea typeface="Mulish"/>
                <a:cs typeface="Mulish"/>
                <a:sym typeface="Mulish"/>
              </a:rPr>
              <a:t>Ôn lại một số loại Binary Tree</a:t>
            </a:r>
            <a:endParaRPr sz="1600">
              <a:latin typeface="Mulish"/>
              <a:ea typeface="Mulish"/>
              <a:cs typeface="Mulish"/>
              <a:sym typeface="Mulish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AutoNum type="arabicPeriod"/>
            </a:pPr>
            <a:r>
              <a:rPr lang="en" sz="1600">
                <a:latin typeface="Mulish"/>
                <a:ea typeface="Mulish"/>
                <a:cs typeface="Mulish"/>
                <a:sym typeface="Mulish"/>
              </a:rPr>
              <a:t>Cài đặt Heap sử dụng Array</a:t>
            </a:r>
            <a:endParaRPr sz="1600">
              <a:latin typeface="Mulish"/>
              <a:ea typeface="Mulish"/>
              <a:cs typeface="Mulish"/>
              <a:sym typeface="Mulish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AutoNum type="arabicPeriod"/>
            </a:pPr>
            <a:r>
              <a:rPr lang="en" sz="1600">
                <a:latin typeface="Mulish"/>
                <a:ea typeface="Mulish"/>
                <a:cs typeface="Mulish"/>
                <a:sym typeface="Mulish"/>
              </a:rPr>
              <a:t>Các thuật toán Heapify</a:t>
            </a:r>
            <a:endParaRPr sz="1600">
              <a:latin typeface="Mulish"/>
              <a:ea typeface="Mulish"/>
              <a:cs typeface="Mulish"/>
              <a:sym typeface="Mulish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AutoNum type="arabicPeriod"/>
            </a:pPr>
            <a:r>
              <a:rPr lang="en" sz="1600">
                <a:latin typeface="Mulish"/>
                <a:ea typeface="Mulish"/>
                <a:cs typeface="Mulish"/>
                <a:sym typeface="Mulish"/>
              </a:rPr>
              <a:t>Cài đặt các thao tác trên Heap</a:t>
            </a:r>
            <a:endParaRPr sz="1600">
              <a:latin typeface="Mulish"/>
              <a:ea typeface="Mulish"/>
              <a:cs typeface="Mulish"/>
              <a:sym typeface="Mulish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AutoNum type="arabicPeriod"/>
            </a:pPr>
            <a:r>
              <a:rPr lang="en" sz="1600">
                <a:latin typeface="Mulish"/>
                <a:ea typeface="Mulish"/>
                <a:cs typeface="Mulish"/>
                <a:sym typeface="Mulish"/>
              </a:rPr>
              <a:t>Heap Sort</a:t>
            </a:r>
            <a:endParaRPr sz="1600">
              <a:latin typeface="Mulish"/>
              <a:ea typeface="Mulish"/>
              <a:cs typeface="Mulish"/>
              <a:sym typeface="Mulish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AutoNum type="arabicPeriod"/>
            </a:pPr>
            <a:r>
              <a:rPr lang="en" sz="1600">
                <a:latin typeface="Mulish"/>
                <a:ea typeface="Mulish"/>
                <a:cs typeface="Mulish"/>
                <a:sym typeface="Mulish"/>
              </a:rPr>
              <a:t>Sử dụng thư viện Heap trên Python</a:t>
            </a:r>
            <a:endParaRPr sz="1600">
              <a:latin typeface="Mulish"/>
              <a:ea typeface="Mulish"/>
              <a:cs typeface="Mulish"/>
              <a:sym typeface="Mulish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AutoNum type="arabicPeriod"/>
            </a:pPr>
            <a:r>
              <a:rPr lang="en" sz="1600">
                <a:latin typeface="Mulish"/>
                <a:ea typeface="Mulish"/>
                <a:cs typeface="Mulish"/>
                <a:sym typeface="Mulish"/>
              </a:rPr>
              <a:t>Live coding</a:t>
            </a:r>
            <a:endParaRPr sz="1600">
              <a:latin typeface="Mulish"/>
              <a:ea typeface="Mulish"/>
              <a:cs typeface="Mulish"/>
              <a:sym typeface="Mulish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AutoNum type="arabicPeriod"/>
            </a:pPr>
            <a:r>
              <a:rPr lang="en" sz="1600">
                <a:latin typeface="Mulish"/>
                <a:ea typeface="Mulish"/>
                <a:cs typeface="Mulish"/>
                <a:sym typeface="Mulish"/>
              </a:rPr>
              <a:t>Homework</a:t>
            </a:r>
            <a:endParaRPr sz="16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22" name="Google Shape;122;p26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6"/>
          <p:cNvSpPr txBox="1"/>
          <p:nvPr/>
        </p:nvSpPr>
        <p:spPr>
          <a:xfrm>
            <a:off x="7209150" y="65375"/>
            <a:ext cx="18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44"/>
          <p:cNvSpPr txBox="1"/>
          <p:nvPr/>
        </p:nvSpPr>
        <p:spPr>
          <a:xfrm>
            <a:off x="7209150" y="65375"/>
            <a:ext cx="18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287" name="Google Shape;2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00" y="1581150"/>
            <a:ext cx="2484825" cy="206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462" y="1581150"/>
            <a:ext cx="2544400" cy="215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4825" y="1631688"/>
            <a:ext cx="2593120" cy="215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45"/>
          <p:cNvSpPr txBox="1"/>
          <p:nvPr/>
        </p:nvSpPr>
        <p:spPr>
          <a:xfrm>
            <a:off x="7209150" y="65375"/>
            <a:ext cx="18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297" name="Google Shape;29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50" y="575838"/>
            <a:ext cx="2401000" cy="199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0775" y="516250"/>
            <a:ext cx="2459117" cy="20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6800" y="517650"/>
            <a:ext cx="2401000" cy="2052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4075" y="2719763"/>
            <a:ext cx="2459125" cy="2143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24263" y="2683937"/>
            <a:ext cx="2526067" cy="2134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4975" y="2723425"/>
            <a:ext cx="2459125" cy="2055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46"/>
          <p:cNvSpPr txBox="1"/>
          <p:nvPr/>
        </p:nvSpPr>
        <p:spPr>
          <a:xfrm>
            <a:off x="7209150" y="65375"/>
            <a:ext cx="18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10" name="Google Shape;31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2. push(arr, x): Thêm phần tử x vào heap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pic>
        <p:nvPicPr>
          <p:cNvPr id="311" name="Google Shape;31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00" y="1983800"/>
            <a:ext cx="4222500" cy="14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588" y="1454362"/>
            <a:ext cx="2526067" cy="213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47"/>
          <p:cNvSpPr txBox="1"/>
          <p:nvPr/>
        </p:nvSpPr>
        <p:spPr>
          <a:xfrm>
            <a:off x="7209150" y="65375"/>
            <a:ext cx="18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320" name="Google Shape;32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25" y="1659888"/>
            <a:ext cx="2656835" cy="19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175" y="1659900"/>
            <a:ext cx="2757713" cy="19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9425" y="1677850"/>
            <a:ext cx="2656825" cy="18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48"/>
          <p:cNvSpPr txBox="1"/>
          <p:nvPr/>
        </p:nvSpPr>
        <p:spPr>
          <a:xfrm>
            <a:off x="7209150" y="65375"/>
            <a:ext cx="18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30" name="Google Shape;33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3</a:t>
            </a: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. pop(arr): </a:t>
            </a: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 Xoá phần tử đỉnh ra khỏi heap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pic>
        <p:nvPicPr>
          <p:cNvPr id="331" name="Google Shape;3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575" y="1686500"/>
            <a:ext cx="2656825" cy="18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38600"/>
            <a:ext cx="5387776" cy="2750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49"/>
          <p:cNvSpPr txBox="1"/>
          <p:nvPr/>
        </p:nvSpPr>
        <p:spPr>
          <a:xfrm>
            <a:off x="7209150" y="65375"/>
            <a:ext cx="18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340" name="Google Shape;34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5" y="1503225"/>
            <a:ext cx="2860024" cy="20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2562" y="1539588"/>
            <a:ext cx="2858873" cy="20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2936" y="1474125"/>
            <a:ext cx="2837764" cy="2119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50"/>
          <p:cNvSpPr txBox="1"/>
          <p:nvPr/>
        </p:nvSpPr>
        <p:spPr>
          <a:xfrm>
            <a:off x="7209150" y="65375"/>
            <a:ext cx="18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350" name="Google Shape;3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4125"/>
            <a:ext cx="2683825" cy="224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0813" y="1461175"/>
            <a:ext cx="2683826" cy="2266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5874" y="1461175"/>
            <a:ext cx="2724809" cy="226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0F8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/>
          <p:nvPr/>
        </p:nvSpPr>
        <p:spPr>
          <a:xfrm>
            <a:off x="1537200" y="1823400"/>
            <a:ext cx="606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6</a:t>
            </a: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. Heap Sort</a:t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358" name="Google Shape;358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52"/>
          <p:cNvSpPr txBox="1"/>
          <p:nvPr/>
        </p:nvSpPr>
        <p:spPr>
          <a:xfrm>
            <a:off x="7209150" y="65375"/>
            <a:ext cx="18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66" name="Google Shape;36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Heap Sort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pic>
        <p:nvPicPr>
          <p:cNvPr id="367" name="Google Shape;36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9400"/>
            <a:ext cx="8839199" cy="3122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6225" y="680300"/>
            <a:ext cx="25146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0F8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3"/>
          <p:cNvSpPr txBox="1"/>
          <p:nvPr/>
        </p:nvSpPr>
        <p:spPr>
          <a:xfrm>
            <a:off x="1537200" y="1823400"/>
            <a:ext cx="6069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7</a:t>
            </a: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. </a:t>
            </a: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Thư viện Priority Queue  trong Python</a:t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374" name="Google Shape;37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0F8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/>
        </p:nvSpPr>
        <p:spPr>
          <a:xfrm>
            <a:off x="1537200" y="1823400"/>
            <a:ext cx="606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ulish ExtraBold"/>
              <a:buAutoNum type="arabicPeriod"/>
            </a:pP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Giới thiệu Heap</a:t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30" name="Google Shape;13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4"/>
          <p:cNvSpPr txBox="1"/>
          <p:nvPr>
            <p:ph idx="1" type="body"/>
          </p:nvPr>
        </p:nvSpPr>
        <p:spPr>
          <a:xfrm>
            <a:off x="311700" y="1047750"/>
            <a:ext cx="8268300" cy="25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800"/>
              <a:buChar char="●"/>
            </a:pPr>
            <a:r>
              <a:rPr lang="en">
                <a:solidFill>
                  <a:srgbClr val="0B3E64"/>
                </a:solidFill>
              </a:rPr>
              <a:t>Priority Queue (hàng đợi ưu tiên) là một cấu trúc dữ liệu dùng để lưu trữ sao cho phần tử ở đỉnh luôn là phần tử có độ ưu tiên cao nhất so với các phần tử khác.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ts val="1800"/>
              <a:buChar char="●"/>
            </a:pPr>
            <a:r>
              <a:rPr lang="en">
                <a:solidFill>
                  <a:srgbClr val="0B3E64"/>
                </a:solidFill>
              </a:rPr>
              <a:t>Có 2 cách sử dụng trong Python</a:t>
            </a:r>
            <a:endParaRPr>
              <a:solidFill>
                <a:srgbClr val="0B3E64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ts val="1400"/>
              <a:buChar char="○"/>
            </a:pPr>
            <a:r>
              <a:rPr lang="en">
                <a:solidFill>
                  <a:srgbClr val="0B3E64"/>
                </a:solidFill>
              </a:rPr>
              <a:t>Sử dụng queue.PriorityQueue</a:t>
            </a:r>
            <a:endParaRPr>
              <a:solidFill>
                <a:srgbClr val="0B3E64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0B3E64"/>
              </a:buClr>
              <a:buSzPts val="1400"/>
              <a:buChar char="○"/>
            </a:pPr>
            <a:r>
              <a:rPr lang="en">
                <a:solidFill>
                  <a:srgbClr val="0B3E64"/>
                </a:solidFill>
              </a:rPr>
              <a:t>Sử dụng heapq</a:t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380" name="Google Shape;380;p54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54"/>
          <p:cNvSpPr txBox="1"/>
          <p:nvPr/>
        </p:nvSpPr>
        <p:spPr>
          <a:xfrm>
            <a:off x="7209150" y="65375"/>
            <a:ext cx="18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83" name="Google Shape;38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Priority Queue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311700" y="44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HeapQ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389" name="Google Shape;389;p55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55"/>
          <p:cNvSpPr txBox="1"/>
          <p:nvPr/>
        </p:nvSpPr>
        <p:spPr>
          <a:xfrm>
            <a:off x="7209150" y="1735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92" name="Google Shape;392;p55"/>
          <p:cNvSpPr txBox="1"/>
          <p:nvPr>
            <p:ph idx="1" type="body"/>
          </p:nvPr>
        </p:nvSpPr>
        <p:spPr>
          <a:xfrm>
            <a:off x="33375" y="1116525"/>
            <a:ext cx="4713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800"/>
              <a:buChar char="●"/>
            </a:pPr>
            <a:r>
              <a:rPr lang="en">
                <a:solidFill>
                  <a:srgbClr val="0B3E64"/>
                </a:solidFill>
              </a:rPr>
              <a:t>Thao tác trên list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ts val="1800"/>
              <a:buChar char="●"/>
            </a:pPr>
            <a:r>
              <a:rPr lang="en">
                <a:solidFill>
                  <a:srgbClr val="0B3E64"/>
                </a:solidFill>
              </a:rPr>
              <a:t>Mặc định là </a:t>
            </a:r>
            <a:r>
              <a:rPr b="1" lang="en">
                <a:solidFill>
                  <a:srgbClr val="0B3E64"/>
                </a:solidFill>
              </a:rPr>
              <a:t>Min Heap</a:t>
            </a:r>
            <a:endParaRPr b="1"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ts val="1800"/>
              <a:buChar char="●"/>
            </a:pPr>
            <a:r>
              <a:rPr lang="en">
                <a:solidFill>
                  <a:srgbClr val="0B3E64"/>
                </a:solidFill>
              </a:rPr>
              <a:t>heappush(heap, e): đẩy e vào heap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ts val="1800"/>
              <a:buChar char="●"/>
            </a:pPr>
            <a:r>
              <a:rPr lang="en">
                <a:solidFill>
                  <a:srgbClr val="0B3E64"/>
                </a:solidFill>
              </a:rPr>
              <a:t>heappop(heap): đẩy ra và trả về phần tử min của heap 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ts val="1800"/>
              <a:buChar char="●"/>
            </a:pPr>
            <a:r>
              <a:rPr lang="en">
                <a:solidFill>
                  <a:srgbClr val="0B3E64"/>
                </a:solidFill>
              </a:rPr>
              <a:t>heap[0]: min của heap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B3E64"/>
              </a:buClr>
              <a:buSzPts val="1800"/>
              <a:buChar char="●"/>
            </a:pPr>
            <a:r>
              <a:rPr lang="en">
                <a:solidFill>
                  <a:srgbClr val="0B3E64"/>
                </a:solidFill>
              </a:rPr>
              <a:t>heapify(heap): biến một mảng thành heap</a:t>
            </a:r>
            <a:endParaRPr>
              <a:solidFill>
                <a:srgbClr val="0B3E64"/>
              </a:solidFill>
            </a:endParaRPr>
          </a:p>
        </p:txBody>
      </p:sp>
      <p:pic>
        <p:nvPicPr>
          <p:cNvPr id="393" name="Google Shape;39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550" y="1212913"/>
            <a:ext cx="4092525" cy="32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0F8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/>
        </p:nvSpPr>
        <p:spPr>
          <a:xfrm>
            <a:off x="1537200" y="1823400"/>
            <a:ext cx="606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8</a:t>
            </a: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. Live coding</a:t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399" name="Google Shape;39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Live coding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405" name="Google Shape;405;p57"/>
          <p:cNvSpPr txBox="1"/>
          <p:nvPr>
            <p:ph idx="1" type="body"/>
          </p:nvPr>
        </p:nvSpPr>
        <p:spPr>
          <a:xfrm>
            <a:off x="311700" y="1266325"/>
            <a:ext cx="8595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https://leetcode.com/problems/kth-largest-element-in-an-array/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https://leetcode.com/problems/furthest-building-you-can-reach/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https://leetcode.com/problems/merge-k-sorted-lists/</a:t>
            </a:r>
            <a:r>
              <a:rPr lang="en"/>
              <a:t>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06" name="Google Shape;406;p57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57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0F8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/>
        </p:nvSpPr>
        <p:spPr>
          <a:xfrm>
            <a:off x="2259600" y="2156475"/>
            <a:ext cx="462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9. </a:t>
            </a: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Homework</a:t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414" name="Google Shape;41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EBF0F3"/>
                </a:solidFill>
              </a:rPr>
              <a:t>‹#›</a:t>
            </a:fld>
            <a:endParaRPr>
              <a:solidFill>
                <a:srgbClr val="EBF0F3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Homework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420" name="Google Shape;420;p59"/>
          <p:cNvSpPr txBox="1"/>
          <p:nvPr>
            <p:ph idx="1" type="body"/>
          </p:nvPr>
        </p:nvSpPr>
        <p:spPr>
          <a:xfrm>
            <a:off x="311700" y="1266325"/>
            <a:ext cx="8595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https://leetcode.com/problems/top-k-frequent-elements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https://leetcode.com/problems/k-closest-points-to-origin/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https://leetcode.com/problems/kth-smallest-element-in-a-sorted-matrix/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https://leetcode.com/problems/find-median-from-data-stream/</a:t>
            </a:r>
            <a:r>
              <a:rPr lang="en"/>
              <a:t> [BONUS]</a:t>
            </a:r>
            <a:endParaRPr/>
          </a:p>
        </p:txBody>
      </p:sp>
      <p:sp>
        <p:nvSpPr>
          <p:cNvPr id="421" name="Google Shape;421;p59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59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0F8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0"/>
          <p:cNvSpPr txBox="1"/>
          <p:nvPr/>
        </p:nvSpPr>
        <p:spPr>
          <a:xfrm>
            <a:off x="2259600" y="2156475"/>
            <a:ext cx="462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10</a:t>
            </a: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. Reference</a:t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429" name="Google Shape;42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EBF0F3"/>
                </a:solidFill>
              </a:rPr>
              <a:t>‹#›</a:t>
            </a:fld>
            <a:endParaRPr>
              <a:solidFill>
                <a:srgbClr val="EBF0F3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Reference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435" name="Google Shape;435;p61"/>
          <p:cNvSpPr txBox="1"/>
          <p:nvPr>
            <p:ph idx="1" type="body"/>
          </p:nvPr>
        </p:nvSpPr>
        <p:spPr>
          <a:xfrm>
            <a:off x="311700" y="1266325"/>
            <a:ext cx="8595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https://www.fullstack.cafe/blog/heap-interview-questions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https://www.programiz.com/dsa/heap-data-structure#:~:text=Heapify%20is%20the%20process%20of,by%20n%2F2%20%2D%201%20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https://afteracademy.com/blog/operations-on-heaps/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https://visualgo.net/en/heap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https://algostructure.com/sorting/heapsort.php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6" name="Google Shape;436;p61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61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311700" y="1047749"/>
            <a:ext cx="8268300" cy="1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800"/>
              <a:buChar char="●"/>
            </a:pPr>
            <a:r>
              <a:rPr lang="en">
                <a:solidFill>
                  <a:srgbClr val="0B3E64"/>
                </a:solidFill>
              </a:rPr>
              <a:t>Heap là một cấu trúc cây nhị phân hoàn chỉnh (complete binary tree) mà thoã mãn tính chất sau:</a:t>
            </a:r>
            <a:r>
              <a:rPr b="1" lang="en">
                <a:solidFill>
                  <a:srgbClr val="0B3E64"/>
                </a:solidFill>
              </a:rPr>
              <a:t> </a:t>
            </a:r>
            <a:endParaRPr>
              <a:solidFill>
                <a:srgbClr val="0B3E64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ts val="1400"/>
              <a:buChar char="○"/>
            </a:pPr>
            <a:r>
              <a:rPr lang="en">
                <a:solidFill>
                  <a:srgbClr val="0B3E64"/>
                </a:solidFill>
              </a:rPr>
              <a:t>Trong cây </a:t>
            </a:r>
            <a:r>
              <a:rPr b="1" lang="en">
                <a:solidFill>
                  <a:srgbClr val="0B3E64"/>
                </a:solidFill>
              </a:rPr>
              <a:t>minHeap</a:t>
            </a:r>
            <a:r>
              <a:rPr lang="en">
                <a:solidFill>
                  <a:srgbClr val="0B3E64"/>
                </a:solidFill>
              </a:rPr>
              <a:t>, giá trị node cha luôn </a:t>
            </a:r>
            <a:r>
              <a:rPr b="1" lang="en">
                <a:solidFill>
                  <a:srgbClr val="0B3E64"/>
                </a:solidFill>
              </a:rPr>
              <a:t>nhỏ hơn hoặc bằng</a:t>
            </a:r>
            <a:r>
              <a:rPr lang="en">
                <a:solidFill>
                  <a:srgbClr val="0B3E64"/>
                </a:solidFill>
              </a:rPr>
              <a:t> giá trị của node con</a:t>
            </a:r>
            <a:endParaRPr>
              <a:solidFill>
                <a:srgbClr val="0B3E64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0B3E64"/>
              </a:buClr>
              <a:buSzPts val="1400"/>
              <a:buChar char="○"/>
            </a:pPr>
            <a:r>
              <a:rPr lang="en">
                <a:solidFill>
                  <a:srgbClr val="0B3E64"/>
                </a:solidFill>
              </a:rPr>
              <a:t>Trong cây </a:t>
            </a:r>
            <a:r>
              <a:rPr b="1" lang="en">
                <a:solidFill>
                  <a:srgbClr val="0B3E64"/>
                </a:solidFill>
              </a:rPr>
              <a:t>maxHeap</a:t>
            </a:r>
            <a:r>
              <a:rPr lang="en">
                <a:solidFill>
                  <a:srgbClr val="0B3E64"/>
                </a:solidFill>
              </a:rPr>
              <a:t>, giá trị node cha luôn </a:t>
            </a:r>
            <a:r>
              <a:rPr b="1" lang="en">
                <a:solidFill>
                  <a:srgbClr val="0B3E64"/>
                </a:solidFill>
              </a:rPr>
              <a:t>lớn hơn hoặc bằng</a:t>
            </a:r>
            <a:r>
              <a:rPr lang="en">
                <a:solidFill>
                  <a:srgbClr val="0B3E64"/>
                </a:solidFill>
              </a:rPr>
              <a:t> giá trị của node con</a:t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136" name="Google Shape;136;p28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8"/>
          <p:cNvSpPr txBox="1"/>
          <p:nvPr/>
        </p:nvSpPr>
        <p:spPr>
          <a:xfrm>
            <a:off x="7209150" y="65375"/>
            <a:ext cx="18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150" y="2519499"/>
            <a:ext cx="4781707" cy="24728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Heap là gì?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311700" y="1047749"/>
            <a:ext cx="8268300" cy="1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ct val="100000"/>
              <a:buChar char="●"/>
            </a:pPr>
            <a:r>
              <a:rPr lang="en">
                <a:solidFill>
                  <a:srgbClr val="0B3E64"/>
                </a:solidFill>
              </a:rPr>
              <a:t>heapify(arr): Xây dựng cây heap từ mảng arr;</a:t>
            </a:r>
            <a:r>
              <a:rPr b="1" lang="en">
                <a:solidFill>
                  <a:srgbClr val="0B3E64"/>
                </a:solidFill>
              </a:rPr>
              <a:t> O(N)</a:t>
            </a:r>
            <a:endParaRPr b="1">
              <a:solidFill>
                <a:srgbClr val="0B3E64"/>
              </a:solidFill>
            </a:endParaRPr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ct val="100000"/>
              <a:buChar char="●"/>
            </a:pPr>
            <a:r>
              <a:rPr lang="en">
                <a:solidFill>
                  <a:srgbClr val="0B3E64"/>
                </a:solidFill>
              </a:rPr>
              <a:t>push(arr, x): Thêm phần tử x vào heap; </a:t>
            </a:r>
            <a:r>
              <a:rPr b="1" lang="en">
                <a:solidFill>
                  <a:srgbClr val="0B3E64"/>
                </a:solidFill>
              </a:rPr>
              <a:t>O(logN)</a:t>
            </a:r>
            <a:endParaRPr b="1">
              <a:solidFill>
                <a:srgbClr val="0B3E64"/>
              </a:solidFill>
            </a:endParaRPr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ct val="100000"/>
              <a:buChar char="●"/>
            </a:pPr>
            <a:r>
              <a:rPr lang="en">
                <a:solidFill>
                  <a:srgbClr val="0B3E64"/>
                </a:solidFill>
              </a:rPr>
              <a:t>pop(arr): Xoá phần tử đỉnh (nhỏ nhất hoặc lớn nhất) ra khỏi heap; </a:t>
            </a:r>
            <a:r>
              <a:rPr b="1" lang="en">
                <a:solidFill>
                  <a:srgbClr val="0B3E64"/>
                </a:solidFill>
              </a:rPr>
              <a:t>O(logN)</a:t>
            </a:r>
            <a:endParaRPr b="1">
              <a:solidFill>
                <a:srgbClr val="0B3E64"/>
              </a:solidFill>
            </a:endParaRPr>
          </a:p>
          <a:p>
            <a:pPr indent="-325755" lvl="0" marL="457200" rtl="0" algn="l">
              <a:spcBef>
                <a:spcPts val="1000"/>
              </a:spcBef>
              <a:spcAft>
                <a:spcPts val="1000"/>
              </a:spcAft>
              <a:buClr>
                <a:srgbClr val="0B3E64"/>
              </a:buClr>
              <a:buSzPct val="100000"/>
              <a:buChar char="●"/>
            </a:pPr>
            <a:r>
              <a:rPr lang="en">
                <a:solidFill>
                  <a:srgbClr val="0B3E64"/>
                </a:solidFill>
              </a:rPr>
              <a:t>top(arr): Trích xuất </a:t>
            </a:r>
            <a:r>
              <a:rPr lang="en">
                <a:solidFill>
                  <a:srgbClr val="0B3E64"/>
                </a:solidFill>
              </a:rPr>
              <a:t>phần tử đỉnh (nhỏ nhất hoặc lớn nhất)</a:t>
            </a:r>
            <a:r>
              <a:rPr lang="en">
                <a:solidFill>
                  <a:srgbClr val="0B3E64"/>
                </a:solidFill>
              </a:rPr>
              <a:t> của heap; </a:t>
            </a:r>
            <a:r>
              <a:rPr b="1" lang="en">
                <a:solidFill>
                  <a:srgbClr val="0B3E64"/>
                </a:solidFill>
              </a:rPr>
              <a:t>O(1)</a:t>
            </a:r>
            <a:endParaRPr b="1">
              <a:solidFill>
                <a:srgbClr val="0B3E64"/>
              </a:solidFill>
            </a:endParaRPr>
          </a:p>
        </p:txBody>
      </p:sp>
      <p:sp>
        <p:nvSpPr>
          <p:cNvPr id="146" name="Google Shape;146;p29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9"/>
          <p:cNvSpPr txBox="1"/>
          <p:nvPr/>
        </p:nvSpPr>
        <p:spPr>
          <a:xfrm>
            <a:off x="7209150" y="65375"/>
            <a:ext cx="18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Các thao tác trên Heap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311700" y="1047750"/>
            <a:ext cx="8268300" cy="25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800"/>
              <a:buChar char="●"/>
            </a:pPr>
            <a:r>
              <a:rPr lang="en">
                <a:solidFill>
                  <a:srgbClr val="0B3E64"/>
                </a:solidFill>
              </a:rPr>
              <a:t>Tạo ra hàng đợi ưu tiên (Priority Queue)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ts val="1800"/>
              <a:buChar char="●"/>
            </a:pPr>
            <a:r>
              <a:rPr lang="en">
                <a:solidFill>
                  <a:srgbClr val="0B3E64"/>
                </a:solidFill>
              </a:rPr>
              <a:t>Thuật toán Dijkstra và A* cho đồ thị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ts val="1800"/>
              <a:buChar char="●"/>
            </a:pPr>
            <a:r>
              <a:rPr lang="en">
                <a:solidFill>
                  <a:srgbClr val="0B3E64"/>
                </a:solidFill>
              </a:rPr>
              <a:t>Thuật toán sắp xếp HeapSort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ts val="1800"/>
              <a:buChar char="●"/>
            </a:pPr>
            <a:r>
              <a:rPr lang="en">
                <a:solidFill>
                  <a:srgbClr val="0B3E64"/>
                </a:solidFill>
              </a:rPr>
              <a:t>Tìm kiếm k phần tử lớn nhất và nhỏ nhất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B3E64"/>
              </a:buClr>
              <a:buSzPts val="1800"/>
              <a:buChar char="●"/>
            </a:pPr>
            <a:r>
              <a:rPr lang="en">
                <a:solidFill>
                  <a:srgbClr val="0B3E64"/>
                </a:solidFill>
              </a:rPr>
              <a:t>....</a:t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155" name="Google Shape;155;p30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0"/>
          <p:cNvSpPr txBox="1"/>
          <p:nvPr/>
        </p:nvSpPr>
        <p:spPr>
          <a:xfrm>
            <a:off x="7209150" y="65375"/>
            <a:ext cx="18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Một số ứng dụng của Heap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0F8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/>
        </p:nvSpPr>
        <p:spPr>
          <a:xfrm>
            <a:off x="1537200" y="1823400"/>
            <a:ext cx="6069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2. Ôn lại một số loại Binary Tree</a:t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32"/>
          <p:cNvSpPr txBox="1"/>
          <p:nvPr/>
        </p:nvSpPr>
        <p:spPr>
          <a:xfrm>
            <a:off x="7209150" y="65375"/>
            <a:ext cx="18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Binary Tree là gì?</a:t>
            </a:r>
            <a:endParaRPr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250" y="1058675"/>
            <a:ext cx="5686651" cy="29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2"/>
          <p:cNvSpPr txBox="1"/>
          <p:nvPr/>
        </p:nvSpPr>
        <p:spPr>
          <a:xfrm>
            <a:off x="1987224" y="3920675"/>
            <a:ext cx="4773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A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 binary tree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is a hierarchical data structure in which each node has 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at most two children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typically referred to as the left child and the right child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33"/>
          <p:cNvSpPr txBox="1"/>
          <p:nvPr/>
        </p:nvSpPr>
        <p:spPr>
          <a:xfrm>
            <a:off x="7209150" y="65375"/>
            <a:ext cx="18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 Heaps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Balanced Binary Tree là gì?</a:t>
            </a:r>
            <a:endParaRPr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83" name="Google Shape;183;p33"/>
          <p:cNvSpPr txBox="1"/>
          <p:nvPr/>
        </p:nvSpPr>
        <p:spPr>
          <a:xfrm>
            <a:off x="1987224" y="3920675"/>
            <a:ext cx="4773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A 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balanced binary tree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is a binary tree in which the height of the left and right subtree of any node differ by not more than 1</a:t>
            </a:r>
            <a:endParaRPr sz="1200"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250" y="1214325"/>
            <a:ext cx="5570954" cy="25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