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Mulish"/>
      <p:regular r:id="rId32"/>
      <p:bold r:id="rId33"/>
      <p:italic r:id="rId34"/>
      <p:boldItalic r:id="rId35"/>
    </p:embeddedFont>
    <p:embeddedFont>
      <p:font typeface="Mulish ExtraBold"/>
      <p:bold r:id="rId36"/>
      <p:boldItalic r:id="rId37"/>
    </p:embeddedFont>
    <p:embeddedFont>
      <p:font typeface="Mulish Black"/>
      <p:bold r:id="rId38"/>
      <p:boldItalic r:id="rId39"/>
    </p:embeddedFont>
    <p:embeddedFont>
      <p:font typeface="Mulish Medium"/>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3A19B63-D90C-4F46-A499-DDCE3CFD0D1B}">
  <a:tblStyle styleId="{83A19B63-D90C-4F46-A499-DDCE3CFD0D1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ulishMedium-regular.fntdata"/><Relationship Id="rId20" Type="http://schemas.openxmlformats.org/officeDocument/2006/relationships/slide" Target="slides/slide14.xml"/><Relationship Id="rId42" Type="http://schemas.openxmlformats.org/officeDocument/2006/relationships/font" Target="fonts/MulishMedium-italic.fntdata"/><Relationship Id="rId41" Type="http://schemas.openxmlformats.org/officeDocument/2006/relationships/font" Target="fonts/MulishMedium-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MulishMedium-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Mulish-bold.fntdata"/><Relationship Id="rId10" Type="http://schemas.openxmlformats.org/officeDocument/2006/relationships/slide" Target="slides/slide4.xml"/><Relationship Id="rId32" Type="http://schemas.openxmlformats.org/officeDocument/2006/relationships/font" Target="fonts/Mulish-regular.fntdata"/><Relationship Id="rId13" Type="http://schemas.openxmlformats.org/officeDocument/2006/relationships/slide" Target="slides/slide7.xml"/><Relationship Id="rId35" Type="http://schemas.openxmlformats.org/officeDocument/2006/relationships/font" Target="fonts/Mulish-boldItalic.fntdata"/><Relationship Id="rId12" Type="http://schemas.openxmlformats.org/officeDocument/2006/relationships/slide" Target="slides/slide6.xml"/><Relationship Id="rId34" Type="http://schemas.openxmlformats.org/officeDocument/2006/relationships/font" Target="fonts/Mulish-italic.fntdata"/><Relationship Id="rId15" Type="http://schemas.openxmlformats.org/officeDocument/2006/relationships/slide" Target="slides/slide9.xml"/><Relationship Id="rId37" Type="http://schemas.openxmlformats.org/officeDocument/2006/relationships/font" Target="fonts/MulishExtraBold-boldItalic.fntdata"/><Relationship Id="rId14" Type="http://schemas.openxmlformats.org/officeDocument/2006/relationships/slide" Target="slides/slide8.xml"/><Relationship Id="rId36" Type="http://schemas.openxmlformats.org/officeDocument/2006/relationships/font" Target="fonts/MulishExtraBold-bold.fntdata"/><Relationship Id="rId17" Type="http://schemas.openxmlformats.org/officeDocument/2006/relationships/slide" Target="slides/slide11.xml"/><Relationship Id="rId39" Type="http://schemas.openxmlformats.org/officeDocument/2006/relationships/font" Target="fonts/MulishBlack-boldItalic.fntdata"/><Relationship Id="rId16" Type="http://schemas.openxmlformats.org/officeDocument/2006/relationships/slide" Target="slides/slide10.xml"/><Relationship Id="rId38" Type="http://schemas.openxmlformats.org/officeDocument/2006/relationships/font" Target="fonts/MulishBlack-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1648d68c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1648d68c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5fcf4adfe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5fcf4adfe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5fcf4adfe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5fcf4adfe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5fcf4adfe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5fcf4adfe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7dbfe5d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7dbfe5d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5dce15a2e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5dce15a2e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5fcf4adfe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5fcf4adfe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5fcf4adfe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5fcf4adfe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5fcf4adfe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5fcf4adfe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5fcf4adfe9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5fcf4adfe9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5dce15a2e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5dce15a2e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1648d68c0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1648d68c0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174cdcef6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174cdcef6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5dce1560f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5dce1560f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5dce1560f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5dce1560f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174cdcef6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174cdcef6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74cdcef6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174cdcef6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174cdcef6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174cdcef6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648d68c0e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648d68c0e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648d68c0e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648d68c0e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1648d68c0e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1648d68c0e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74cdcef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74cdcef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7dbfe5dc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7dbfe5dc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5fcf4adfe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5fcf4adfe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5fcf4adfe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5fcf4adfe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leetcode.com/problems/design-linked-list/" TargetMode="Externa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21.png"/><Relationship Id="rId5"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leetcode.com/problems/design-linked-list/" TargetMode="External"/><Relationship Id="rId4" Type="http://schemas.openxmlformats.org/officeDocument/2006/relationships/hyperlink" Target="https://leetcode.com/problems/add-two-numbers/" TargetMode="External"/><Relationship Id="rId5" Type="http://schemas.openxmlformats.org/officeDocument/2006/relationships/hyperlink" Target="https://leetcode.com/problems/merge-two-sorted-lists/" TargetMode="External"/><Relationship Id="rId6" Type="http://schemas.openxmlformats.org/officeDocument/2006/relationships/hyperlink" Target="https://leetcode.com/problems/reverse-linked-list/" TargetMode="External"/><Relationship Id="rId7" Type="http://schemas.openxmlformats.org/officeDocument/2006/relationships/hyperlink" Target="https://leetcode.com/problems/middle-of-the-linked-list/" TargetMode="External"/><Relationship Id="rId8" Type="http://schemas.openxmlformats.org/officeDocument/2006/relationships/hyperlink" Target="https://leetcode.com/problems/linked-list-cycl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leetcode.com/problems/remove-duplicates-from-sorted-list/" TargetMode="External"/><Relationship Id="rId4" Type="http://schemas.openxmlformats.org/officeDocument/2006/relationships/hyperlink" Target="https://leetcode.com/problems/palindrome-linked-list/" TargetMode="External"/><Relationship Id="rId5" Type="http://schemas.openxmlformats.org/officeDocument/2006/relationships/hyperlink" Target="https://leetcode.com/problems/design-browser-history" TargetMode="External"/><Relationship Id="rId6" Type="http://schemas.openxmlformats.org/officeDocument/2006/relationships/hyperlink" Target="https://leetcode.com/problems/linked-list-cycle-ii/" TargetMode="External"/><Relationship Id="rId7" Type="http://schemas.openxmlformats.org/officeDocument/2006/relationships/hyperlink" Target="https://leetcode.com/problems/lru-cach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leetcode.com/problems/design-linked-list/"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53" name="Shape 53"/>
        <p:cNvGrpSpPr/>
        <p:nvPr/>
      </p:nvGrpSpPr>
      <p:grpSpPr>
        <a:xfrm>
          <a:off x="0" y="0"/>
          <a:ext cx="0" cy="0"/>
          <a:chOff x="0" y="0"/>
          <a:chExt cx="0" cy="0"/>
        </a:xfrm>
      </p:grpSpPr>
      <p:sp>
        <p:nvSpPr>
          <p:cNvPr id="54" name="Google Shape;54;p13"/>
          <p:cNvSpPr txBox="1"/>
          <p:nvPr/>
        </p:nvSpPr>
        <p:spPr>
          <a:xfrm>
            <a:off x="1321500" y="2171550"/>
            <a:ext cx="66144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000">
                <a:solidFill>
                  <a:srgbClr val="0090F8"/>
                </a:solidFill>
                <a:latin typeface="Mulish Black"/>
                <a:ea typeface="Mulish Black"/>
                <a:cs typeface="Mulish Black"/>
                <a:sym typeface="Mulish Black"/>
              </a:rPr>
              <a:t> Linked List </a:t>
            </a:r>
            <a:endParaRPr sz="4000">
              <a:solidFill>
                <a:srgbClr val="0090F8"/>
              </a:solidFill>
              <a:latin typeface="Mulish Black"/>
              <a:ea typeface="Mulish Black"/>
              <a:cs typeface="Mulish Black"/>
              <a:sym typeface="Mulish Black"/>
            </a:endParaRPr>
          </a:p>
          <a:p>
            <a:pPr indent="0" lvl="0" marL="0" rtl="0" algn="ctr">
              <a:spcBef>
                <a:spcPts val="0"/>
              </a:spcBef>
              <a:spcAft>
                <a:spcPts val="0"/>
              </a:spcAft>
              <a:buNone/>
            </a:pPr>
            <a:r>
              <a:t/>
            </a:r>
            <a:endParaRPr sz="4000">
              <a:solidFill>
                <a:srgbClr val="0090F8"/>
              </a:solidFill>
              <a:latin typeface="Mulish Black"/>
              <a:ea typeface="Mulish Black"/>
              <a:cs typeface="Mulish Black"/>
              <a:sym typeface="Mulish Black"/>
            </a:endParaRPr>
          </a:p>
        </p:txBody>
      </p:sp>
      <p:sp>
        <p:nvSpPr>
          <p:cNvPr id="55" name="Google Shape;55;p13"/>
          <p:cNvSpPr txBox="1"/>
          <p:nvPr/>
        </p:nvSpPr>
        <p:spPr>
          <a:xfrm>
            <a:off x="2905350" y="4337750"/>
            <a:ext cx="3333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0B3E64"/>
                </a:solidFill>
                <a:latin typeface="Mulish Medium"/>
                <a:ea typeface="Mulish Medium"/>
                <a:cs typeface="Mulish Medium"/>
                <a:sym typeface="Mulish Medium"/>
              </a:rPr>
              <a:t>Mai Thanh Hiep</a:t>
            </a:r>
            <a:r>
              <a:rPr lang="en">
                <a:solidFill>
                  <a:srgbClr val="0B3E64"/>
                </a:solidFill>
                <a:latin typeface="Mulish Medium"/>
                <a:ea typeface="Mulish Medium"/>
                <a:cs typeface="Mulish Medium"/>
                <a:sym typeface="Mulish Medium"/>
              </a:rPr>
              <a:t>, Nov 2023.</a:t>
            </a:r>
            <a:endParaRPr>
              <a:solidFill>
                <a:srgbClr val="0B3E64"/>
              </a:solidFill>
              <a:latin typeface="Mulish Medium"/>
              <a:ea typeface="Mulish Medium"/>
              <a:cs typeface="Mulish Medium"/>
              <a:sym typeface="Mulish Medium"/>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7" name="Google Shape;57;p13"/>
          <p:cNvSpPr txBox="1"/>
          <p:nvPr/>
        </p:nvSpPr>
        <p:spPr>
          <a:xfrm>
            <a:off x="3092550" y="1483975"/>
            <a:ext cx="2958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Mulish"/>
                <a:ea typeface="Mulish"/>
                <a:cs typeface="Mulish"/>
                <a:sym typeface="Mulish"/>
              </a:rPr>
              <a:t>Future Software Engineers - FSE K09</a:t>
            </a:r>
            <a:endParaRPr sz="1200">
              <a:latin typeface="Mulish"/>
              <a:ea typeface="Mulish"/>
              <a:cs typeface="Mulish"/>
              <a:sym typeface="Mulish"/>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0090F8"/>
                </a:solidFill>
                <a:latin typeface="Mulish ExtraBold"/>
                <a:ea typeface="Mulish ExtraBold"/>
                <a:cs typeface="Mulish ExtraBold"/>
                <a:sym typeface="Mulish ExtraBold"/>
              </a:rPr>
              <a:t>insert(index, val)</a:t>
            </a:r>
            <a:endParaRPr b="0" sz="2400">
              <a:solidFill>
                <a:srgbClr val="0090F8"/>
              </a:solidFill>
              <a:latin typeface="Mulish ExtraBold"/>
              <a:ea typeface="Mulish ExtraBold"/>
              <a:cs typeface="Mulish ExtraBold"/>
              <a:sym typeface="Mulish ExtraBold"/>
            </a:endParaRPr>
          </a:p>
        </p:txBody>
      </p:sp>
      <p:sp>
        <p:nvSpPr>
          <p:cNvPr id="139" name="Google Shape;139;p22"/>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1" name="Google Shape;141;p22"/>
          <p:cNvSpPr txBox="1"/>
          <p:nvPr/>
        </p:nvSpPr>
        <p:spPr>
          <a:xfrm>
            <a:off x="7209150" y="65375"/>
            <a:ext cx="1812000" cy="646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lang="en" sz="1000">
                <a:solidFill>
                  <a:srgbClr val="9E9E9E"/>
                </a:solidFill>
                <a:latin typeface="Mulish"/>
                <a:ea typeface="Mulish"/>
                <a:cs typeface="Mulish"/>
                <a:sym typeface="Mulish"/>
              </a:rPr>
              <a:t>[FSE]  Linked List</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pic>
        <p:nvPicPr>
          <p:cNvPr id="142" name="Google Shape;142;p22"/>
          <p:cNvPicPr preferRelativeResize="0"/>
          <p:nvPr/>
        </p:nvPicPr>
        <p:blipFill>
          <a:blip r:embed="rId3">
            <a:alphaModFix/>
          </a:blip>
          <a:stretch>
            <a:fillRect/>
          </a:stretch>
        </p:blipFill>
        <p:spPr>
          <a:xfrm>
            <a:off x="0" y="1395200"/>
            <a:ext cx="5156375" cy="2750550"/>
          </a:xfrm>
          <a:prstGeom prst="rect">
            <a:avLst/>
          </a:prstGeom>
          <a:noFill/>
          <a:ln>
            <a:noFill/>
          </a:ln>
        </p:spPr>
      </p:pic>
      <p:sp>
        <p:nvSpPr>
          <p:cNvPr id="143" name="Google Shape;143;p22"/>
          <p:cNvSpPr txBox="1"/>
          <p:nvPr/>
        </p:nvSpPr>
        <p:spPr>
          <a:xfrm>
            <a:off x="5021225" y="4298300"/>
            <a:ext cx="204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Time complexity: O(N)</a:t>
            </a:r>
            <a:endParaRPr/>
          </a:p>
        </p:txBody>
      </p:sp>
      <p:pic>
        <p:nvPicPr>
          <p:cNvPr id="144" name="Google Shape;144;p22"/>
          <p:cNvPicPr preferRelativeResize="0"/>
          <p:nvPr/>
        </p:nvPicPr>
        <p:blipFill>
          <a:blip r:embed="rId4">
            <a:alphaModFix/>
          </a:blip>
          <a:stretch>
            <a:fillRect/>
          </a:stretch>
        </p:blipFill>
        <p:spPr>
          <a:xfrm>
            <a:off x="4972500" y="1586125"/>
            <a:ext cx="4048651" cy="236868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0090F8"/>
                </a:solidFill>
                <a:latin typeface="Mulish ExtraBold"/>
                <a:ea typeface="Mulish ExtraBold"/>
                <a:cs typeface="Mulish ExtraBold"/>
                <a:sym typeface="Mulish ExtraBold"/>
              </a:rPr>
              <a:t>addHead = </a:t>
            </a:r>
            <a:r>
              <a:rPr lang="en" sz="2400">
                <a:solidFill>
                  <a:srgbClr val="0090F8"/>
                </a:solidFill>
                <a:latin typeface="Mulish ExtraBold"/>
                <a:ea typeface="Mulish ExtraBold"/>
                <a:cs typeface="Mulish ExtraBold"/>
                <a:sym typeface="Mulish ExtraBold"/>
              </a:rPr>
              <a:t>insert(0, val)</a:t>
            </a:r>
            <a:endParaRPr b="0" sz="2400">
              <a:solidFill>
                <a:srgbClr val="0090F8"/>
              </a:solidFill>
              <a:latin typeface="Mulish ExtraBold"/>
              <a:ea typeface="Mulish ExtraBold"/>
              <a:cs typeface="Mulish ExtraBold"/>
              <a:sym typeface="Mulish ExtraBold"/>
            </a:endParaRPr>
          </a:p>
        </p:txBody>
      </p:sp>
      <p:sp>
        <p:nvSpPr>
          <p:cNvPr id="150" name="Google Shape;150;p23"/>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2" name="Google Shape;152;p23"/>
          <p:cNvSpPr txBox="1"/>
          <p:nvPr/>
        </p:nvSpPr>
        <p:spPr>
          <a:xfrm>
            <a:off x="7209150" y="65375"/>
            <a:ext cx="1812000" cy="646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lang="en" sz="1000">
                <a:solidFill>
                  <a:srgbClr val="9E9E9E"/>
                </a:solidFill>
                <a:latin typeface="Mulish"/>
                <a:ea typeface="Mulish"/>
                <a:cs typeface="Mulish"/>
                <a:sym typeface="Mulish"/>
              </a:rPr>
              <a:t>[FSE]  Linked List</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pic>
        <p:nvPicPr>
          <p:cNvPr id="153" name="Google Shape;153;p23"/>
          <p:cNvPicPr preferRelativeResize="0"/>
          <p:nvPr/>
        </p:nvPicPr>
        <p:blipFill>
          <a:blip r:embed="rId3">
            <a:alphaModFix/>
          </a:blip>
          <a:stretch>
            <a:fillRect/>
          </a:stretch>
        </p:blipFill>
        <p:spPr>
          <a:xfrm>
            <a:off x="0" y="1244350"/>
            <a:ext cx="4833825" cy="2807651"/>
          </a:xfrm>
          <a:prstGeom prst="rect">
            <a:avLst/>
          </a:prstGeom>
          <a:noFill/>
          <a:ln>
            <a:noFill/>
          </a:ln>
        </p:spPr>
      </p:pic>
      <p:sp>
        <p:nvSpPr>
          <p:cNvPr id="154" name="Google Shape;154;p23"/>
          <p:cNvSpPr txBox="1"/>
          <p:nvPr/>
        </p:nvSpPr>
        <p:spPr>
          <a:xfrm>
            <a:off x="4929475" y="4309325"/>
            <a:ext cx="204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Time complexity: O(1)</a:t>
            </a:r>
            <a:endParaRPr/>
          </a:p>
        </p:txBody>
      </p:sp>
      <p:pic>
        <p:nvPicPr>
          <p:cNvPr id="155" name="Google Shape;155;p23"/>
          <p:cNvPicPr preferRelativeResize="0"/>
          <p:nvPr/>
        </p:nvPicPr>
        <p:blipFill>
          <a:blip r:embed="rId4">
            <a:alphaModFix/>
          </a:blip>
          <a:stretch>
            <a:fillRect/>
          </a:stretch>
        </p:blipFill>
        <p:spPr>
          <a:xfrm>
            <a:off x="4929475" y="1355463"/>
            <a:ext cx="4157775" cy="243256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0090F8"/>
                </a:solidFill>
                <a:latin typeface="Mulish ExtraBold"/>
                <a:ea typeface="Mulish ExtraBold"/>
                <a:cs typeface="Mulish ExtraBold"/>
                <a:sym typeface="Mulish ExtraBold"/>
              </a:rPr>
              <a:t>deleteAtIndex(index)</a:t>
            </a:r>
            <a:endParaRPr b="0" sz="2400">
              <a:solidFill>
                <a:srgbClr val="0090F8"/>
              </a:solidFill>
              <a:latin typeface="Mulish ExtraBold"/>
              <a:ea typeface="Mulish ExtraBold"/>
              <a:cs typeface="Mulish ExtraBold"/>
              <a:sym typeface="Mulish ExtraBold"/>
            </a:endParaRPr>
          </a:p>
        </p:txBody>
      </p:sp>
      <p:sp>
        <p:nvSpPr>
          <p:cNvPr id="161" name="Google Shape;161;p24"/>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3" name="Google Shape;163;p24"/>
          <p:cNvSpPr txBox="1"/>
          <p:nvPr/>
        </p:nvSpPr>
        <p:spPr>
          <a:xfrm>
            <a:off x="7209150" y="65375"/>
            <a:ext cx="1812000" cy="646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lang="en" sz="1000">
                <a:solidFill>
                  <a:srgbClr val="9E9E9E"/>
                </a:solidFill>
                <a:latin typeface="Mulish"/>
                <a:ea typeface="Mulish"/>
                <a:cs typeface="Mulish"/>
                <a:sym typeface="Mulish"/>
              </a:rPr>
              <a:t>[FSE]  Linked List</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pic>
        <p:nvPicPr>
          <p:cNvPr id="164" name="Google Shape;164;p24"/>
          <p:cNvPicPr preferRelativeResize="0"/>
          <p:nvPr/>
        </p:nvPicPr>
        <p:blipFill>
          <a:blip r:embed="rId3">
            <a:alphaModFix/>
          </a:blip>
          <a:stretch>
            <a:fillRect/>
          </a:stretch>
        </p:blipFill>
        <p:spPr>
          <a:xfrm>
            <a:off x="0" y="1307675"/>
            <a:ext cx="5044150" cy="2678500"/>
          </a:xfrm>
          <a:prstGeom prst="rect">
            <a:avLst/>
          </a:prstGeom>
          <a:noFill/>
          <a:ln>
            <a:noFill/>
          </a:ln>
        </p:spPr>
      </p:pic>
      <p:pic>
        <p:nvPicPr>
          <p:cNvPr id="165" name="Google Shape;165;p24"/>
          <p:cNvPicPr preferRelativeResize="0"/>
          <p:nvPr/>
        </p:nvPicPr>
        <p:blipFill>
          <a:blip r:embed="rId4">
            <a:alphaModFix/>
          </a:blip>
          <a:stretch>
            <a:fillRect/>
          </a:stretch>
        </p:blipFill>
        <p:spPr>
          <a:xfrm>
            <a:off x="5044150" y="1560238"/>
            <a:ext cx="3977000" cy="2173384"/>
          </a:xfrm>
          <a:prstGeom prst="rect">
            <a:avLst/>
          </a:prstGeom>
          <a:noFill/>
          <a:ln>
            <a:noFill/>
          </a:ln>
        </p:spPr>
      </p:pic>
      <p:sp>
        <p:nvSpPr>
          <p:cNvPr id="166" name="Google Shape;166;p24"/>
          <p:cNvSpPr txBox="1"/>
          <p:nvPr/>
        </p:nvSpPr>
        <p:spPr>
          <a:xfrm>
            <a:off x="5227550" y="4276125"/>
            <a:ext cx="204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Time complexity: 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0090F8"/>
                </a:solidFill>
                <a:latin typeface="Mulish ExtraBold"/>
                <a:ea typeface="Mulish ExtraBold"/>
                <a:cs typeface="Mulish ExtraBold"/>
                <a:sym typeface="Mulish ExtraBold"/>
              </a:rPr>
              <a:t>2</a:t>
            </a:r>
            <a:r>
              <a:rPr b="0" lang="en" sz="2400">
                <a:solidFill>
                  <a:srgbClr val="0090F8"/>
                </a:solidFill>
                <a:latin typeface="Mulish ExtraBold"/>
                <a:ea typeface="Mulish ExtraBold"/>
                <a:cs typeface="Mulish ExtraBold"/>
                <a:sym typeface="Mulish ExtraBold"/>
              </a:rPr>
              <a:t>.2</a:t>
            </a:r>
            <a:r>
              <a:rPr lang="en" sz="2400">
                <a:solidFill>
                  <a:srgbClr val="0090F8"/>
                </a:solidFill>
                <a:latin typeface="Mulish ExtraBold"/>
                <a:ea typeface="Mulish ExtraBold"/>
                <a:cs typeface="Mulish ExtraBold"/>
                <a:sym typeface="Mulish ExtraBold"/>
              </a:rPr>
              <a:t> </a:t>
            </a:r>
            <a:r>
              <a:rPr lang="en" sz="2400">
                <a:solidFill>
                  <a:srgbClr val="0090F8"/>
                </a:solidFill>
                <a:latin typeface="Mulish ExtraBold"/>
                <a:ea typeface="Mulish ExtraBold"/>
                <a:cs typeface="Mulish ExtraBold"/>
                <a:sym typeface="Mulish ExtraBold"/>
              </a:rPr>
              <a:t>Doubly Linked List </a:t>
            </a:r>
            <a:endParaRPr b="0" sz="2400">
              <a:solidFill>
                <a:srgbClr val="0090F8"/>
              </a:solidFill>
              <a:latin typeface="Mulish ExtraBold"/>
              <a:ea typeface="Mulish ExtraBold"/>
              <a:cs typeface="Mulish ExtraBold"/>
              <a:sym typeface="Mulish ExtraBold"/>
            </a:endParaRPr>
          </a:p>
        </p:txBody>
      </p:sp>
      <p:sp>
        <p:nvSpPr>
          <p:cNvPr id="172" name="Google Shape;172;p25"/>
          <p:cNvSpPr txBox="1"/>
          <p:nvPr>
            <p:ph idx="1" type="body"/>
          </p:nvPr>
        </p:nvSpPr>
        <p:spPr>
          <a:xfrm>
            <a:off x="311700" y="1266325"/>
            <a:ext cx="7663800" cy="646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232629"/>
              </a:buClr>
              <a:buSzPts val="1400"/>
              <a:buChar char="-"/>
            </a:pPr>
            <a:r>
              <a:rPr lang="en" sz="1400">
                <a:solidFill>
                  <a:srgbClr val="232629"/>
                </a:solidFill>
                <a:highlight>
                  <a:srgbClr val="FFFFFF"/>
                </a:highlight>
              </a:rPr>
              <a:t>Mỗi phần tử liên kết với phần tử đứng trước và đứng sau nó trong danh sách.</a:t>
            </a:r>
            <a:endParaRPr sz="1400">
              <a:solidFill>
                <a:srgbClr val="232629"/>
              </a:solidFill>
              <a:highlight>
                <a:srgbClr val="FFFFFF"/>
              </a:highlight>
            </a:endParaRPr>
          </a:p>
          <a:p>
            <a:pPr indent="-317500" lvl="0" marL="457200" rtl="0" algn="l">
              <a:spcBef>
                <a:spcPts val="0"/>
              </a:spcBef>
              <a:spcAft>
                <a:spcPts val="0"/>
              </a:spcAft>
              <a:buClr>
                <a:srgbClr val="232629"/>
              </a:buClr>
              <a:buSzPts val="1400"/>
              <a:buChar char="-"/>
            </a:pPr>
            <a:r>
              <a:rPr lang="en" sz="1400">
                <a:solidFill>
                  <a:srgbClr val="232629"/>
                </a:solidFill>
                <a:highlight>
                  <a:srgbClr val="FFFFFF"/>
                </a:highlight>
              </a:rPr>
              <a:t>Có thể duyệt các phần tử 2 chiều: chiều về trước hoặc chiều về sau</a:t>
            </a:r>
            <a:endParaRPr sz="1400">
              <a:solidFill>
                <a:srgbClr val="232629"/>
              </a:solidFill>
              <a:highlight>
                <a:srgbClr val="FFFFFF"/>
              </a:highlight>
            </a:endParaRPr>
          </a:p>
        </p:txBody>
      </p:sp>
      <p:sp>
        <p:nvSpPr>
          <p:cNvPr id="173" name="Google Shape;173;p25"/>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5" name="Google Shape;175;p25"/>
          <p:cNvSpPr txBox="1"/>
          <p:nvPr/>
        </p:nvSpPr>
        <p:spPr>
          <a:xfrm>
            <a:off x="7209150" y="65375"/>
            <a:ext cx="1812000" cy="646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lang="en" sz="1000">
                <a:solidFill>
                  <a:srgbClr val="9E9E9E"/>
                </a:solidFill>
                <a:latin typeface="Mulish"/>
                <a:ea typeface="Mulish"/>
                <a:cs typeface="Mulish"/>
                <a:sym typeface="Mulish"/>
              </a:rPr>
              <a:t>[FSE]  Linked List</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pic>
        <p:nvPicPr>
          <p:cNvPr id="176" name="Google Shape;176;p25"/>
          <p:cNvPicPr preferRelativeResize="0"/>
          <p:nvPr/>
        </p:nvPicPr>
        <p:blipFill>
          <a:blip r:embed="rId3">
            <a:alphaModFix/>
          </a:blip>
          <a:stretch>
            <a:fillRect/>
          </a:stretch>
        </p:blipFill>
        <p:spPr>
          <a:xfrm>
            <a:off x="2385023" y="2018338"/>
            <a:ext cx="4492525" cy="1181100"/>
          </a:xfrm>
          <a:prstGeom prst="rect">
            <a:avLst/>
          </a:prstGeom>
          <a:noFill/>
          <a:ln>
            <a:noFill/>
          </a:ln>
        </p:spPr>
      </p:pic>
      <p:pic>
        <p:nvPicPr>
          <p:cNvPr id="177" name="Google Shape;177;p25"/>
          <p:cNvPicPr preferRelativeResize="0"/>
          <p:nvPr/>
        </p:nvPicPr>
        <p:blipFill>
          <a:blip r:embed="rId4">
            <a:alphaModFix/>
          </a:blip>
          <a:stretch>
            <a:fillRect/>
          </a:stretch>
        </p:blipFill>
        <p:spPr>
          <a:xfrm>
            <a:off x="626013" y="3626074"/>
            <a:ext cx="7891976" cy="958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animEffect filter="fade" transition="in">
                                      <p:cBhvr>
                                        <p:cTn dur="1000"/>
                                        <p:tgtEl>
                                          <p:spTgt spid="1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1" st="1"/>
                                            </p:txEl>
                                          </p:spTgt>
                                        </p:tgtEl>
                                        <p:attrNameLst>
                                          <p:attrName>style.visibility</p:attrName>
                                        </p:attrNameLst>
                                      </p:cBhvr>
                                      <p:to>
                                        <p:strVal val="visible"/>
                                      </p:to>
                                    </p:set>
                                    <p:animEffect filter="fade" transition="in">
                                      <p:cBhvr>
                                        <p:cTn dur="1000"/>
                                        <p:tgtEl>
                                          <p:spTgt spid="17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0090F8"/>
                </a:solidFill>
                <a:latin typeface="Mulish ExtraBold"/>
                <a:ea typeface="Mulish ExtraBold"/>
                <a:cs typeface="Mulish ExtraBold"/>
                <a:sym typeface="Mulish ExtraBold"/>
              </a:rPr>
              <a:t>Các thao tác thường gặp.</a:t>
            </a:r>
            <a:endParaRPr b="0" sz="2400">
              <a:solidFill>
                <a:srgbClr val="0090F8"/>
              </a:solidFill>
              <a:latin typeface="Mulish ExtraBold"/>
              <a:ea typeface="Mulish ExtraBold"/>
              <a:cs typeface="Mulish ExtraBold"/>
              <a:sym typeface="Mulish ExtraBold"/>
            </a:endParaRPr>
          </a:p>
        </p:txBody>
      </p:sp>
      <p:sp>
        <p:nvSpPr>
          <p:cNvPr id="183" name="Google Shape;183;p26"/>
          <p:cNvSpPr txBox="1"/>
          <p:nvPr>
            <p:ph idx="1" type="body"/>
          </p:nvPr>
        </p:nvSpPr>
        <p:spPr>
          <a:xfrm>
            <a:off x="311700" y="1017725"/>
            <a:ext cx="7833000" cy="16194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chemeClr val="dk1"/>
              </a:buClr>
              <a:buSzPts val="1350"/>
              <a:buChar char="-"/>
            </a:pPr>
            <a:r>
              <a:rPr lang="en" sz="1350">
                <a:solidFill>
                  <a:schemeClr val="dk1"/>
                </a:solidFill>
                <a:highlight>
                  <a:srgbClr val="FFFFFF"/>
                </a:highlight>
              </a:rPr>
              <a:t>get(index)</a:t>
            </a:r>
            <a:endParaRPr sz="1350">
              <a:solidFill>
                <a:schemeClr val="dk1"/>
              </a:solidFill>
              <a:highlight>
                <a:srgbClr val="FFFFFF"/>
              </a:highlight>
            </a:endParaRPr>
          </a:p>
          <a:p>
            <a:pPr indent="-314325" lvl="0" marL="457200" rtl="0" algn="l">
              <a:spcBef>
                <a:spcPts val="0"/>
              </a:spcBef>
              <a:spcAft>
                <a:spcPts val="0"/>
              </a:spcAft>
              <a:buClr>
                <a:schemeClr val="dk1"/>
              </a:buClr>
              <a:buSzPts val="1350"/>
              <a:buChar char="-"/>
            </a:pPr>
            <a:r>
              <a:rPr lang="en" sz="1350">
                <a:solidFill>
                  <a:schemeClr val="dk1"/>
                </a:solidFill>
                <a:highlight>
                  <a:srgbClr val="FFFFFF"/>
                </a:highlight>
              </a:rPr>
              <a:t>addAtHead(val)</a:t>
            </a:r>
            <a:endParaRPr sz="1350">
              <a:solidFill>
                <a:schemeClr val="dk1"/>
              </a:solidFill>
              <a:highlight>
                <a:srgbClr val="FFFFFF"/>
              </a:highlight>
            </a:endParaRPr>
          </a:p>
          <a:p>
            <a:pPr indent="-314325" lvl="0" marL="457200" rtl="0" algn="l">
              <a:spcBef>
                <a:spcPts val="0"/>
              </a:spcBef>
              <a:spcAft>
                <a:spcPts val="0"/>
              </a:spcAft>
              <a:buClr>
                <a:schemeClr val="dk1"/>
              </a:buClr>
              <a:buSzPts val="1350"/>
              <a:buChar char="-"/>
            </a:pPr>
            <a:r>
              <a:rPr lang="en" sz="1350">
                <a:solidFill>
                  <a:schemeClr val="dk1"/>
                </a:solidFill>
                <a:highlight>
                  <a:srgbClr val="FFFFFF"/>
                </a:highlight>
              </a:rPr>
              <a:t>addAtTail(val)</a:t>
            </a:r>
            <a:endParaRPr sz="1350">
              <a:solidFill>
                <a:schemeClr val="dk1"/>
              </a:solidFill>
              <a:highlight>
                <a:srgbClr val="FFFFFF"/>
              </a:highlight>
            </a:endParaRPr>
          </a:p>
          <a:p>
            <a:pPr indent="-314325" lvl="0" marL="457200" rtl="0" algn="l">
              <a:spcBef>
                <a:spcPts val="0"/>
              </a:spcBef>
              <a:spcAft>
                <a:spcPts val="0"/>
              </a:spcAft>
              <a:buClr>
                <a:schemeClr val="dk1"/>
              </a:buClr>
              <a:buSzPts val="1350"/>
              <a:buChar char="-"/>
            </a:pPr>
            <a:r>
              <a:rPr lang="en" sz="1350">
                <a:solidFill>
                  <a:schemeClr val="dk1"/>
                </a:solidFill>
                <a:highlight>
                  <a:srgbClr val="FFFFFF"/>
                </a:highlight>
              </a:rPr>
              <a:t>insertAtIndex(index, val)</a:t>
            </a:r>
            <a:endParaRPr sz="1350">
              <a:solidFill>
                <a:schemeClr val="dk1"/>
              </a:solidFill>
              <a:highlight>
                <a:srgbClr val="FFFFFF"/>
              </a:highlight>
            </a:endParaRPr>
          </a:p>
          <a:p>
            <a:pPr indent="-314325" lvl="0" marL="457200" rtl="0" algn="l">
              <a:spcBef>
                <a:spcPts val="0"/>
              </a:spcBef>
              <a:spcAft>
                <a:spcPts val="0"/>
              </a:spcAft>
              <a:buClr>
                <a:schemeClr val="dk1"/>
              </a:buClr>
              <a:buSzPts val="1350"/>
              <a:buChar char="-"/>
            </a:pPr>
            <a:r>
              <a:rPr lang="en" sz="1350">
                <a:solidFill>
                  <a:schemeClr val="dk1"/>
                </a:solidFill>
                <a:highlight>
                  <a:srgbClr val="FFFFFF"/>
                </a:highlight>
              </a:rPr>
              <a:t>deleteAtIndex(index)</a:t>
            </a:r>
            <a:endParaRPr sz="1350">
              <a:solidFill>
                <a:schemeClr val="dk1"/>
              </a:solidFill>
              <a:highlight>
                <a:srgbClr val="FFFFFF"/>
              </a:highlight>
            </a:endParaRPr>
          </a:p>
          <a:p>
            <a:pPr indent="-314325" lvl="0" marL="457200" rtl="0" algn="l">
              <a:spcBef>
                <a:spcPts val="0"/>
              </a:spcBef>
              <a:spcAft>
                <a:spcPts val="0"/>
              </a:spcAft>
              <a:buClr>
                <a:schemeClr val="dk1"/>
              </a:buClr>
              <a:buSzPts val="1350"/>
              <a:buChar char="-"/>
            </a:pPr>
            <a:r>
              <a:rPr lang="en" sz="1350">
                <a:solidFill>
                  <a:schemeClr val="dk1"/>
                </a:solidFill>
                <a:highlight>
                  <a:srgbClr val="FFFFFF"/>
                </a:highlight>
              </a:rPr>
              <a:t>...</a:t>
            </a:r>
            <a:endParaRPr sz="1350">
              <a:solidFill>
                <a:schemeClr val="dk1"/>
              </a:solidFill>
              <a:highlight>
                <a:srgbClr val="FFFFFF"/>
              </a:highlight>
            </a:endParaRPr>
          </a:p>
        </p:txBody>
      </p:sp>
      <p:sp>
        <p:nvSpPr>
          <p:cNvPr id="184" name="Google Shape;184;p26"/>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6" name="Google Shape;186;p26"/>
          <p:cNvSpPr txBox="1"/>
          <p:nvPr/>
        </p:nvSpPr>
        <p:spPr>
          <a:xfrm>
            <a:off x="7209150" y="65375"/>
            <a:ext cx="1812000" cy="646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lang="en" sz="1000">
                <a:solidFill>
                  <a:srgbClr val="9E9E9E"/>
                </a:solidFill>
                <a:latin typeface="Mulish"/>
                <a:ea typeface="Mulish"/>
                <a:cs typeface="Mulish"/>
                <a:sym typeface="Mulish"/>
              </a:rPr>
              <a:t>[FSE]  Linked List</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sp>
        <p:nvSpPr>
          <p:cNvPr id="187" name="Google Shape;187;p26"/>
          <p:cNvSpPr txBox="1"/>
          <p:nvPr>
            <p:ph idx="1" type="body"/>
          </p:nvPr>
        </p:nvSpPr>
        <p:spPr>
          <a:xfrm>
            <a:off x="425825" y="4217383"/>
            <a:ext cx="7833000" cy="540600"/>
          </a:xfrm>
          <a:prstGeom prst="rect">
            <a:avLst/>
          </a:prstGeom>
        </p:spPr>
        <p:txBody>
          <a:bodyPr anchorCtr="0" anchor="t" bIns="91425" lIns="91425" spcFirstLastPara="1" rIns="91425" wrap="square" tIns="91425">
            <a:normAutofit/>
          </a:bodyPr>
          <a:lstStyle/>
          <a:p>
            <a:pPr indent="0" lvl="0" marL="0" rtl="0" algn="l">
              <a:spcBef>
                <a:spcPts val="0"/>
              </a:spcBef>
              <a:spcAft>
                <a:spcPts val="1000"/>
              </a:spcAft>
              <a:buNone/>
            </a:pPr>
            <a:r>
              <a:rPr lang="en" sz="1350">
                <a:solidFill>
                  <a:schemeClr val="dk1"/>
                </a:solidFill>
                <a:highlight>
                  <a:srgbClr val="FFFFFF"/>
                </a:highlight>
              </a:rPr>
              <a:t>Implement Linked List:  </a:t>
            </a:r>
            <a:r>
              <a:rPr lang="en" sz="1350" u="sng">
                <a:solidFill>
                  <a:schemeClr val="hlink"/>
                </a:solidFill>
                <a:highlight>
                  <a:srgbClr val="FFFFFF"/>
                </a:highlight>
                <a:hlinkClick r:id="rId3"/>
              </a:rPr>
              <a:t>https://leetcode.com/problems/design-linked-list/</a:t>
            </a:r>
            <a:r>
              <a:rPr lang="en" sz="1350">
                <a:solidFill>
                  <a:schemeClr val="dk1"/>
                </a:solidFill>
                <a:highlight>
                  <a:srgbClr val="FFFFFF"/>
                </a:highlight>
              </a:rPr>
              <a:t> </a:t>
            </a:r>
            <a:endParaRPr sz="1350">
              <a:solidFill>
                <a:schemeClr val="dk1"/>
              </a:solidFill>
              <a:highlight>
                <a:srgbClr val="FFFFFF"/>
              </a:highlight>
            </a:endParaRPr>
          </a:p>
        </p:txBody>
      </p:sp>
      <p:pic>
        <p:nvPicPr>
          <p:cNvPr id="188" name="Google Shape;188;p26"/>
          <p:cNvPicPr preferRelativeResize="0"/>
          <p:nvPr/>
        </p:nvPicPr>
        <p:blipFill>
          <a:blip r:embed="rId4">
            <a:alphaModFix/>
          </a:blip>
          <a:stretch>
            <a:fillRect/>
          </a:stretch>
        </p:blipFill>
        <p:spPr>
          <a:xfrm>
            <a:off x="626013" y="2948074"/>
            <a:ext cx="7891976" cy="958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animEffect filter="fade" transition="in">
                                      <p:cBhvr>
                                        <p:cTn dur="1000"/>
                                        <p:tgtEl>
                                          <p:spTgt spid="1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1" st="1"/>
                                            </p:txEl>
                                          </p:spTgt>
                                        </p:tgtEl>
                                        <p:attrNameLst>
                                          <p:attrName>style.visibility</p:attrName>
                                        </p:attrNameLst>
                                      </p:cBhvr>
                                      <p:to>
                                        <p:strVal val="visible"/>
                                      </p:to>
                                    </p:set>
                                    <p:animEffect filter="fade" transition="in">
                                      <p:cBhvr>
                                        <p:cTn dur="1000"/>
                                        <p:tgtEl>
                                          <p:spTgt spid="1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2" st="2"/>
                                            </p:txEl>
                                          </p:spTgt>
                                        </p:tgtEl>
                                        <p:attrNameLst>
                                          <p:attrName>style.visibility</p:attrName>
                                        </p:attrNameLst>
                                      </p:cBhvr>
                                      <p:to>
                                        <p:strVal val="visible"/>
                                      </p:to>
                                    </p:set>
                                    <p:animEffect filter="fade" transition="in">
                                      <p:cBhvr>
                                        <p:cTn dur="1000"/>
                                        <p:tgtEl>
                                          <p:spTgt spid="1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3" st="3"/>
                                            </p:txEl>
                                          </p:spTgt>
                                        </p:tgtEl>
                                        <p:attrNameLst>
                                          <p:attrName>style.visibility</p:attrName>
                                        </p:attrNameLst>
                                      </p:cBhvr>
                                      <p:to>
                                        <p:strVal val="visible"/>
                                      </p:to>
                                    </p:set>
                                    <p:animEffect filter="fade" transition="in">
                                      <p:cBhvr>
                                        <p:cTn dur="1000"/>
                                        <p:tgtEl>
                                          <p:spTgt spid="18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4" st="4"/>
                                            </p:txEl>
                                          </p:spTgt>
                                        </p:tgtEl>
                                        <p:attrNameLst>
                                          <p:attrName>style.visibility</p:attrName>
                                        </p:attrNameLst>
                                      </p:cBhvr>
                                      <p:to>
                                        <p:strVal val="visible"/>
                                      </p:to>
                                    </p:set>
                                    <p:animEffect filter="fade" transition="in">
                                      <p:cBhvr>
                                        <p:cTn dur="1000"/>
                                        <p:tgtEl>
                                          <p:spTgt spid="18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5" st="5"/>
                                            </p:txEl>
                                          </p:spTgt>
                                        </p:tgtEl>
                                        <p:attrNameLst>
                                          <p:attrName>style.visibility</p:attrName>
                                        </p:attrNameLst>
                                      </p:cBhvr>
                                      <p:to>
                                        <p:strVal val="visible"/>
                                      </p:to>
                                    </p:set>
                                    <p:animEffect filter="fade" transition="in">
                                      <p:cBhvr>
                                        <p:cTn dur="1000"/>
                                        <p:tgtEl>
                                          <p:spTgt spid="18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0090F8"/>
                </a:solidFill>
                <a:latin typeface="Mulish ExtraBold"/>
                <a:ea typeface="Mulish ExtraBold"/>
                <a:cs typeface="Mulish ExtraBold"/>
                <a:sym typeface="Mulish ExtraBold"/>
              </a:rPr>
              <a:t>Doubly Linked List</a:t>
            </a:r>
            <a:r>
              <a:rPr lang="en" sz="2400">
                <a:solidFill>
                  <a:srgbClr val="0090F8"/>
                </a:solidFill>
                <a:latin typeface="Mulish ExtraBold"/>
                <a:ea typeface="Mulish ExtraBold"/>
                <a:cs typeface="Mulish ExtraBold"/>
                <a:sym typeface="Mulish ExtraBold"/>
              </a:rPr>
              <a:t> Implementation</a:t>
            </a:r>
            <a:endParaRPr b="0" sz="2400">
              <a:solidFill>
                <a:srgbClr val="0090F8"/>
              </a:solidFill>
              <a:latin typeface="Mulish ExtraBold"/>
              <a:ea typeface="Mulish ExtraBold"/>
              <a:cs typeface="Mulish ExtraBold"/>
              <a:sym typeface="Mulish ExtraBold"/>
            </a:endParaRPr>
          </a:p>
        </p:txBody>
      </p:sp>
      <p:sp>
        <p:nvSpPr>
          <p:cNvPr id="194" name="Google Shape;194;p27"/>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6" name="Google Shape;196;p27"/>
          <p:cNvSpPr txBox="1"/>
          <p:nvPr/>
        </p:nvSpPr>
        <p:spPr>
          <a:xfrm>
            <a:off x="7209150" y="65375"/>
            <a:ext cx="1812000" cy="646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lang="en" sz="1000">
                <a:solidFill>
                  <a:srgbClr val="9E9E9E"/>
                </a:solidFill>
                <a:latin typeface="Mulish"/>
                <a:ea typeface="Mulish"/>
                <a:cs typeface="Mulish"/>
                <a:sym typeface="Mulish"/>
              </a:rPr>
              <a:t>[FSE]  Linked List</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pic>
        <p:nvPicPr>
          <p:cNvPr id="197" name="Google Shape;197;p27"/>
          <p:cNvPicPr preferRelativeResize="0"/>
          <p:nvPr/>
        </p:nvPicPr>
        <p:blipFill>
          <a:blip r:embed="rId3">
            <a:alphaModFix/>
          </a:blip>
          <a:stretch>
            <a:fillRect/>
          </a:stretch>
        </p:blipFill>
        <p:spPr>
          <a:xfrm>
            <a:off x="-199175" y="1593863"/>
            <a:ext cx="5702600" cy="1955775"/>
          </a:xfrm>
          <a:prstGeom prst="rect">
            <a:avLst/>
          </a:prstGeom>
          <a:noFill/>
          <a:ln>
            <a:noFill/>
          </a:ln>
        </p:spPr>
      </p:pic>
      <p:pic>
        <p:nvPicPr>
          <p:cNvPr id="198" name="Google Shape;198;p27"/>
          <p:cNvPicPr preferRelativeResize="0"/>
          <p:nvPr/>
        </p:nvPicPr>
        <p:blipFill>
          <a:blip r:embed="rId4">
            <a:alphaModFix/>
          </a:blip>
          <a:stretch>
            <a:fillRect/>
          </a:stretch>
        </p:blipFill>
        <p:spPr>
          <a:xfrm>
            <a:off x="4995484" y="1017725"/>
            <a:ext cx="4285453" cy="997750"/>
          </a:xfrm>
          <a:prstGeom prst="rect">
            <a:avLst/>
          </a:prstGeom>
          <a:noFill/>
          <a:ln>
            <a:noFill/>
          </a:ln>
        </p:spPr>
      </p:pic>
      <p:pic>
        <p:nvPicPr>
          <p:cNvPr id="199" name="Google Shape;199;p27"/>
          <p:cNvPicPr preferRelativeResize="0"/>
          <p:nvPr/>
        </p:nvPicPr>
        <p:blipFill>
          <a:blip r:embed="rId5">
            <a:alphaModFix/>
          </a:blip>
          <a:stretch>
            <a:fillRect/>
          </a:stretch>
        </p:blipFill>
        <p:spPr>
          <a:xfrm>
            <a:off x="4995475" y="2141075"/>
            <a:ext cx="3957550" cy="1621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0090F8"/>
                </a:solidFill>
                <a:latin typeface="Mulish ExtraBold"/>
                <a:ea typeface="Mulish ExtraBold"/>
                <a:cs typeface="Mulish ExtraBold"/>
                <a:sym typeface="Mulish ExtraBold"/>
              </a:rPr>
              <a:t>get(index)</a:t>
            </a:r>
            <a:endParaRPr b="0" sz="2400">
              <a:solidFill>
                <a:srgbClr val="0090F8"/>
              </a:solidFill>
              <a:latin typeface="Mulish ExtraBold"/>
              <a:ea typeface="Mulish ExtraBold"/>
              <a:cs typeface="Mulish ExtraBold"/>
              <a:sym typeface="Mulish ExtraBold"/>
            </a:endParaRPr>
          </a:p>
        </p:txBody>
      </p:sp>
      <p:sp>
        <p:nvSpPr>
          <p:cNvPr id="205" name="Google Shape;205;p28"/>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7" name="Google Shape;207;p28"/>
          <p:cNvSpPr txBox="1"/>
          <p:nvPr/>
        </p:nvSpPr>
        <p:spPr>
          <a:xfrm>
            <a:off x="7209150" y="65375"/>
            <a:ext cx="1812000" cy="646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lang="en" sz="1000">
                <a:solidFill>
                  <a:srgbClr val="9E9E9E"/>
                </a:solidFill>
                <a:latin typeface="Mulish"/>
                <a:ea typeface="Mulish"/>
                <a:cs typeface="Mulish"/>
                <a:sym typeface="Mulish"/>
              </a:rPr>
              <a:t>[FSE]  Linked List</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sp>
        <p:nvSpPr>
          <p:cNvPr id="208" name="Google Shape;208;p28"/>
          <p:cNvSpPr txBox="1"/>
          <p:nvPr/>
        </p:nvSpPr>
        <p:spPr>
          <a:xfrm>
            <a:off x="5464475" y="4309325"/>
            <a:ext cx="204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Time complexity: O(N)</a:t>
            </a:r>
            <a:endParaRPr/>
          </a:p>
        </p:txBody>
      </p:sp>
      <p:pic>
        <p:nvPicPr>
          <p:cNvPr id="209" name="Google Shape;209;p28"/>
          <p:cNvPicPr preferRelativeResize="0"/>
          <p:nvPr/>
        </p:nvPicPr>
        <p:blipFill>
          <a:blip r:embed="rId3">
            <a:alphaModFix/>
          </a:blip>
          <a:stretch>
            <a:fillRect/>
          </a:stretch>
        </p:blipFill>
        <p:spPr>
          <a:xfrm>
            <a:off x="5365297" y="1665174"/>
            <a:ext cx="3700304" cy="1813150"/>
          </a:xfrm>
          <a:prstGeom prst="rect">
            <a:avLst/>
          </a:prstGeom>
          <a:noFill/>
          <a:ln>
            <a:noFill/>
          </a:ln>
        </p:spPr>
      </p:pic>
      <p:pic>
        <p:nvPicPr>
          <p:cNvPr id="210" name="Google Shape;210;p28"/>
          <p:cNvPicPr preferRelativeResize="0"/>
          <p:nvPr/>
        </p:nvPicPr>
        <p:blipFill>
          <a:blip r:embed="rId4">
            <a:alphaModFix/>
          </a:blip>
          <a:stretch>
            <a:fillRect/>
          </a:stretch>
        </p:blipFill>
        <p:spPr>
          <a:xfrm>
            <a:off x="0" y="1451825"/>
            <a:ext cx="5509200" cy="2239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0090F8"/>
                </a:solidFill>
                <a:latin typeface="Mulish ExtraBold"/>
                <a:ea typeface="Mulish ExtraBold"/>
                <a:cs typeface="Mulish ExtraBold"/>
                <a:sym typeface="Mulish ExtraBold"/>
              </a:rPr>
              <a:t>addAtIndex</a:t>
            </a:r>
            <a:r>
              <a:rPr lang="en" sz="2400">
                <a:solidFill>
                  <a:srgbClr val="0090F8"/>
                </a:solidFill>
                <a:latin typeface="Mulish ExtraBold"/>
                <a:ea typeface="Mulish ExtraBold"/>
                <a:cs typeface="Mulish ExtraBold"/>
                <a:sym typeface="Mulish ExtraBold"/>
              </a:rPr>
              <a:t>(index, val)</a:t>
            </a:r>
            <a:endParaRPr b="0" sz="2400">
              <a:solidFill>
                <a:srgbClr val="0090F8"/>
              </a:solidFill>
              <a:latin typeface="Mulish ExtraBold"/>
              <a:ea typeface="Mulish ExtraBold"/>
              <a:cs typeface="Mulish ExtraBold"/>
              <a:sym typeface="Mulish ExtraBold"/>
            </a:endParaRPr>
          </a:p>
        </p:txBody>
      </p:sp>
      <p:sp>
        <p:nvSpPr>
          <p:cNvPr id="216" name="Google Shape;216;p29"/>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8" name="Google Shape;218;p29"/>
          <p:cNvSpPr txBox="1"/>
          <p:nvPr/>
        </p:nvSpPr>
        <p:spPr>
          <a:xfrm>
            <a:off x="7209150" y="65375"/>
            <a:ext cx="1812000" cy="646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lang="en" sz="1000">
                <a:solidFill>
                  <a:srgbClr val="9E9E9E"/>
                </a:solidFill>
                <a:latin typeface="Mulish"/>
                <a:ea typeface="Mulish"/>
                <a:cs typeface="Mulish"/>
                <a:sym typeface="Mulish"/>
              </a:rPr>
              <a:t>[FSE]  Linked List</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sp>
        <p:nvSpPr>
          <p:cNvPr id="219" name="Google Shape;219;p29"/>
          <p:cNvSpPr txBox="1"/>
          <p:nvPr/>
        </p:nvSpPr>
        <p:spPr>
          <a:xfrm>
            <a:off x="5021225" y="4298300"/>
            <a:ext cx="204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Time complexity: O(N)</a:t>
            </a:r>
            <a:endParaRPr/>
          </a:p>
        </p:txBody>
      </p:sp>
      <p:pic>
        <p:nvPicPr>
          <p:cNvPr id="220" name="Google Shape;220;p29"/>
          <p:cNvPicPr preferRelativeResize="0"/>
          <p:nvPr/>
        </p:nvPicPr>
        <p:blipFill>
          <a:blip r:embed="rId3">
            <a:alphaModFix/>
          </a:blip>
          <a:stretch>
            <a:fillRect/>
          </a:stretch>
        </p:blipFill>
        <p:spPr>
          <a:xfrm>
            <a:off x="0" y="1654725"/>
            <a:ext cx="4950550" cy="2231500"/>
          </a:xfrm>
          <a:prstGeom prst="rect">
            <a:avLst/>
          </a:prstGeom>
          <a:noFill/>
          <a:ln>
            <a:noFill/>
          </a:ln>
        </p:spPr>
      </p:pic>
      <p:pic>
        <p:nvPicPr>
          <p:cNvPr id="221" name="Google Shape;221;p29"/>
          <p:cNvPicPr preferRelativeResize="0"/>
          <p:nvPr/>
        </p:nvPicPr>
        <p:blipFill>
          <a:blip r:embed="rId4">
            <a:alphaModFix/>
          </a:blip>
          <a:stretch>
            <a:fillRect/>
          </a:stretch>
        </p:blipFill>
        <p:spPr>
          <a:xfrm>
            <a:off x="4864375" y="1278988"/>
            <a:ext cx="4279626" cy="260722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0090F8"/>
                </a:solidFill>
                <a:latin typeface="Mulish ExtraBold"/>
                <a:ea typeface="Mulish ExtraBold"/>
                <a:cs typeface="Mulish ExtraBold"/>
                <a:sym typeface="Mulish ExtraBold"/>
              </a:rPr>
              <a:t>deleteAtIndex(index)</a:t>
            </a:r>
            <a:endParaRPr b="0" sz="2400">
              <a:solidFill>
                <a:srgbClr val="0090F8"/>
              </a:solidFill>
              <a:latin typeface="Mulish ExtraBold"/>
              <a:ea typeface="Mulish ExtraBold"/>
              <a:cs typeface="Mulish ExtraBold"/>
              <a:sym typeface="Mulish ExtraBold"/>
            </a:endParaRPr>
          </a:p>
        </p:txBody>
      </p:sp>
      <p:sp>
        <p:nvSpPr>
          <p:cNvPr id="227" name="Google Shape;227;p30"/>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9" name="Google Shape;229;p30"/>
          <p:cNvSpPr txBox="1"/>
          <p:nvPr/>
        </p:nvSpPr>
        <p:spPr>
          <a:xfrm>
            <a:off x="7209150" y="65375"/>
            <a:ext cx="1812000" cy="646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lang="en" sz="1000">
                <a:solidFill>
                  <a:srgbClr val="9E9E9E"/>
                </a:solidFill>
                <a:latin typeface="Mulish"/>
                <a:ea typeface="Mulish"/>
                <a:cs typeface="Mulish"/>
                <a:sym typeface="Mulish"/>
              </a:rPr>
              <a:t>[FSE]  Linked List</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sp>
        <p:nvSpPr>
          <p:cNvPr id="230" name="Google Shape;230;p30"/>
          <p:cNvSpPr txBox="1"/>
          <p:nvPr/>
        </p:nvSpPr>
        <p:spPr>
          <a:xfrm>
            <a:off x="5227550" y="4276125"/>
            <a:ext cx="204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Time complexity: O(N)</a:t>
            </a:r>
            <a:endParaRPr/>
          </a:p>
        </p:txBody>
      </p:sp>
      <p:pic>
        <p:nvPicPr>
          <p:cNvPr id="231" name="Google Shape;231;p30"/>
          <p:cNvPicPr preferRelativeResize="0"/>
          <p:nvPr/>
        </p:nvPicPr>
        <p:blipFill>
          <a:blip r:embed="rId3">
            <a:alphaModFix/>
          </a:blip>
          <a:stretch>
            <a:fillRect/>
          </a:stretch>
        </p:blipFill>
        <p:spPr>
          <a:xfrm>
            <a:off x="59975" y="1674550"/>
            <a:ext cx="4984176" cy="2337850"/>
          </a:xfrm>
          <a:prstGeom prst="rect">
            <a:avLst/>
          </a:prstGeom>
          <a:noFill/>
          <a:ln>
            <a:noFill/>
          </a:ln>
        </p:spPr>
      </p:pic>
      <p:pic>
        <p:nvPicPr>
          <p:cNvPr id="232" name="Google Shape;232;p30"/>
          <p:cNvPicPr preferRelativeResize="0"/>
          <p:nvPr/>
        </p:nvPicPr>
        <p:blipFill>
          <a:blip r:embed="rId4">
            <a:alphaModFix/>
          </a:blip>
          <a:stretch>
            <a:fillRect/>
          </a:stretch>
        </p:blipFill>
        <p:spPr>
          <a:xfrm>
            <a:off x="5227550" y="1279250"/>
            <a:ext cx="3855300" cy="258498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0090F8"/>
                </a:solidFill>
                <a:latin typeface="Mulish ExtraBold"/>
                <a:ea typeface="Mulish ExtraBold"/>
                <a:cs typeface="Mulish ExtraBold"/>
                <a:sym typeface="Mulish ExtraBold"/>
              </a:rPr>
              <a:t>2</a:t>
            </a:r>
            <a:r>
              <a:rPr b="0" lang="en" sz="2400">
                <a:solidFill>
                  <a:srgbClr val="0090F8"/>
                </a:solidFill>
                <a:latin typeface="Mulish ExtraBold"/>
                <a:ea typeface="Mulish ExtraBold"/>
                <a:cs typeface="Mulish ExtraBold"/>
                <a:sym typeface="Mulish ExtraBold"/>
              </a:rPr>
              <a:t>.</a:t>
            </a:r>
            <a:r>
              <a:rPr lang="en" sz="2400">
                <a:solidFill>
                  <a:srgbClr val="0090F8"/>
                </a:solidFill>
                <a:latin typeface="Mulish ExtraBold"/>
                <a:ea typeface="Mulish ExtraBold"/>
                <a:cs typeface="Mulish ExtraBold"/>
                <a:sym typeface="Mulish ExtraBold"/>
              </a:rPr>
              <a:t>3</a:t>
            </a:r>
            <a:r>
              <a:rPr lang="en" sz="2400">
                <a:solidFill>
                  <a:srgbClr val="0090F8"/>
                </a:solidFill>
                <a:latin typeface="Mulish ExtraBold"/>
                <a:ea typeface="Mulish ExtraBold"/>
                <a:cs typeface="Mulish ExtraBold"/>
                <a:sym typeface="Mulish ExtraBold"/>
              </a:rPr>
              <a:t> </a:t>
            </a:r>
            <a:r>
              <a:rPr lang="en" sz="2400">
                <a:solidFill>
                  <a:srgbClr val="0090F8"/>
                </a:solidFill>
                <a:latin typeface="Mulish ExtraBold"/>
                <a:ea typeface="Mulish ExtraBold"/>
                <a:cs typeface="Mulish ExtraBold"/>
                <a:sym typeface="Mulish ExtraBold"/>
              </a:rPr>
              <a:t>Circular Linked List</a:t>
            </a:r>
            <a:r>
              <a:rPr lang="en" sz="2400">
                <a:solidFill>
                  <a:srgbClr val="0090F8"/>
                </a:solidFill>
                <a:latin typeface="Mulish ExtraBold"/>
                <a:ea typeface="Mulish ExtraBold"/>
                <a:cs typeface="Mulish ExtraBold"/>
                <a:sym typeface="Mulish ExtraBold"/>
              </a:rPr>
              <a:t> </a:t>
            </a:r>
            <a:endParaRPr b="0" sz="2400">
              <a:solidFill>
                <a:srgbClr val="0090F8"/>
              </a:solidFill>
              <a:latin typeface="Mulish ExtraBold"/>
              <a:ea typeface="Mulish ExtraBold"/>
              <a:cs typeface="Mulish ExtraBold"/>
              <a:sym typeface="Mulish ExtraBold"/>
            </a:endParaRPr>
          </a:p>
        </p:txBody>
      </p:sp>
      <p:sp>
        <p:nvSpPr>
          <p:cNvPr id="238" name="Google Shape;238;p31"/>
          <p:cNvSpPr txBox="1"/>
          <p:nvPr>
            <p:ph idx="1" type="body"/>
          </p:nvPr>
        </p:nvSpPr>
        <p:spPr>
          <a:xfrm>
            <a:off x="311700" y="1266325"/>
            <a:ext cx="7663800" cy="646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232629"/>
              </a:buClr>
              <a:buSzPts val="1400"/>
              <a:buChar char="-"/>
            </a:pPr>
            <a:r>
              <a:rPr lang="en" sz="1400">
                <a:solidFill>
                  <a:srgbClr val="232629"/>
                </a:solidFill>
                <a:highlight>
                  <a:srgbClr val="FFFFFF"/>
                </a:highlight>
              </a:rPr>
              <a:t>Phần tử cuối cùng sẽ trỏ tới phần tử đầu tiên</a:t>
            </a:r>
            <a:endParaRPr sz="1400">
              <a:solidFill>
                <a:srgbClr val="232629"/>
              </a:solidFill>
              <a:highlight>
                <a:srgbClr val="FFFFFF"/>
              </a:highlight>
            </a:endParaRPr>
          </a:p>
        </p:txBody>
      </p:sp>
      <p:sp>
        <p:nvSpPr>
          <p:cNvPr id="239" name="Google Shape;239;p31"/>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1" name="Google Shape;241;p31"/>
          <p:cNvSpPr txBox="1"/>
          <p:nvPr/>
        </p:nvSpPr>
        <p:spPr>
          <a:xfrm>
            <a:off x="7209150" y="65375"/>
            <a:ext cx="1812000" cy="646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lang="en" sz="1000">
                <a:solidFill>
                  <a:srgbClr val="9E9E9E"/>
                </a:solidFill>
                <a:latin typeface="Mulish"/>
                <a:ea typeface="Mulish"/>
                <a:cs typeface="Mulish"/>
                <a:sym typeface="Mulish"/>
              </a:rPr>
              <a:t>[FSE]  Linked List</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pic>
        <p:nvPicPr>
          <p:cNvPr id="242" name="Google Shape;242;p31"/>
          <p:cNvPicPr preferRelativeResize="0"/>
          <p:nvPr/>
        </p:nvPicPr>
        <p:blipFill>
          <a:blip r:embed="rId3">
            <a:alphaModFix/>
          </a:blip>
          <a:stretch>
            <a:fillRect/>
          </a:stretch>
        </p:blipFill>
        <p:spPr>
          <a:xfrm>
            <a:off x="1506225" y="2784700"/>
            <a:ext cx="5764151" cy="1216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0" st="0"/>
                                            </p:txEl>
                                          </p:spTgt>
                                        </p:tgtEl>
                                        <p:attrNameLst>
                                          <p:attrName>style.visibility</p:attrName>
                                        </p:attrNameLst>
                                      </p:cBhvr>
                                      <p:to>
                                        <p:strVal val="visible"/>
                                      </p:to>
                                    </p:set>
                                    <p:animEffect filter="fade" transition="in">
                                      <p:cBhvr>
                                        <p:cTn dur="1000"/>
                                        <p:tgtEl>
                                          <p:spTgt spid="23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p:nvPr/>
        </p:nvSpPr>
        <p:spPr>
          <a:xfrm>
            <a:off x="4572000" y="0"/>
            <a:ext cx="4724100" cy="5143500"/>
          </a:xfrm>
          <a:prstGeom prst="rect">
            <a:avLst/>
          </a:prstGeom>
          <a:solidFill>
            <a:srgbClr val="0B3E6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0" lang="en" sz="3200">
                <a:solidFill>
                  <a:srgbClr val="0090F8"/>
                </a:solidFill>
                <a:latin typeface="Mulish ExtraBold"/>
                <a:ea typeface="Mulish ExtraBold"/>
                <a:cs typeface="Mulish ExtraBold"/>
                <a:sym typeface="Mulish ExtraBold"/>
              </a:rPr>
              <a:t>Contents</a:t>
            </a:r>
            <a:endParaRPr b="0" sz="3200">
              <a:solidFill>
                <a:srgbClr val="0090F8"/>
              </a:solidFill>
              <a:latin typeface="Mulish ExtraBold"/>
              <a:ea typeface="Mulish ExtraBold"/>
              <a:cs typeface="Mulish ExtraBold"/>
              <a:sym typeface="Mulish ExtraBold"/>
            </a:endParaRPr>
          </a:p>
        </p:txBody>
      </p:sp>
      <p:sp>
        <p:nvSpPr>
          <p:cNvPr id="64" name="Google Shape;64;p14"/>
          <p:cNvSpPr txBox="1"/>
          <p:nvPr>
            <p:ph idx="2" type="body"/>
          </p:nvPr>
        </p:nvSpPr>
        <p:spPr>
          <a:xfrm>
            <a:off x="4572000" y="724200"/>
            <a:ext cx="4533000" cy="3695100"/>
          </a:xfrm>
          <a:prstGeom prst="rect">
            <a:avLst/>
          </a:prstGeom>
        </p:spPr>
        <p:txBody>
          <a:bodyPr anchorCtr="0" anchor="ctr" bIns="91425" lIns="91425" spcFirstLastPara="1" rIns="91425" wrap="square" tIns="91425">
            <a:normAutofit/>
          </a:bodyPr>
          <a:lstStyle/>
          <a:p>
            <a:pPr indent="-330200" lvl="0" marL="457200" rtl="0" algn="l">
              <a:lnSpc>
                <a:spcPct val="150000"/>
              </a:lnSpc>
              <a:spcBef>
                <a:spcPts val="0"/>
              </a:spcBef>
              <a:spcAft>
                <a:spcPts val="0"/>
              </a:spcAft>
              <a:buClr>
                <a:schemeClr val="lt1"/>
              </a:buClr>
              <a:buSzPts val="1600"/>
              <a:buFont typeface="Mulish"/>
              <a:buAutoNum type="arabicPeriod"/>
            </a:pPr>
            <a:r>
              <a:rPr lang="en" sz="1600">
                <a:solidFill>
                  <a:schemeClr val="lt1"/>
                </a:solidFill>
                <a:latin typeface="Mulish"/>
                <a:ea typeface="Mulish"/>
                <a:cs typeface="Mulish"/>
                <a:sym typeface="Mulish"/>
              </a:rPr>
              <a:t>Linked List là gì?</a:t>
            </a:r>
            <a:endParaRPr sz="1600">
              <a:solidFill>
                <a:schemeClr val="lt1"/>
              </a:solidFill>
              <a:latin typeface="Mulish"/>
              <a:ea typeface="Mulish"/>
              <a:cs typeface="Mulish"/>
              <a:sym typeface="Mulish"/>
            </a:endParaRPr>
          </a:p>
          <a:p>
            <a:pPr indent="-330200" lvl="0" marL="457200" rtl="0" algn="l">
              <a:lnSpc>
                <a:spcPct val="150000"/>
              </a:lnSpc>
              <a:spcBef>
                <a:spcPts val="0"/>
              </a:spcBef>
              <a:spcAft>
                <a:spcPts val="0"/>
              </a:spcAft>
              <a:buClr>
                <a:schemeClr val="lt1"/>
              </a:buClr>
              <a:buSzPts val="1600"/>
              <a:buFont typeface="Mulish"/>
              <a:buAutoNum type="arabicPeriod"/>
            </a:pPr>
            <a:r>
              <a:rPr lang="en" sz="1600">
                <a:solidFill>
                  <a:schemeClr val="lt1"/>
                </a:solidFill>
                <a:latin typeface="Mulish"/>
                <a:ea typeface="Mulish"/>
                <a:cs typeface="Mulish"/>
                <a:sym typeface="Mulish"/>
              </a:rPr>
              <a:t>Các loại linked list thường gặp</a:t>
            </a:r>
            <a:endParaRPr sz="1600">
              <a:solidFill>
                <a:schemeClr val="lt1"/>
              </a:solidFill>
              <a:latin typeface="Mulish"/>
              <a:ea typeface="Mulish"/>
              <a:cs typeface="Mulish"/>
              <a:sym typeface="Mulish"/>
            </a:endParaRPr>
          </a:p>
          <a:p>
            <a:pPr indent="-330200" lvl="0" marL="457200" rtl="0" algn="l">
              <a:lnSpc>
                <a:spcPct val="150000"/>
              </a:lnSpc>
              <a:spcBef>
                <a:spcPts val="0"/>
              </a:spcBef>
              <a:spcAft>
                <a:spcPts val="0"/>
              </a:spcAft>
              <a:buClr>
                <a:schemeClr val="lt1"/>
              </a:buClr>
              <a:buSzPts val="1600"/>
              <a:buFont typeface="Mulish"/>
              <a:buAutoNum type="arabicPeriod"/>
            </a:pPr>
            <a:r>
              <a:rPr lang="en" sz="1600">
                <a:solidFill>
                  <a:schemeClr val="lt1"/>
                </a:solidFill>
                <a:latin typeface="Mulish"/>
                <a:ea typeface="Mulish"/>
                <a:cs typeface="Mulish"/>
                <a:sym typeface="Mulish"/>
              </a:rPr>
              <a:t>So sánh LinkedList và Array</a:t>
            </a:r>
            <a:endParaRPr sz="1600">
              <a:solidFill>
                <a:schemeClr val="lt1"/>
              </a:solidFill>
              <a:latin typeface="Mulish"/>
              <a:ea typeface="Mulish"/>
              <a:cs typeface="Mulish"/>
              <a:sym typeface="Mulish"/>
            </a:endParaRPr>
          </a:p>
          <a:p>
            <a:pPr indent="-330200" lvl="0" marL="457200" rtl="0" algn="l">
              <a:lnSpc>
                <a:spcPct val="150000"/>
              </a:lnSpc>
              <a:spcBef>
                <a:spcPts val="0"/>
              </a:spcBef>
              <a:spcAft>
                <a:spcPts val="0"/>
              </a:spcAft>
              <a:buClr>
                <a:schemeClr val="lt1"/>
              </a:buClr>
              <a:buSzPts val="1600"/>
              <a:buFont typeface="Mulish"/>
              <a:buAutoNum type="arabicPeriod"/>
            </a:pPr>
            <a:r>
              <a:rPr lang="en" sz="1600">
                <a:solidFill>
                  <a:schemeClr val="lt1"/>
                </a:solidFill>
                <a:latin typeface="Mulish"/>
                <a:ea typeface="Mulish"/>
                <a:cs typeface="Mulish"/>
                <a:sym typeface="Mulish"/>
              </a:rPr>
              <a:t>Livecoding</a:t>
            </a:r>
            <a:endParaRPr sz="1600">
              <a:solidFill>
                <a:schemeClr val="lt1"/>
              </a:solidFill>
              <a:latin typeface="Mulish"/>
              <a:ea typeface="Mulish"/>
              <a:cs typeface="Mulish"/>
              <a:sym typeface="Mulish"/>
            </a:endParaRPr>
          </a:p>
          <a:p>
            <a:pPr indent="-330200" lvl="0" marL="457200" rtl="0" algn="l">
              <a:lnSpc>
                <a:spcPct val="150000"/>
              </a:lnSpc>
              <a:spcBef>
                <a:spcPts val="0"/>
              </a:spcBef>
              <a:spcAft>
                <a:spcPts val="0"/>
              </a:spcAft>
              <a:buClr>
                <a:schemeClr val="lt1"/>
              </a:buClr>
              <a:buSzPts val="1600"/>
              <a:buFont typeface="Mulish"/>
              <a:buAutoNum type="arabicPeriod"/>
            </a:pPr>
            <a:r>
              <a:rPr lang="en" sz="1600">
                <a:solidFill>
                  <a:schemeClr val="lt1"/>
                </a:solidFill>
                <a:latin typeface="Mulish"/>
                <a:ea typeface="Mulish"/>
                <a:cs typeface="Mulish"/>
                <a:sym typeface="Mulish"/>
              </a:rPr>
              <a:t>Homework </a:t>
            </a:r>
            <a:endParaRPr sz="1600">
              <a:solidFill>
                <a:schemeClr val="lt1"/>
              </a:solidFill>
              <a:latin typeface="Mulish"/>
              <a:ea typeface="Mulish"/>
              <a:cs typeface="Mulish"/>
              <a:sym typeface="Mulish"/>
            </a:endParaRPr>
          </a:p>
        </p:txBody>
      </p:sp>
      <p:sp>
        <p:nvSpPr>
          <p:cNvPr id="65" name="Google Shape;65;p14"/>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66" name="Google Shape;6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7" name="Google Shape;67;p14"/>
          <p:cNvSpPr txBox="1"/>
          <p:nvPr/>
        </p:nvSpPr>
        <p:spPr>
          <a:xfrm>
            <a:off x="7209150" y="65375"/>
            <a:ext cx="18120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solidFill>
                  <a:srgbClr val="9E9E9E"/>
                </a:solidFill>
                <a:latin typeface="Mulish"/>
                <a:ea typeface="Mulish"/>
                <a:cs typeface="Mulish"/>
                <a:sym typeface="Mulish"/>
              </a:rPr>
              <a:t>[FSE]  </a:t>
            </a:r>
            <a:r>
              <a:rPr lang="en" sz="1000">
                <a:solidFill>
                  <a:srgbClr val="9E9E9E"/>
                </a:solidFill>
                <a:latin typeface="Mulish"/>
                <a:ea typeface="Mulish"/>
                <a:cs typeface="Mulish"/>
                <a:sym typeface="Mulish"/>
              </a:rPr>
              <a:t>Linked List</a:t>
            </a:r>
            <a:endParaRPr sz="1000">
              <a:solidFill>
                <a:srgbClr val="9E9E9E"/>
              </a:solidFill>
              <a:latin typeface="Mulish"/>
              <a:ea typeface="Mulish"/>
              <a:cs typeface="Mulish"/>
              <a:sym typeface="Mulis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0" st="0"/>
                                            </p:txEl>
                                          </p:spTgt>
                                        </p:tgtEl>
                                        <p:attrNameLst>
                                          <p:attrName>style.visibility</p:attrName>
                                        </p:attrNameLst>
                                      </p:cBhvr>
                                      <p:to>
                                        <p:strVal val="visible"/>
                                      </p:to>
                                    </p:set>
                                    <p:animEffect filter="fade" transition="in">
                                      <p:cBhvr>
                                        <p:cTn dur="1000"/>
                                        <p:tgtEl>
                                          <p:spTgt spid="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1" st="1"/>
                                            </p:txEl>
                                          </p:spTgt>
                                        </p:tgtEl>
                                        <p:attrNameLst>
                                          <p:attrName>style.visibility</p:attrName>
                                        </p:attrNameLst>
                                      </p:cBhvr>
                                      <p:to>
                                        <p:strVal val="visible"/>
                                      </p:to>
                                    </p:set>
                                    <p:animEffect filter="fade" transition="in">
                                      <p:cBhvr>
                                        <p:cTn dur="1000"/>
                                        <p:tgtEl>
                                          <p:spTgt spid="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2" st="2"/>
                                            </p:txEl>
                                          </p:spTgt>
                                        </p:tgtEl>
                                        <p:attrNameLst>
                                          <p:attrName>style.visibility</p:attrName>
                                        </p:attrNameLst>
                                      </p:cBhvr>
                                      <p:to>
                                        <p:strVal val="visible"/>
                                      </p:to>
                                    </p:set>
                                    <p:animEffect filter="fade" transition="in">
                                      <p:cBhvr>
                                        <p:cTn dur="1000"/>
                                        <p:tgtEl>
                                          <p:spTgt spid="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3" st="3"/>
                                            </p:txEl>
                                          </p:spTgt>
                                        </p:tgtEl>
                                        <p:attrNameLst>
                                          <p:attrName>style.visibility</p:attrName>
                                        </p:attrNameLst>
                                      </p:cBhvr>
                                      <p:to>
                                        <p:strVal val="visible"/>
                                      </p:to>
                                    </p:set>
                                    <p:animEffect filter="fade" transition="in">
                                      <p:cBhvr>
                                        <p:cTn dur="1000"/>
                                        <p:tgtEl>
                                          <p:spTgt spid="6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4" st="4"/>
                                            </p:txEl>
                                          </p:spTgt>
                                        </p:tgtEl>
                                        <p:attrNameLst>
                                          <p:attrName>style.visibility</p:attrName>
                                        </p:attrNameLst>
                                      </p:cBhvr>
                                      <p:to>
                                        <p:strVal val="visible"/>
                                      </p:to>
                                    </p:set>
                                    <p:animEffect filter="fade" transition="in">
                                      <p:cBhvr>
                                        <p:cTn dur="1000"/>
                                        <p:tgtEl>
                                          <p:spTgt spid="6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90F8"/>
        </a:solidFill>
      </p:bgPr>
    </p:bg>
    <p:spTree>
      <p:nvGrpSpPr>
        <p:cNvPr id="246" name="Shape 246"/>
        <p:cNvGrpSpPr/>
        <p:nvPr/>
      </p:nvGrpSpPr>
      <p:grpSpPr>
        <a:xfrm>
          <a:off x="0" y="0"/>
          <a:ext cx="0" cy="0"/>
          <a:chOff x="0" y="0"/>
          <a:chExt cx="0" cy="0"/>
        </a:xfrm>
      </p:grpSpPr>
      <p:sp>
        <p:nvSpPr>
          <p:cNvPr id="247" name="Google Shape;247;p32"/>
          <p:cNvSpPr txBox="1"/>
          <p:nvPr/>
        </p:nvSpPr>
        <p:spPr>
          <a:xfrm>
            <a:off x="2259600" y="2202300"/>
            <a:ext cx="46248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chemeClr val="lt1"/>
                </a:solidFill>
                <a:latin typeface="Mulish ExtraBold"/>
                <a:ea typeface="Mulish ExtraBold"/>
                <a:cs typeface="Mulish ExtraBold"/>
                <a:sym typeface="Mulish ExtraBold"/>
              </a:rPr>
              <a:t>3</a:t>
            </a:r>
            <a:r>
              <a:rPr lang="en" sz="3600">
                <a:solidFill>
                  <a:schemeClr val="lt1"/>
                </a:solidFill>
                <a:latin typeface="Mulish ExtraBold"/>
                <a:ea typeface="Mulish ExtraBold"/>
                <a:cs typeface="Mulish ExtraBold"/>
                <a:sym typeface="Mulish ExtraBold"/>
              </a:rPr>
              <a:t>. </a:t>
            </a:r>
            <a:r>
              <a:rPr lang="en" sz="3600">
                <a:solidFill>
                  <a:schemeClr val="lt1"/>
                </a:solidFill>
                <a:latin typeface="Mulish ExtraBold"/>
                <a:ea typeface="Mulish ExtraBold"/>
                <a:cs typeface="Mulish ExtraBold"/>
                <a:sym typeface="Mulish ExtraBold"/>
              </a:rPr>
              <a:t>So sánh LinkedList và Array</a:t>
            </a:r>
            <a:endParaRPr sz="3600">
              <a:solidFill>
                <a:schemeClr val="lt1"/>
              </a:solidFill>
              <a:latin typeface="Mulish ExtraBold"/>
              <a:ea typeface="Mulish ExtraBold"/>
              <a:cs typeface="Mulish ExtraBold"/>
              <a:sym typeface="Mulish ExtraBold"/>
            </a:endParaRPr>
          </a:p>
        </p:txBody>
      </p:sp>
      <p:sp>
        <p:nvSpPr>
          <p:cNvPr id="248" name="Google Shape;248;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graphicFrame>
        <p:nvGraphicFramePr>
          <p:cNvPr id="253" name="Google Shape;253;p33"/>
          <p:cNvGraphicFramePr/>
          <p:nvPr/>
        </p:nvGraphicFramePr>
        <p:xfrm>
          <a:off x="551250" y="244175"/>
          <a:ext cx="3000000" cy="3000000"/>
        </p:xfrm>
        <a:graphic>
          <a:graphicData uri="http://schemas.openxmlformats.org/drawingml/2006/table">
            <a:tbl>
              <a:tblPr>
                <a:noFill/>
                <a:tableStyleId>{83A19B63-D90C-4F46-A499-DDCE3CFD0D1B}</a:tableStyleId>
              </a:tblPr>
              <a:tblGrid>
                <a:gridCol w="1011825"/>
                <a:gridCol w="3559200"/>
                <a:gridCol w="3501025"/>
              </a:tblGrid>
              <a:tr h="348550">
                <a:tc>
                  <a:txBody>
                    <a:bodyPr/>
                    <a:lstStyle/>
                    <a:p>
                      <a:pPr indent="0" lvl="0" marL="0" rtl="0" algn="l">
                        <a:spcBef>
                          <a:spcPts val="0"/>
                        </a:spcBef>
                        <a:spcAft>
                          <a:spcPts val="0"/>
                        </a:spcAft>
                        <a:buNone/>
                      </a:pPr>
                      <a:r>
                        <a:rPr b="1" lang="en" sz="1100"/>
                        <a:t>Tiêu chí</a:t>
                      </a:r>
                      <a:endParaRPr b="1" sz="1100"/>
                    </a:p>
                  </a:txBody>
                  <a:tcPr marT="91425" marB="91425" marR="91425" marL="91425"/>
                </a:tc>
                <a:tc>
                  <a:txBody>
                    <a:bodyPr/>
                    <a:lstStyle/>
                    <a:p>
                      <a:pPr indent="0" lvl="0" marL="0" rtl="0" algn="l">
                        <a:spcBef>
                          <a:spcPts val="0"/>
                        </a:spcBef>
                        <a:spcAft>
                          <a:spcPts val="0"/>
                        </a:spcAft>
                        <a:buNone/>
                      </a:pPr>
                      <a:r>
                        <a:rPr b="1" lang="en" sz="1100"/>
                        <a:t>Array	</a:t>
                      </a:r>
                      <a:endParaRPr b="1" sz="1100"/>
                    </a:p>
                  </a:txBody>
                  <a:tcPr marT="91425" marB="91425" marR="91425" marL="91425"/>
                </a:tc>
                <a:tc>
                  <a:txBody>
                    <a:bodyPr/>
                    <a:lstStyle/>
                    <a:p>
                      <a:pPr indent="0" lvl="0" marL="0" rtl="0" algn="l">
                        <a:spcBef>
                          <a:spcPts val="0"/>
                        </a:spcBef>
                        <a:spcAft>
                          <a:spcPts val="0"/>
                        </a:spcAft>
                        <a:buNone/>
                      </a:pPr>
                      <a:r>
                        <a:rPr b="1" lang="en" sz="1100"/>
                        <a:t>Linked List</a:t>
                      </a:r>
                      <a:endParaRPr b="1" sz="1100"/>
                    </a:p>
                  </a:txBody>
                  <a:tcPr marT="91425" marB="91425" marR="91425" marL="91425"/>
                </a:tc>
              </a:tr>
              <a:tr h="515275">
                <a:tc>
                  <a:txBody>
                    <a:bodyPr/>
                    <a:lstStyle/>
                    <a:p>
                      <a:pPr indent="0" lvl="0" marL="0" rtl="0" algn="l">
                        <a:spcBef>
                          <a:spcPts val="0"/>
                        </a:spcBef>
                        <a:spcAft>
                          <a:spcPts val="0"/>
                        </a:spcAft>
                        <a:buNone/>
                      </a:pPr>
                      <a:r>
                        <a:rPr lang="en" sz="1100"/>
                        <a:t>Bộ nhớ</a:t>
                      </a:r>
                      <a:endParaRPr sz="1100"/>
                    </a:p>
                  </a:txBody>
                  <a:tcPr marT="91425" marB="91425" marR="91425" marL="91425"/>
                </a:tc>
                <a:tc>
                  <a:txBody>
                    <a:bodyPr/>
                    <a:lstStyle/>
                    <a:p>
                      <a:pPr indent="0" lvl="0" marL="0" rtl="0" algn="l">
                        <a:spcBef>
                          <a:spcPts val="0"/>
                        </a:spcBef>
                        <a:spcAft>
                          <a:spcPts val="0"/>
                        </a:spcAft>
                        <a:buNone/>
                      </a:pPr>
                      <a:r>
                        <a:rPr lang="en" sz="1100"/>
                        <a:t>Mảng có kích thước cố định, không thể thay đổi sau khi khởi tạo.</a:t>
                      </a:r>
                      <a:endParaRPr sz="1100"/>
                    </a:p>
                  </a:txBody>
                  <a:tcPr marT="91425" marB="91425" marR="91425" marL="91425"/>
                </a:tc>
                <a:tc>
                  <a:txBody>
                    <a:bodyPr/>
                    <a:lstStyle/>
                    <a:p>
                      <a:pPr indent="0" lvl="0" marL="0" rtl="0" algn="l">
                        <a:spcBef>
                          <a:spcPts val="0"/>
                        </a:spcBef>
                        <a:spcAft>
                          <a:spcPts val="0"/>
                        </a:spcAft>
                        <a:buNone/>
                      </a:pPr>
                      <a:r>
                        <a:rPr lang="en" sz="1100"/>
                        <a:t>Danh sách liên kết có thể mở rộng hoặc co lại theo cần thiết.</a:t>
                      </a:r>
                      <a:endParaRPr sz="1100"/>
                    </a:p>
                  </a:txBody>
                  <a:tcPr marT="91425" marB="91425" marR="91425" marL="91425"/>
                </a:tc>
              </a:tr>
              <a:tr h="817575">
                <a:tc>
                  <a:txBody>
                    <a:bodyPr/>
                    <a:lstStyle/>
                    <a:p>
                      <a:pPr indent="0" lvl="0" marL="0" rtl="0" algn="l">
                        <a:spcBef>
                          <a:spcPts val="0"/>
                        </a:spcBef>
                        <a:spcAft>
                          <a:spcPts val="0"/>
                        </a:spcAft>
                        <a:buNone/>
                      </a:pPr>
                      <a:r>
                        <a:rPr lang="en" sz="1100"/>
                        <a:t>Truy cập phần tử</a:t>
                      </a:r>
                      <a:endParaRPr sz="1100"/>
                    </a:p>
                  </a:txBody>
                  <a:tcPr marT="91425" marB="91425" marR="91425" marL="91425"/>
                </a:tc>
                <a:tc>
                  <a:txBody>
                    <a:bodyPr/>
                    <a:lstStyle/>
                    <a:p>
                      <a:pPr indent="0" lvl="0" marL="0" rtl="0" algn="l">
                        <a:spcBef>
                          <a:spcPts val="0"/>
                        </a:spcBef>
                        <a:spcAft>
                          <a:spcPts val="0"/>
                        </a:spcAft>
                        <a:buNone/>
                      </a:pPr>
                      <a:r>
                        <a:rPr lang="en" sz="1100"/>
                        <a:t>Truy cập đến bất kỳ phần tử nào có độ phức tạp O(1) vì mảng lưu trữ các phần tử liên tục và có thể tính toán địa chỉ trực tiếp.</a:t>
                      </a:r>
                      <a:endParaRPr sz="1100"/>
                    </a:p>
                  </a:txBody>
                  <a:tcPr marT="91425" marB="91425" marR="91425" marL="91425"/>
                </a:tc>
                <a:tc>
                  <a:txBody>
                    <a:bodyPr/>
                    <a:lstStyle/>
                    <a:p>
                      <a:pPr indent="0" lvl="0" marL="0" rtl="0" algn="l">
                        <a:spcBef>
                          <a:spcPts val="0"/>
                        </a:spcBef>
                        <a:spcAft>
                          <a:spcPts val="0"/>
                        </a:spcAft>
                        <a:buNone/>
                      </a:pPr>
                      <a:r>
                        <a:rPr lang="en" sz="1100"/>
                        <a:t>Truy cập đến một phần tử có độ phức tạp O(n) vì phải duyệt từ đầu danh sách để tìm phần tử cần truy cập.</a:t>
                      </a:r>
                      <a:endParaRPr sz="1100"/>
                    </a:p>
                  </a:txBody>
                  <a:tcPr marT="91425" marB="91425" marR="91425" marL="91425"/>
                </a:tc>
              </a:tr>
              <a:tr h="981100">
                <a:tc>
                  <a:txBody>
                    <a:bodyPr/>
                    <a:lstStyle/>
                    <a:p>
                      <a:pPr indent="0" lvl="0" marL="0" rtl="0" algn="l">
                        <a:spcBef>
                          <a:spcPts val="0"/>
                        </a:spcBef>
                        <a:spcAft>
                          <a:spcPts val="0"/>
                        </a:spcAft>
                        <a:buNone/>
                      </a:pPr>
                      <a:r>
                        <a:rPr lang="en" sz="1100"/>
                        <a:t>Chèn/ Xóa phần tử</a:t>
                      </a:r>
                      <a:endParaRPr sz="1100"/>
                    </a:p>
                  </a:txBody>
                  <a:tcPr marT="91425" marB="91425" marR="91425" marL="91425"/>
                </a:tc>
                <a:tc>
                  <a:txBody>
                    <a:bodyPr/>
                    <a:lstStyle/>
                    <a:p>
                      <a:pPr indent="0" lvl="0" marL="0" rtl="0" algn="l">
                        <a:spcBef>
                          <a:spcPts val="0"/>
                        </a:spcBef>
                        <a:spcAft>
                          <a:spcPts val="0"/>
                        </a:spcAft>
                        <a:buNone/>
                      </a:pPr>
                      <a:r>
                        <a:rPr lang="en" sz="1100"/>
                        <a:t>Chèn hoặc xóa một phần tử ở giữa đòi hỏi việc di chuyển các phần tử xung quanh, vì vậy độ phức tạp là O(n).</a:t>
                      </a:r>
                      <a:endParaRPr sz="1100"/>
                    </a:p>
                  </a:txBody>
                  <a:tcPr marT="91425" marB="91425" marR="91425" marL="91425"/>
                </a:tc>
                <a:tc>
                  <a:txBody>
                    <a:bodyPr/>
                    <a:lstStyle/>
                    <a:p>
                      <a:pPr indent="0" lvl="0" marL="0" rtl="0" algn="l">
                        <a:spcBef>
                          <a:spcPts val="0"/>
                        </a:spcBef>
                        <a:spcAft>
                          <a:spcPts val="0"/>
                        </a:spcAft>
                        <a:buNone/>
                      </a:pPr>
                      <a:r>
                        <a:rPr lang="en" sz="1100"/>
                        <a:t>Chèn hoặc xóa một phần tử chỉ cần điều chỉnh các liên kết, độ phức tạp là O(1) nếu biết trước node. Nếu không, độ phức tạp là O(n) vì phải tìm kiếm node.</a:t>
                      </a:r>
                      <a:endParaRPr sz="1100"/>
                    </a:p>
                  </a:txBody>
                  <a:tcPr marT="91425" marB="91425" marR="91425" marL="91425"/>
                </a:tc>
              </a:tr>
              <a:tr h="848700">
                <a:tc>
                  <a:txBody>
                    <a:bodyPr/>
                    <a:lstStyle/>
                    <a:p>
                      <a:pPr indent="0" lvl="0" marL="0" rtl="0" algn="l">
                        <a:spcBef>
                          <a:spcPts val="0"/>
                        </a:spcBef>
                        <a:spcAft>
                          <a:spcPts val="0"/>
                        </a:spcAft>
                        <a:buNone/>
                      </a:pPr>
                      <a:r>
                        <a:rPr lang="en" sz="1100"/>
                        <a:t>Cache-friendly</a:t>
                      </a:r>
                      <a:endParaRPr sz="11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rPr>
                        <a:t>Mảng là cache-friendly vì nó lưu trữ các phần tử trong bộ nhớ liên tục, tăng hiệu suất truy cập dữ liệu của CPU.</a:t>
                      </a:r>
                      <a:endParaRPr sz="11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rPr>
                        <a:t>Danh sách liên kết không phải là cache-friendly vì các node của nó có thể được lưu trữ ở các vị trí bất kỳ trong bộ nhớ, khiến CPU không thể dự đoán địa chỉ tiếp theo để truy cập một cách hiệu quả.</a:t>
                      </a:r>
                      <a:endParaRPr sz="1100"/>
                    </a:p>
                  </a:txBody>
                  <a:tcPr marT="91425" marB="91425" marR="91425" marL="91425"/>
                </a:tc>
              </a:tr>
              <a:tr h="1308175">
                <a:tc>
                  <a:txBody>
                    <a:bodyPr/>
                    <a:lstStyle/>
                    <a:p>
                      <a:pPr indent="0" lvl="0" marL="0" rtl="0" algn="l">
                        <a:spcBef>
                          <a:spcPts val="0"/>
                        </a:spcBef>
                        <a:spcAft>
                          <a:spcPts val="0"/>
                        </a:spcAft>
                        <a:buClr>
                          <a:schemeClr val="dk1"/>
                        </a:buClr>
                        <a:buSzPts val="1100"/>
                        <a:buFont typeface="Arial"/>
                        <a:buNone/>
                      </a:pPr>
                      <a:r>
                        <a:rPr lang="en" sz="1100">
                          <a:solidFill>
                            <a:schemeClr val="dk1"/>
                          </a:solidFill>
                        </a:rPr>
                        <a:t>Sử dụng</a:t>
                      </a:r>
                      <a:endParaRPr sz="1100"/>
                    </a:p>
                  </a:txBody>
                  <a:tcPr marT="91425" marB="91425" marR="91425" marL="91425"/>
                </a:tc>
                <a:tc>
                  <a:txBody>
                    <a:bodyPr/>
                    <a:lstStyle/>
                    <a:p>
                      <a:pPr indent="0" lvl="0" marL="0" rtl="0" algn="l">
                        <a:spcBef>
                          <a:spcPts val="0"/>
                        </a:spcBef>
                        <a:spcAft>
                          <a:spcPts val="0"/>
                        </a:spcAft>
                        <a:buNone/>
                      </a:pPr>
                      <a:r>
                        <a:rPr lang="en" sz="1100"/>
                        <a:t>Thích hợp cho việc truy cập ngẫu nhiên, khi kích thước biết trước và ít thay đổi.</a:t>
                      </a:r>
                      <a:endParaRPr sz="1100"/>
                    </a:p>
                  </a:txBody>
                  <a:tcPr marT="91425" marB="91425" marR="91425" marL="91425"/>
                </a:tc>
                <a:tc>
                  <a:txBody>
                    <a:bodyPr/>
                    <a:lstStyle/>
                    <a:p>
                      <a:pPr indent="0" lvl="0" marL="0" rtl="0" algn="l">
                        <a:spcBef>
                          <a:spcPts val="0"/>
                        </a:spcBef>
                        <a:spcAft>
                          <a:spcPts val="0"/>
                        </a:spcAft>
                        <a:buNone/>
                      </a:pPr>
                      <a:r>
                        <a:rPr lang="en" sz="1100"/>
                        <a:t>Thích hợp khi dữ liệu thay đổi thường xuyên, không biết trước kích thước và việc thêm/xóa ở đầu hoặc cuối danh sách.</a:t>
                      </a:r>
                      <a:endParaRPr sz="1100"/>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90F8"/>
        </a:solidFill>
      </p:bgPr>
    </p:bg>
    <p:spTree>
      <p:nvGrpSpPr>
        <p:cNvPr id="257" name="Shape 257"/>
        <p:cNvGrpSpPr/>
        <p:nvPr/>
      </p:nvGrpSpPr>
      <p:grpSpPr>
        <a:xfrm>
          <a:off x="0" y="0"/>
          <a:ext cx="0" cy="0"/>
          <a:chOff x="0" y="0"/>
          <a:chExt cx="0" cy="0"/>
        </a:xfrm>
      </p:grpSpPr>
      <p:sp>
        <p:nvSpPr>
          <p:cNvPr id="258" name="Google Shape;258;p34"/>
          <p:cNvSpPr txBox="1"/>
          <p:nvPr/>
        </p:nvSpPr>
        <p:spPr>
          <a:xfrm>
            <a:off x="2259600" y="2202300"/>
            <a:ext cx="4624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chemeClr val="lt1"/>
                </a:solidFill>
                <a:latin typeface="Mulish ExtraBold"/>
                <a:ea typeface="Mulish ExtraBold"/>
                <a:cs typeface="Mulish ExtraBold"/>
                <a:sym typeface="Mulish ExtraBold"/>
              </a:rPr>
              <a:t>4</a:t>
            </a:r>
            <a:r>
              <a:rPr lang="en" sz="3600">
                <a:solidFill>
                  <a:schemeClr val="lt1"/>
                </a:solidFill>
                <a:latin typeface="Mulish ExtraBold"/>
                <a:ea typeface="Mulish ExtraBold"/>
                <a:cs typeface="Mulish ExtraBold"/>
                <a:sym typeface="Mulish ExtraBold"/>
              </a:rPr>
              <a:t>.  Live Coding</a:t>
            </a:r>
            <a:endParaRPr sz="3600">
              <a:solidFill>
                <a:schemeClr val="lt1"/>
              </a:solidFill>
              <a:latin typeface="Mulish ExtraBold"/>
              <a:ea typeface="Mulish ExtraBold"/>
              <a:cs typeface="Mulish ExtraBold"/>
              <a:sym typeface="Mulish ExtraBold"/>
            </a:endParaRPr>
          </a:p>
        </p:txBody>
      </p:sp>
      <p:sp>
        <p:nvSpPr>
          <p:cNvPr id="259" name="Google Shape;259;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0090F8"/>
                </a:solidFill>
                <a:latin typeface="Mulish ExtraBold"/>
                <a:ea typeface="Mulish ExtraBold"/>
                <a:cs typeface="Mulish ExtraBold"/>
                <a:sym typeface="Mulish ExtraBold"/>
              </a:rPr>
              <a:t>Các bài toán minh hoạ</a:t>
            </a:r>
            <a:endParaRPr b="0" sz="2400">
              <a:solidFill>
                <a:srgbClr val="0090F8"/>
              </a:solidFill>
              <a:latin typeface="Mulish ExtraBold"/>
              <a:ea typeface="Mulish ExtraBold"/>
              <a:cs typeface="Mulish ExtraBold"/>
              <a:sym typeface="Mulish ExtraBold"/>
            </a:endParaRPr>
          </a:p>
        </p:txBody>
      </p:sp>
      <p:sp>
        <p:nvSpPr>
          <p:cNvPr id="265" name="Google Shape;265;p35"/>
          <p:cNvSpPr txBox="1"/>
          <p:nvPr>
            <p:ph idx="1" type="body"/>
          </p:nvPr>
        </p:nvSpPr>
        <p:spPr>
          <a:xfrm>
            <a:off x="311700" y="1266325"/>
            <a:ext cx="8595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lang="en" u="sng">
                <a:solidFill>
                  <a:schemeClr val="hlink"/>
                </a:solidFill>
                <a:hlinkClick r:id="rId3"/>
              </a:rPr>
              <a:t>https://leetcode.com/problems/design-linked-list/</a:t>
            </a:r>
            <a:r>
              <a:rPr lang="en"/>
              <a:t> (singly linked list, double linked list)</a:t>
            </a:r>
            <a:endParaRPr/>
          </a:p>
          <a:p>
            <a:pPr indent="-342900" lvl="0" marL="457200" rtl="0" algn="l">
              <a:spcBef>
                <a:spcPts val="0"/>
              </a:spcBef>
              <a:spcAft>
                <a:spcPts val="0"/>
              </a:spcAft>
              <a:buClr>
                <a:schemeClr val="dk1"/>
              </a:buClr>
              <a:buSzPts val="1800"/>
              <a:buAutoNum type="arabicPeriod"/>
            </a:pPr>
            <a:r>
              <a:rPr lang="en" u="sng">
                <a:solidFill>
                  <a:schemeClr val="hlink"/>
                </a:solidFill>
                <a:hlinkClick r:id="rId4"/>
              </a:rPr>
              <a:t>https://leetcode.com/problems/add-two-numbers/</a:t>
            </a:r>
            <a:r>
              <a:rPr lang="en"/>
              <a:t> </a:t>
            </a:r>
            <a:endParaRPr/>
          </a:p>
          <a:p>
            <a:pPr indent="-342900" lvl="0" marL="457200" rtl="0" algn="l">
              <a:spcBef>
                <a:spcPts val="0"/>
              </a:spcBef>
              <a:spcAft>
                <a:spcPts val="0"/>
              </a:spcAft>
              <a:buClr>
                <a:schemeClr val="dk1"/>
              </a:buClr>
              <a:buSzPts val="1800"/>
              <a:buAutoNum type="arabicPeriod"/>
            </a:pPr>
            <a:r>
              <a:rPr lang="en" u="sng">
                <a:solidFill>
                  <a:schemeClr val="accent5"/>
                </a:solidFill>
                <a:hlinkClick r:id="rId5">
                  <a:extLst>
                    <a:ext uri="{A12FA001-AC4F-418D-AE19-62706E023703}">
                      <ahyp:hlinkClr val="tx"/>
                    </a:ext>
                  </a:extLst>
                </a:hlinkClick>
              </a:rPr>
              <a:t>https://leetcode.com/problems/merge-two-sorted-lists/</a:t>
            </a:r>
            <a:endParaRPr/>
          </a:p>
          <a:p>
            <a:pPr indent="-342900" lvl="0" marL="457200" rtl="0" algn="l">
              <a:spcBef>
                <a:spcPts val="0"/>
              </a:spcBef>
              <a:spcAft>
                <a:spcPts val="0"/>
              </a:spcAft>
              <a:buClr>
                <a:schemeClr val="dk1"/>
              </a:buClr>
              <a:buSzPts val="1800"/>
              <a:buAutoNum type="arabicPeriod"/>
            </a:pPr>
            <a:r>
              <a:rPr lang="en" u="sng">
                <a:solidFill>
                  <a:schemeClr val="accent5"/>
                </a:solidFill>
                <a:hlinkClick r:id="rId6">
                  <a:extLst>
                    <a:ext uri="{A12FA001-AC4F-418D-AE19-62706E023703}">
                      <ahyp:hlinkClr val="tx"/>
                    </a:ext>
                  </a:extLst>
                </a:hlinkClick>
              </a:rPr>
              <a:t>https://leetcode.com/problems/reverse-linked-list/</a:t>
            </a:r>
            <a:endParaRPr>
              <a:solidFill>
                <a:schemeClr val="dk1"/>
              </a:solidFill>
              <a:highlight>
                <a:srgbClr val="FFFFFF"/>
              </a:highlight>
            </a:endParaRPr>
          </a:p>
          <a:p>
            <a:pPr indent="-342900" lvl="0" marL="457200" rtl="0" algn="l">
              <a:spcBef>
                <a:spcPts val="0"/>
              </a:spcBef>
              <a:spcAft>
                <a:spcPts val="0"/>
              </a:spcAft>
              <a:buClr>
                <a:schemeClr val="dk1"/>
              </a:buClr>
              <a:buSzPts val="1800"/>
              <a:buAutoNum type="arabicPeriod"/>
            </a:pPr>
            <a:r>
              <a:rPr lang="en" u="sng">
                <a:solidFill>
                  <a:schemeClr val="hlink"/>
                </a:solidFill>
                <a:highlight>
                  <a:srgbClr val="FFFFFF"/>
                </a:highlight>
                <a:hlinkClick r:id="rId7"/>
              </a:rPr>
              <a:t>https://leetcode.com/problems/middle-of-the-linked-list/</a:t>
            </a:r>
            <a:r>
              <a:rPr lang="en">
                <a:solidFill>
                  <a:schemeClr val="dk1"/>
                </a:solidFill>
                <a:highlight>
                  <a:srgbClr val="FFFFFF"/>
                </a:highlight>
              </a:rPr>
              <a:t> </a:t>
            </a:r>
            <a:endParaRPr>
              <a:solidFill>
                <a:schemeClr val="dk1"/>
              </a:solidFill>
              <a:highlight>
                <a:srgbClr val="FFFFFF"/>
              </a:highlight>
            </a:endParaRPr>
          </a:p>
          <a:p>
            <a:pPr indent="-342900" lvl="0" marL="457200" rtl="0" algn="l">
              <a:spcBef>
                <a:spcPts val="0"/>
              </a:spcBef>
              <a:spcAft>
                <a:spcPts val="0"/>
              </a:spcAft>
              <a:buClr>
                <a:schemeClr val="dk1"/>
              </a:buClr>
              <a:buSzPts val="1800"/>
              <a:buAutoNum type="arabicPeriod"/>
            </a:pPr>
            <a:r>
              <a:rPr lang="en" u="sng">
                <a:solidFill>
                  <a:schemeClr val="hlink"/>
                </a:solidFill>
                <a:highlight>
                  <a:srgbClr val="FFFFFF"/>
                </a:highlight>
                <a:hlinkClick r:id="rId8"/>
              </a:rPr>
              <a:t>https://leetcode.com/problems/linked-list-cycle/</a:t>
            </a:r>
            <a:r>
              <a:rPr lang="en">
                <a:solidFill>
                  <a:schemeClr val="dk1"/>
                </a:solidFill>
                <a:highlight>
                  <a:srgbClr val="FFFFFF"/>
                </a:highlight>
              </a:rPr>
              <a:t> </a:t>
            </a:r>
            <a:endParaRPr>
              <a:solidFill>
                <a:schemeClr val="dk1"/>
              </a:solidFill>
              <a:highlight>
                <a:srgbClr val="FFFFFF"/>
              </a:highlight>
            </a:endParaRPr>
          </a:p>
          <a:p>
            <a:pPr indent="0" lvl="0" marL="0" rtl="0" algn="l">
              <a:spcBef>
                <a:spcPts val="1200"/>
              </a:spcBef>
              <a:spcAft>
                <a:spcPts val="0"/>
              </a:spcAft>
              <a:buNone/>
            </a:pPr>
            <a:r>
              <a:t/>
            </a:r>
            <a:endParaRPr sz="1400">
              <a:solidFill>
                <a:schemeClr val="dk1"/>
              </a:solidFill>
              <a:highlight>
                <a:srgbClr val="FFFFFF"/>
              </a:highlight>
            </a:endParaRPr>
          </a:p>
          <a:p>
            <a:pPr indent="0" lvl="0" marL="457200" rtl="0" algn="l">
              <a:spcBef>
                <a:spcPts val="1200"/>
              </a:spcBef>
              <a:spcAft>
                <a:spcPts val="1200"/>
              </a:spcAft>
              <a:buNone/>
            </a:pPr>
            <a:r>
              <a:t/>
            </a:r>
            <a:endParaRPr sz="1400">
              <a:solidFill>
                <a:schemeClr val="dk1"/>
              </a:solidFill>
              <a:highlight>
                <a:srgbClr val="FFFFFF"/>
              </a:highlight>
            </a:endParaRPr>
          </a:p>
        </p:txBody>
      </p:sp>
      <p:sp>
        <p:nvSpPr>
          <p:cNvPr id="266" name="Google Shape;266;p35"/>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8" name="Google Shape;268;p35"/>
          <p:cNvSpPr txBox="1"/>
          <p:nvPr/>
        </p:nvSpPr>
        <p:spPr>
          <a:xfrm>
            <a:off x="7209150" y="65375"/>
            <a:ext cx="1812000" cy="646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lang="en" sz="1000">
                <a:solidFill>
                  <a:srgbClr val="9E9E9E"/>
                </a:solidFill>
                <a:latin typeface="Mulish"/>
                <a:ea typeface="Mulish"/>
                <a:cs typeface="Mulish"/>
                <a:sym typeface="Mulish"/>
              </a:rPr>
              <a:t>[FSE]  Linked List</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0" st="0"/>
                                            </p:txEl>
                                          </p:spTgt>
                                        </p:tgtEl>
                                        <p:attrNameLst>
                                          <p:attrName>style.visibility</p:attrName>
                                        </p:attrNameLst>
                                      </p:cBhvr>
                                      <p:to>
                                        <p:strVal val="visible"/>
                                      </p:to>
                                    </p:set>
                                    <p:animEffect filter="fade" transition="in">
                                      <p:cBhvr>
                                        <p:cTn dur="1000"/>
                                        <p:tgtEl>
                                          <p:spTgt spid="2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1" st="1"/>
                                            </p:txEl>
                                          </p:spTgt>
                                        </p:tgtEl>
                                        <p:attrNameLst>
                                          <p:attrName>style.visibility</p:attrName>
                                        </p:attrNameLst>
                                      </p:cBhvr>
                                      <p:to>
                                        <p:strVal val="visible"/>
                                      </p:to>
                                    </p:set>
                                    <p:animEffect filter="fade" transition="in">
                                      <p:cBhvr>
                                        <p:cTn dur="1000"/>
                                        <p:tgtEl>
                                          <p:spTgt spid="2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2" st="2"/>
                                            </p:txEl>
                                          </p:spTgt>
                                        </p:tgtEl>
                                        <p:attrNameLst>
                                          <p:attrName>style.visibility</p:attrName>
                                        </p:attrNameLst>
                                      </p:cBhvr>
                                      <p:to>
                                        <p:strVal val="visible"/>
                                      </p:to>
                                    </p:set>
                                    <p:animEffect filter="fade" transition="in">
                                      <p:cBhvr>
                                        <p:cTn dur="1000"/>
                                        <p:tgtEl>
                                          <p:spTgt spid="2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3" st="3"/>
                                            </p:txEl>
                                          </p:spTgt>
                                        </p:tgtEl>
                                        <p:attrNameLst>
                                          <p:attrName>style.visibility</p:attrName>
                                        </p:attrNameLst>
                                      </p:cBhvr>
                                      <p:to>
                                        <p:strVal val="visible"/>
                                      </p:to>
                                    </p:set>
                                    <p:animEffect filter="fade" transition="in">
                                      <p:cBhvr>
                                        <p:cTn dur="1000"/>
                                        <p:tgtEl>
                                          <p:spTgt spid="2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4" st="4"/>
                                            </p:txEl>
                                          </p:spTgt>
                                        </p:tgtEl>
                                        <p:attrNameLst>
                                          <p:attrName>style.visibility</p:attrName>
                                        </p:attrNameLst>
                                      </p:cBhvr>
                                      <p:to>
                                        <p:strVal val="visible"/>
                                      </p:to>
                                    </p:set>
                                    <p:animEffect filter="fade" transition="in">
                                      <p:cBhvr>
                                        <p:cTn dur="1000"/>
                                        <p:tgtEl>
                                          <p:spTgt spid="26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5" st="5"/>
                                            </p:txEl>
                                          </p:spTgt>
                                        </p:tgtEl>
                                        <p:attrNameLst>
                                          <p:attrName>style.visibility</p:attrName>
                                        </p:attrNameLst>
                                      </p:cBhvr>
                                      <p:to>
                                        <p:strVal val="visible"/>
                                      </p:to>
                                    </p:set>
                                    <p:animEffect filter="fade" transition="in">
                                      <p:cBhvr>
                                        <p:cTn dur="1000"/>
                                        <p:tgtEl>
                                          <p:spTgt spid="26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6" st="6"/>
                                            </p:txEl>
                                          </p:spTgt>
                                        </p:tgtEl>
                                        <p:attrNameLst>
                                          <p:attrName>style.visibility</p:attrName>
                                        </p:attrNameLst>
                                      </p:cBhvr>
                                      <p:to>
                                        <p:strVal val="visible"/>
                                      </p:to>
                                    </p:set>
                                    <p:animEffect filter="fade" transition="in">
                                      <p:cBhvr>
                                        <p:cTn dur="1000"/>
                                        <p:tgtEl>
                                          <p:spTgt spid="26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7" st="7"/>
                                            </p:txEl>
                                          </p:spTgt>
                                        </p:tgtEl>
                                        <p:attrNameLst>
                                          <p:attrName>style.visibility</p:attrName>
                                        </p:attrNameLst>
                                      </p:cBhvr>
                                      <p:to>
                                        <p:strVal val="visible"/>
                                      </p:to>
                                    </p:set>
                                    <p:animEffect filter="fade" transition="in">
                                      <p:cBhvr>
                                        <p:cTn dur="1000"/>
                                        <p:tgtEl>
                                          <p:spTgt spid="26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90F8"/>
        </a:solidFill>
      </p:bgPr>
    </p:bg>
    <p:spTree>
      <p:nvGrpSpPr>
        <p:cNvPr id="272" name="Shape 272"/>
        <p:cNvGrpSpPr/>
        <p:nvPr/>
      </p:nvGrpSpPr>
      <p:grpSpPr>
        <a:xfrm>
          <a:off x="0" y="0"/>
          <a:ext cx="0" cy="0"/>
          <a:chOff x="0" y="0"/>
          <a:chExt cx="0" cy="0"/>
        </a:xfrm>
      </p:grpSpPr>
      <p:sp>
        <p:nvSpPr>
          <p:cNvPr id="273" name="Google Shape;273;p36"/>
          <p:cNvSpPr txBox="1"/>
          <p:nvPr/>
        </p:nvSpPr>
        <p:spPr>
          <a:xfrm>
            <a:off x="2259600" y="2202300"/>
            <a:ext cx="4624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chemeClr val="lt1"/>
                </a:solidFill>
                <a:latin typeface="Mulish ExtraBold"/>
                <a:ea typeface="Mulish ExtraBold"/>
                <a:cs typeface="Mulish ExtraBold"/>
                <a:sym typeface="Mulish ExtraBold"/>
              </a:rPr>
              <a:t>5</a:t>
            </a:r>
            <a:r>
              <a:rPr lang="en" sz="3600">
                <a:solidFill>
                  <a:schemeClr val="lt1"/>
                </a:solidFill>
                <a:latin typeface="Mulish ExtraBold"/>
                <a:ea typeface="Mulish ExtraBold"/>
                <a:cs typeface="Mulish ExtraBold"/>
                <a:sym typeface="Mulish ExtraBold"/>
              </a:rPr>
              <a:t>.  </a:t>
            </a:r>
            <a:r>
              <a:rPr lang="en" sz="3600">
                <a:solidFill>
                  <a:schemeClr val="lt1"/>
                </a:solidFill>
                <a:latin typeface="Mulish ExtraBold"/>
                <a:ea typeface="Mulish ExtraBold"/>
                <a:cs typeface="Mulish ExtraBold"/>
                <a:sym typeface="Mulish ExtraBold"/>
              </a:rPr>
              <a:t>Homework</a:t>
            </a:r>
            <a:endParaRPr sz="3600">
              <a:solidFill>
                <a:schemeClr val="lt1"/>
              </a:solidFill>
              <a:latin typeface="Mulish ExtraBold"/>
              <a:ea typeface="Mulish ExtraBold"/>
              <a:cs typeface="Mulish ExtraBold"/>
              <a:sym typeface="Mulish ExtraBold"/>
            </a:endParaRPr>
          </a:p>
        </p:txBody>
      </p:sp>
      <p:sp>
        <p:nvSpPr>
          <p:cNvPr id="274" name="Google Shape;274;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0090F8"/>
                </a:solidFill>
                <a:latin typeface="Mulish ExtraBold"/>
                <a:ea typeface="Mulish ExtraBold"/>
                <a:cs typeface="Mulish ExtraBold"/>
                <a:sym typeface="Mulish ExtraBold"/>
              </a:rPr>
              <a:t>Các bài tập chọn lọc</a:t>
            </a:r>
            <a:endParaRPr b="0" sz="2400">
              <a:solidFill>
                <a:srgbClr val="0090F8"/>
              </a:solidFill>
              <a:latin typeface="Mulish ExtraBold"/>
              <a:ea typeface="Mulish ExtraBold"/>
              <a:cs typeface="Mulish ExtraBold"/>
              <a:sym typeface="Mulish ExtraBold"/>
            </a:endParaRPr>
          </a:p>
        </p:txBody>
      </p:sp>
      <p:sp>
        <p:nvSpPr>
          <p:cNvPr id="280" name="Google Shape;280;p37"/>
          <p:cNvSpPr txBox="1"/>
          <p:nvPr>
            <p:ph idx="1" type="body"/>
          </p:nvPr>
        </p:nvSpPr>
        <p:spPr>
          <a:xfrm>
            <a:off x="311700" y="1266325"/>
            <a:ext cx="8595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lang="en" u="sng">
                <a:solidFill>
                  <a:schemeClr val="accent5"/>
                </a:solidFill>
                <a:hlinkClick r:id="rId3">
                  <a:extLst>
                    <a:ext uri="{A12FA001-AC4F-418D-AE19-62706E023703}">
                      <ahyp:hlinkClr val="tx"/>
                    </a:ext>
                  </a:extLst>
                </a:hlinkClick>
              </a:rPr>
              <a:t>https://leetcode.com/problems/remove-duplicates-from-sorted-list/</a:t>
            </a:r>
            <a:endParaRPr/>
          </a:p>
          <a:p>
            <a:pPr indent="-342900" lvl="0" marL="457200" rtl="0" algn="l">
              <a:spcBef>
                <a:spcPts val="0"/>
              </a:spcBef>
              <a:spcAft>
                <a:spcPts val="0"/>
              </a:spcAft>
              <a:buClr>
                <a:schemeClr val="dk1"/>
              </a:buClr>
              <a:buSzPts val="1800"/>
              <a:buAutoNum type="arabicPeriod"/>
            </a:pPr>
            <a:r>
              <a:rPr lang="en" u="sng">
                <a:solidFill>
                  <a:schemeClr val="accent5"/>
                </a:solidFill>
                <a:highlight>
                  <a:schemeClr val="lt1"/>
                </a:highlight>
                <a:hlinkClick r:id="rId4">
                  <a:extLst>
                    <a:ext uri="{A12FA001-AC4F-418D-AE19-62706E023703}">
                      <ahyp:hlinkClr val="tx"/>
                    </a:ext>
                  </a:extLst>
                </a:hlinkClick>
              </a:rPr>
              <a:t>https://leetcode.com/problems/palindrome-linked-list/</a:t>
            </a:r>
            <a:r>
              <a:rPr lang="en"/>
              <a:t> (hint: find middle, reverse and compare)</a:t>
            </a:r>
            <a:endParaRPr/>
          </a:p>
          <a:p>
            <a:pPr indent="-342900" lvl="0" marL="457200" rtl="0" algn="l">
              <a:spcBef>
                <a:spcPts val="0"/>
              </a:spcBef>
              <a:spcAft>
                <a:spcPts val="0"/>
              </a:spcAft>
              <a:buClr>
                <a:schemeClr val="dk1"/>
              </a:buClr>
              <a:buSzPts val="1800"/>
              <a:buAutoNum type="arabicPeriod"/>
            </a:pPr>
            <a:r>
              <a:rPr lang="en" u="sng">
                <a:solidFill>
                  <a:schemeClr val="accent5"/>
                </a:solidFill>
                <a:hlinkClick r:id="rId5">
                  <a:extLst>
                    <a:ext uri="{A12FA001-AC4F-418D-AE19-62706E023703}">
                      <ahyp:hlinkClr val="tx"/>
                    </a:ext>
                  </a:extLst>
                </a:hlinkClick>
              </a:rPr>
              <a:t>https://leetcode.com/problems/design-browser-history</a:t>
            </a:r>
            <a:r>
              <a:rPr lang="en"/>
              <a:t> (using double linked list)</a:t>
            </a:r>
            <a:endParaRPr>
              <a:solidFill>
                <a:schemeClr val="dk1"/>
              </a:solidFill>
              <a:highlight>
                <a:srgbClr val="FFFFFF"/>
              </a:highlight>
            </a:endParaRPr>
          </a:p>
          <a:p>
            <a:pPr indent="-342900" lvl="0" marL="457200" rtl="0" algn="l">
              <a:spcBef>
                <a:spcPts val="0"/>
              </a:spcBef>
              <a:spcAft>
                <a:spcPts val="0"/>
              </a:spcAft>
              <a:buClr>
                <a:schemeClr val="dk1"/>
              </a:buClr>
              <a:buSzPts val="1800"/>
              <a:buAutoNum type="arabicPeriod"/>
            </a:pPr>
            <a:r>
              <a:rPr lang="en" u="sng">
                <a:solidFill>
                  <a:schemeClr val="accent5"/>
                </a:solidFill>
                <a:hlinkClick r:id="rId6">
                  <a:extLst>
                    <a:ext uri="{A12FA001-AC4F-418D-AE19-62706E023703}">
                      <ahyp:hlinkClr val="tx"/>
                    </a:ext>
                  </a:extLst>
                </a:hlinkClick>
              </a:rPr>
              <a:t>https://leetcode.com/problems/linked-list-cycle-ii/</a:t>
            </a:r>
            <a:r>
              <a:rPr lang="en">
                <a:solidFill>
                  <a:schemeClr val="dk1"/>
                </a:solidFill>
                <a:highlight>
                  <a:srgbClr val="FFFFFF"/>
                </a:highlight>
              </a:rPr>
              <a:t> [BONUS]</a:t>
            </a:r>
            <a:endParaRPr>
              <a:solidFill>
                <a:schemeClr val="dk1"/>
              </a:solidFill>
              <a:highlight>
                <a:srgbClr val="FFFFFF"/>
              </a:highlight>
            </a:endParaRPr>
          </a:p>
          <a:p>
            <a:pPr indent="-342900" lvl="0" marL="457200" rtl="0" algn="l">
              <a:spcBef>
                <a:spcPts val="0"/>
              </a:spcBef>
              <a:spcAft>
                <a:spcPts val="0"/>
              </a:spcAft>
              <a:buClr>
                <a:schemeClr val="dk1"/>
              </a:buClr>
              <a:buSzPts val="1800"/>
              <a:buAutoNum type="arabicPeriod"/>
            </a:pPr>
            <a:r>
              <a:rPr lang="en" u="sng">
                <a:solidFill>
                  <a:schemeClr val="hlink"/>
                </a:solidFill>
                <a:highlight>
                  <a:srgbClr val="FFFFFF"/>
                </a:highlight>
                <a:hlinkClick r:id="rId7"/>
              </a:rPr>
              <a:t>https://leetcode.com/problems/lru-cache/</a:t>
            </a:r>
            <a:r>
              <a:rPr lang="en">
                <a:solidFill>
                  <a:schemeClr val="dk1"/>
                </a:solidFill>
                <a:highlight>
                  <a:srgbClr val="FFFFFF"/>
                </a:highlight>
              </a:rPr>
              <a:t> [BONUS]</a:t>
            </a:r>
            <a:endParaRPr>
              <a:solidFill>
                <a:schemeClr val="dk1"/>
              </a:solidFill>
              <a:highlight>
                <a:srgbClr val="FFFFFF"/>
              </a:highlight>
            </a:endParaRPr>
          </a:p>
        </p:txBody>
      </p:sp>
      <p:sp>
        <p:nvSpPr>
          <p:cNvPr id="281" name="Google Shape;281;p37"/>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3" name="Google Shape;283;p37"/>
          <p:cNvSpPr txBox="1"/>
          <p:nvPr/>
        </p:nvSpPr>
        <p:spPr>
          <a:xfrm>
            <a:off x="7209150" y="65375"/>
            <a:ext cx="1812000" cy="646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lang="en" sz="1000">
                <a:solidFill>
                  <a:srgbClr val="9E9E9E"/>
                </a:solidFill>
                <a:latin typeface="Mulish"/>
                <a:ea typeface="Mulish"/>
                <a:cs typeface="Mulish"/>
                <a:sym typeface="Mulish"/>
              </a:rPr>
              <a:t>[FSE]  Linked List</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0" st="0"/>
                                            </p:txEl>
                                          </p:spTgt>
                                        </p:tgtEl>
                                        <p:attrNameLst>
                                          <p:attrName>style.visibility</p:attrName>
                                        </p:attrNameLst>
                                      </p:cBhvr>
                                      <p:to>
                                        <p:strVal val="visible"/>
                                      </p:to>
                                    </p:set>
                                    <p:animEffect filter="fade" transition="in">
                                      <p:cBhvr>
                                        <p:cTn dur="1000"/>
                                        <p:tgtEl>
                                          <p:spTgt spid="2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1" st="1"/>
                                            </p:txEl>
                                          </p:spTgt>
                                        </p:tgtEl>
                                        <p:attrNameLst>
                                          <p:attrName>style.visibility</p:attrName>
                                        </p:attrNameLst>
                                      </p:cBhvr>
                                      <p:to>
                                        <p:strVal val="visible"/>
                                      </p:to>
                                    </p:set>
                                    <p:animEffect filter="fade" transition="in">
                                      <p:cBhvr>
                                        <p:cTn dur="1000"/>
                                        <p:tgtEl>
                                          <p:spTgt spid="2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2" st="2"/>
                                            </p:txEl>
                                          </p:spTgt>
                                        </p:tgtEl>
                                        <p:attrNameLst>
                                          <p:attrName>style.visibility</p:attrName>
                                        </p:attrNameLst>
                                      </p:cBhvr>
                                      <p:to>
                                        <p:strVal val="visible"/>
                                      </p:to>
                                    </p:set>
                                    <p:animEffect filter="fade" transition="in">
                                      <p:cBhvr>
                                        <p:cTn dur="1000"/>
                                        <p:tgtEl>
                                          <p:spTgt spid="2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3" st="3"/>
                                            </p:txEl>
                                          </p:spTgt>
                                        </p:tgtEl>
                                        <p:attrNameLst>
                                          <p:attrName>style.visibility</p:attrName>
                                        </p:attrNameLst>
                                      </p:cBhvr>
                                      <p:to>
                                        <p:strVal val="visible"/>
                                      </p:to>
                                    </p:set>
                                    <p:animEffect filter="fade" transition="in">
                                      <p:cBhvr>
                                        <p:cTn dur="1000"/>
                                        <p:tgtEl>
                                          <p:spTgt spid="2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4" st="4"/>
                                            </p:txEl>
                                          </p:spTgt>
                                        </p:tgtEl>
                                        <p:attrNameLst>
                                          <p:attrName>style.visibility</p:attrName>
                                        </p:attrNameLst>
                                      </p:cBhvr>
                                      <p:to>
                                        <p:strVal val="visible"/>
                                      </p:to>
                                    </p:set>
                                    <p:animEffect filter="fade" transition="in">
                                      <p:cBhvr>
                                        <p:cTn dur="1000"/>
                                        <p:tgtEl>
                                          <p:spTgt spid="28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90F8"/>
        </a:solidFill>
      </p:bgPr>
    </p:bg>
    <p:spTree>
      <p:nvGrpSpPr>
        <p:cNvPr id="71" name="Shape 71"/>
        <p:cNvGrpSpPr/>
        <p:nvPr/>
      </p:nvGrpSpPr>
      <p:grpSpPr>
        <a:xfrm>
          <a:off x="0" y="0"/>
          <a:ext cx="0" cy="0"/>
          <a:chOff x="0" y="0"/>
          <a:chExt cx="0" cy="0"/>
        </a:xfrm>
      </p:grpSpPr>
      <p:sp>
        <p:nvSpPr>
          <p:cNvPr id="72" name="Google Shape;72;p15"/>
          <p:cNvSpPr txBox="1"/>
          <p:nvPr/>
        </p:nvSpPr>
        <p:spPr>
          <a:xfrm>
            <a:off x="2259600" y="2202300"/>
            <a:ext cx="4624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chemeClr val="lt1"/>
                </a:solidFill>
                <a:latin typeface="Mulish ExtraBold"/>
                <a:ea typeface="Mulish ExtraBold"/>
                <a:cs typeface="Mulish ExtraBold"/>
                <a:sym typeface="Mulish ExtraBold"/>
              </a:rPr>
              <a:t>1.  </a:t>
            </a:r>
            <a:r>
              <a:rPr lang="en" sz="3600">
                <a:solidFill>
                  <a:schemeClr val="lt1"/>
                </a:solidFill>
                <a:latin typeface="Mulish ExtraBold"/>
                <a:ea typeface="Mulish ExtraBold"/>
                <a:cs typeface="Mulish ExtraBold"/>
                <a:sym typeface="Mulish ExtraBold"/>
              </a:rPr>
              <a:t>Linked List là gì?</a:t>
            </a:r>
            <a:endParaRPr sz="3600">
              <a:solidFill>
                <a:schemeClr val="lt1"/>
              </a:solidFill>
              <a:latin typeface="Mulish ExtraBold"/>
              <a:ea typeface="Mulish ExtraBold"/>
              <a:cs typeface="Mulish ExtraBold"/>
              <a:sym typeface="Mulish ExtraBold"/>
            </a:endParaRPr>
          </a:p>
        </p:txBody>
      </p:sp>
      <p:sp>
        <p:nvSpPr>
          <p:cNvPr id="73" name="Google Shape;7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0090F8"/>
                </a:solidFill>
                <a:latin typeface="Mulish ExtraBold"/>
                <a:ea typeface="Mulish ExtraBold"/>
                <a:cs typeface="Mulish ExtraBold"/>
                <a:sym typeface="Mulish ExtraBold"/>
              </a:rPr>
              <a:t>Linked List là gì?</a:t>
            </a:r>
            <a:endParaRPr b="0" sz="2400">
              <a:solidFill>
                <a:srgbClr val="0090F8"/>
              </a:solidFill>
              <a:latin typeface="Mulish ExtraBold"/>
              <a:ea typeface="Mulish ExtraBold"/>
              <a:cs typeface="Mulish ExtraBold"/>
              <a:sym typeface="Mulish ExtraBold"/>
            </a:endParaRPr>
          </a:p>
        </p:txBody>
      </p:sp>
      <p:sp>
        <p:nvSpPr>
          <p:cNvPr id="79" name="Google Shape;79;p16"/>
          <p:cNvSpPr txBox="1"/>
          <p:nvPr>
            <p:ph idx="1" type="body"/>
          </p:nvPr>
        </p:nvSpPr>
        <p:spPr>
          <a:xfrm>
            <a:off x="311700" y="1266325"/>
            <a:ext cx="8085300" cy="202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rPr>
              <a:t>-  Linked List (Danh sách liên kết) là một cấu trúc dữ liệu tuyến tính, trong đó các phần tử không được lưu trữ ở các vị trí bộ nhớ liền kề. Mỗi phần tử được kết nối với phần tử tiếp theo của nó bằng một con trỏ.</a:t>
            </a:r>
            <a:endParaRPr sz="1400">
              <a:solidFill>
                <a:schemeClr val="dk1"/>
              </a:solidFill>
            </a:endParaRPr>
          </a:p>
          <a:p>
            <a:pPr indent="0" lvl="0" marL="0" rtl="0" algn="l">
              <a:spcBef>
                <a:spcPts val="1200"/>
              </a:spcBef>
              <a:spcAft>
                <a:spcPts val="1200"/>
              </a:spcAft>
              <a:buNone/>
            </a:pPr>
            <a:r>
              <a:rPr lang="en" sz="1400">
                <a:solidFill>
                  <a:schemeClr val="dk1"/>
                </a:solidFill>
              </a:rPr>
              <a:t>- Mỗi phần tử sẽ được biểu diễn bằng 1 node: mỗi node sẽ có dữ liệu (data) và con trỏ (pointer) tới node tiếp theo.</a:t>
            </a:r>
            <a:endParaRPr sz="1400">
              <a:solidFill>
                <a:schemeClr val="dk1"/>
              </a:solidFill>
            </a:endParaRPr>
          </a:p>
        </p:txBody>
      </p:sp>
      <p:sp>
        <p:nvSpPr>
          <p:cNvPr id="80" name="Google Shape;80;p16"/>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2" name="Google Shape;82;p16"/>
          <p:cNvSpPr txBox="1"/>
          <p:nvPr/>
        </p:nvSpPr>
        <p:spPr>
          <a:xfrm>
            <a:off x="7209150" y="65375"/>
            <a:ext cx="1812000" cy="646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lang="en" sz="1000">
                <a:solidFill>
                  <a:srgbClr val="9E9E9E"/>
                </a:solidFill>
                <a:latin typeface="Mulish"/>
                <a:ea typeface="Mulish"/>
                <a:cs typeface="Mulish"/>
                <a:sym typeface="Mulish"/>
              </a:rPr>
              <a:t>[FSE]  Linked List</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pic>
        <p:nvPicPr>
          <p:cNvPr id="83" name="Google Shape;83;p16"/>
          <p:cNvPicPr preferRelativeResize="0"/>
          <p:nvPr/>
        </p:nvPicPr>
        <p:blipFill>
          <a:blip r:embed="rId3">
            <a:alphaModFix/>
          </a:blip>
          <a:stretch>
            <a:fillRect/>
          </a:stretch>
        </p:blipFill>
        <p:spPr>
          <a:xfrm>
            <a:off x="1597825" y="3570888"/>
            <a:ext cx="5715000" cy="1038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0" st="0"/>
                                            </p:txEl>
                                          </p:spTgt>
                                        </p:tgtEl>
                                        <p:attrNameLst>
                                          <p:attrName>style.visibility</p:attrName>
                                        </p:attrNameLst>
                                      </p:cBhvr>
                                      <p:to>
                                        <p:strVal val="visible"/>
                                      </p:to>
                                    </p:set>
                                    <p:animEffect filter="fade" transition="in">
                                      <p:cBhvr>
                                        <p:cTn dur="1000"/>
                                        <p:tgtEl>
                                          <p:spTgt spid="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1" st="1"/>
                                            </p:txEl>
                                          </p:spTgt>
                                        </p:tgtEl>
                                        <p:attrNameLst>
                                          <p:attrName>style.visibility</p:attrName>
                                        </p:attrNameLst>
                                      </p:cBhvr>
                                      <p:to>
                                        <p:strVal val="visible"/>
                                      </p:to>
                                    </p:set>
                                    <p:animEffect filter="fade" transition="in">
                                      <p:cBhvr>
                                        <p:cTn dur="1000"/>
                                        <p:tgtEl>
                                          <p:spTgt spid="7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90F8"/>
        </a:solidFill>
      </p:bgPr>
    </p:bg>
    <p:spTree>
      <p:nvGrpSpPr>
        <p:cNvPr id="87" name="Shape 87"/>
        <p:cNvGrpSpPr/>
        <p:nvPr/>
      </p:nvGrpSpPr>
      <p:grpSpPr>
        <a:xfrm>
          <a:off x="0" y="0"/>
          <a:ext cx="0" cy="0"/>
          <a:chOff x="0" y="0"/>
          <a:chExt cx="0" cy="0"/>
        </a:xfrm>
      </p:grpSpPr>
      <p:sp>
        <p:nvSpPr>
          <p:cNvPr id="88" name="Google Shape;88;p17"/>
          <p:cNvSpPr txBox="1"/>
          <p:nvPr/>
        </p:nvSpPr>
        <p:spPr>
          <a:xfrm>
            <a:off x="543625" y="2202300"/>
            <a:ext cx="82461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chemeClr val="lt1"/>
                </a:solidFill>
                <a:latin typeface="Mulish ExtraBold"/>
                <a:ea typeface="Mulish ExtraBold"/>
                <a:cs typeface="Mulish ExtraBold"/>
                <a:sym typeface="Mulish ExtraBold"/>
              </a:rPr>
              <a:t>2</a:t>
            </a:r>
            <a:r>
              <a:rPr lang="en" sz="3600">
                <a:solidFill>
                  <a:schemeClr val="lt1"/>
                </a:solidFill>
                <a:latin typeface="Mulish ExtraBold"/>
                <a:ea typeface="Mulish ExtraBold"/>
                <a:cs typeface="Mulish ExtraBold"/>
                <a:sym typeface="Mulish ExtraBold"/>
              </a:rPr>
              <a:t>. </a:t>
            </a:r>
            <a:r>
              <a:rPr lang="en" sz="3600">
                <a:solidFill>
                  <a:schemeClr val="lt1"/>
                </a:solidFill>
                <a:latin typeface="Mulish ExtraBold"/>
                <a:ea typeface="Mulish ExtraBold"/>
                <a:cs typeface="Mulish ExtraBold"/>
                <a:sym typeface="Mulish ExtraBold"/>
              </a:rPr>
              <a:t>Các loại Linked List thường gặp</a:t>
            </a:r>
            <a:endParaRPr sz="3600">
              <a:solidFill>
                <a:schemeClr val="lt1"/>
              </a:solidFill>
              <a:latin typeface="Mulish ExtraBold"/>
              <a:ea typeface="Mulish ExtraBold"/>
              <a:cs typeface="Mulish ExtraBold"/>
              <a:sym typeface="Mulish ExtraBold"/>
            </a:endParaRPr>
          </a:p>
        </p:txBody>
      </p:sp>
      <p:sp>
        <p:nvSpPr>
          <p:cNvPr id="89" name="Google Shape;8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0090F8"/>
                </a:solidFill>
                <a:latin typeface="Mulish ExtraBold"/>
                <a:ea typeface="Mulish ExtraBold"/>
                <a:cs typeface="Mulish ExtraBold"/>
                <a:sym typeface="Mulish ExtraBold"/>
              </a:rPr>
              <a:t>2</a:t>
            </a:r>
            <a:r>
              <a:rPr b="0" lang="en" sz="2400">
                <a:solidFill>
                  <a:srgbClr val="0090F8"/>
                </a:solidFill>
                <a:latin typeface="Mulish ExtraBold"/>
                <a:ea typeface="Mulish ExtraBold"/>
                <a:cs typeface="Mulish ExtraBold"/>
                <a:sym typeface="Mulish ExtraBold"/>
              </a:rPr>
              <a:t>.1 </a:t>
            </a:r>
            <a:r>
              <a:rPr lang="en" sz="2400">
                <a:solidFill>
                  <a:srgbClr val="0090F8"/>
                </a:solidFill>
                <a:latin typeface="Mulish ExtraBold"/>
                <a:ea typeface="Mulish ExtraBold"/>
                <a:cs typeface="Mulish ExtraBold"/>
                <a:sym typeface="Mulish ExtraBold"/>
              </a:rPr>
              <a:t>Singly Linked List</a:t>
            </a:r>
            <a:endParaRPr b="0" sz="2400">
              <a:solidFill>
                <a:srgbClr val="0090F8"/>
              </a:solidFill>
              <a:latin typeface="Mulish ExtraBold"/>
              <a:ea typeface="Mulish ExtraBold"/>
              <a:cs typeface="Mulish ExtraBold"/>
              <a:sym typeface="Mulish ExtraBold"/>
            </a:endParaRPr>
          </a:p>
        </p:txBody>
      </p:sp>
      <p:sp>
        <p:nvSpPr>
          <p:cNvPr id="95" name="Google Shape;95;p18"/>
          <p:cNvSpPr txBox="1"/>
          <p:nvPr>
            <p:ph idx="1" type="body"/>
          </p:nvPr>
        </p:nvSpPr>
        <p:spPr>
          <a:xfrm>
            <a:off x="311700" y="1266325"/>
            <a:ext cx="7833000" cy="33027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chemeClr val="dk1"/>
              </a:buClr>
              <a:buSzPts val="1350"/>
              <a:buChar char="-"/>
            </a:pPr>
            <a:r>
              <a:rPr lang="en" sz="1350">
                <a:solidFill>
                  <a:schemeClr val="dk1"/>
                </a:solidFill>
                <a:highlight>
                  <a:srgbClr val="FFFFFF"/>
                </a:highlight>
              </a:rPr>
              <a:t>Mỗi phần tử chỉ liên kết với phần tử đứng sau nó trong danh sách.</a:t>
            </a:r>
            <a:endParaRPr sz="1350">
              <a:solidFill>
                <a:schemeClr val="dk1"/>
              </a:solidFill>
              <a:highlight>
                <a:srgbClr val="FFFFFF"/>
              </a:highlight>
            </a:endParaRPr>
          </a:p>
          <a:p>
            <a:pPr indent="-314325" lvl="0" marL="457200" rtl="0" algn="l">
              <a:spcBef>
                <a:spcPts val="0"/>
              </a:spcBef>
              <a:spcAft>
                <a:spcPts val="0"/>
              </a:spcAft>
              <a:buClr>
                <a:schemeClr val="dk1"/>
              </a:buClr>
              <a:buSzPts val="1350"/>
              <a:buChar char="-"/>
            </a:pPr>
            <a:r>
              <a:rPr lang="en" sz="1350">
                <a:solidFill>
                  <a:schemeClr val="dk1"/>
                </a:solidFill>
                <a:highlight>
                  <a:srgbClr val="FFFFFF"/>
                </a:highlight>
              </a:rPr>
              <a:t>Chỉ duyệt các phần tử theo 1 chiều về phía trước</a:t>
            </a:r>
            <a:endParaRPr sz="1350">
              <a:solidFill>
                <a:schemeClr val="dk1"/>
              </a:solidFill>
              <a:highlight>
                <a:srgbClr val="FFFFFF"/>
              </a:highlight>
            </a:endParaRPr>
          </a:p>
        </p:txBody>
      </p:sp>
      <p:sp>
        <p:nvSpPr>
          <p:cNvPr id="96" name="Google Shape;96;p18"/>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8" name="Google Shape;98;p18"/>
          <p:cNvSpPr txBox="1"/>
          <p:nvPr/>
        </p:nvSpPr>
        <p:spPr>
          <a:xfrm>
            <a:off x="7209150" y="65375"/>
            <a:ext cx="1812000" cy="646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lang="en" sz="1000">
                <a:solidFill>
                  <a:srgbClr val="9E9E9E"/>
                </a:solidFill>
                <a:latin typeface="Mulish"/>
                <a:ea typeface="Mulish"/>
                <a:cs typeface="Mulish"/>
                <a:sym typeface="Mulish"/>
              </a:rPr>
              <a:t>[FSE]  Linked List</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pic>
        <p:nvPicPr>
          <p:cNvPr id="99" name="Google Shape;99;p18"/>
          <p:cNvPicPr preferRelativeResize="0"/>
          <p:nvPr/>
        </p:nvPicPr>
        <p:blipFill>
          <a:blip r:embed="rId3">
            <a:alphaModFix/>
          </a:blip>
          <a:stretch>
            <a:fillRect/>
          </a:stretch>
        </p:blipFill>
        <p:spPr>
          <a:xfrm>
            <a:off x="2472950" y="2075900"/>
            <a:ext cx="3981450" cy="1066800"/>
          </a:xfrm>
          <a:prstGeom prst="rect">
            <a:avLst/>
          </a:prstGeom>
          <a:noFill/>
          <a:ln>
            <a:noFill/>
          </a:ln>
        </p:spPr>
      </p:pic>
      <p:pic>
        <p:nvPicPr>
          <p:cNvPr id="100" name="Google Shape;100;p18"/>
          <p:cNvPicPr preferRelativeResize="0"/>
          <p:nvPr/>
        </p:nvPicPr>
        <p:blipFill>
          <a:blip r:embed="rId4">
            <a:alphaModFix/>
          </a:blip>
          <a:stretch>
            <a:fillRect/>
          </a:stretch>
        </p:blipFill>
        <p:spPr>
          <a:xfrm>
            <a:off x="1277275" y="3564350"/>
            <a:ext cx="6589450" cy="1025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0" st="0"/>
                                            </p:txEl>
                                          </p:spTgt>
                                        </p:tgtEl>
                                        <p:attrNameLst>
                                          <p:attrName>style.visibility</p:attrName>
                                        </p:attrNameLst>
                                      </p:cBhvr>
                                      <p:to>
                                        <p:strVal val="visible"/>
                                      </p:to>
                                    </p:set>
                                    <p:animEffect filter="fade" transition="in">
                                      <p:cBhvr>
                                        <p:cTn dur="1000"/>
                                        <p:tgtEl>
                                          <p:spTgt spid="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1" st="1"/>
                                            </p:txEl>
                                          </p:spTgt>
                                        </p:tgtEl>
                                        <p:attrNameLst>
                                          <p:attrName>style.visibility</p:attrName>
                                        </p:attrNameLst>
                                      </p:cBhvr>
                                      <p:to>
                                        <p:strVal val="visible"/>
                                      </p:to>
                                    </p:set>
                                    <p:animEffect filter="fade" transition="in">
                                      <p:cBhvr>
                                        <p:cTn dur="1000"/>
                                        <p:tgtEl>
                                          <p:spTgt spid="9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0090F8"/>
                </a:solidFill>
                <a:latin typeface="Mulish ExtraBold"/>
                <a:ea typeface="Mulish ExtraBold"/>
                <a:cs typeface="Mulish ExtraBold"/>
                <a:sym typeface="Mulish ExtraBold"/>
              </a:rPr>
              <a:t>Các thao tác thường gặp.</a:t>
            </a:r>
            <a:endParaRPr b="0" sz="2400">
              <a:solidFill>
                <a:srgbClr val="0090F8"/>
              </a:solidFill>
              <a:latin typeface="Mulish ExtraBold"/>
              <a:ea typeface="Mulish ExtraBold"/>
              <a:cs typeface="Mulish ExtraBold"/>
              <a:sym typeface="Mulish ExtraBold"/>
            </a:endParaRPr>
          </a:p>
        </p:txBody>
      </p:sp>
      <p:sp>
        <p:nvSpPr>
          <p:cNvPr id="106" name="Google Shape;106;p19"/>
          <p:cNvSpPr txBox="1"/>
          <p:nvPr>
            <p:ph idx="1" type="body"/>
          </p:nvPr>
        </p:nvSpPr>
        <p:spPr>
          <a:xfrm>
            <a:off x="311700" y="1017725"/>
            <a:ext cx="7833000" cy="16194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chemeClr val="dk1"/>
              </a:buClr>
              <a:buSzPts val="1350"/>
              <a:buChar char="-"/>
            </a:pPr>
            <a:r>
              <a:rPr lang="en" sz="1350">
                <a:solidFill>
                  <a:schemeClr val="dk1"/>
                </a:solidFill>
                <a:highlight>
                  <a:srgbClr val="FFFFFF"/>
                </a:highlight>
              </a:rPr>
              <a:t>get(index)</a:t>
            </a:r>
            <a:endParaRPr sz="1350">
              <a:solidFill>
                <a:schemeClr val="dk1"/>
              </a:solidFill>
              <a:highlight>
                <a:srgbClr val="FFFFFF"/>
              </a:highlight>
            </a:endParaRPr>
          </a:p>
          <a:p>
            <a:pPr indent="-314325" lvl="0" marL="457200" rtl="0" algn="l">
              <a:spcBef>
                <a:spcPts val="0"/>
              </a:spcBef>
              <a:spcAft>
                <a:spcPts val="0"/>
              </a:spcAft>
              <a:buClr>
                <a:schemeClr val="dk1"/>
              </a:buClr>
              <a:buSzPts val="1350"/>
              <a:buChar char="-"/>
            </a:pPr>
            <a:r>
              <a:rPr lang="en" sz="1350">
                <a:solidFill>
                  <a:schemeClr val="dk1"/>
                </a:solidFill>
                <a:highlight>
                  <a:srgbClr val="FFFFFF"/>
                </a:highlight>
              </a:rPr>
              <a:t>add</a:t>
            </a:r>
            <a:r>
              <a:rPr lang="en" sz="1350">
                <a:solidFill>
                  <a:schemeClr val="dk1"/>
                </a:solidFill>
                <a:highlight>
                  <a:srgbClr val="FFFFFF"/>
                </a:highlight>
              </a:rPr>
              <a:t>Head(val)</a:t>
            </a:r>
            <a:endParaRPr sz="1350">
              <a:solidFill>
                <a:schemeClr val="dk1"/>
              </a:solidFill>
              <a:highlight>
                <a:srgbClr val="FFFFFF"/>
              </a:highlight>
            </a:endParaRPr>
          </a:p>
          <a:p>
            <a:pPr indent="-314325" lvl="0" marL="457200" rtl="0" algn="l">
              <a:spcBef>
                <a:spcPts val="0"/>
              </a:spcBef>
              <a:spcAft>
                <a:spcPts val="0"/>
              </a:spcAft>
              <a:buClr>
                <a:schemeClr val="dk1"/>
              </a:buClr>
              <a:buSzPts val="1350"/>
              <a:buChar char="-"/>
            </a:pPr>
            <a:r>
              <a:rPr lang="en" sz="1350">
                <a:solidFill>
                  <a:schemeClr val="dk1"/>
                </a:solidFill>
                <a:highlight>
                  <a:srgbClr val="FFFFFF"/>
                </a:highlight>
              </a:rPr>
              <a:t>a</a:t>
            </a:r>
            <a:r>
              <a:rPr lang="en" sz="1350">
                <a:solidFill>
                  <a:schemeClr val="dk1"/>
                </a:solidFill>
                <a:highlight>
                  <a:srgbClr val="FFFFFF"/>
                </a:highlight>
              </a:rPr>
              <a:t>dd</a:t>
            </a:r>
            <a:r>
              <a:rPr lang="en" sz="1350">
                <a:solidFill>
                  <a:schemeClr val="dk1"/>
                </a:solidFill>
                <a:highlight>
                  <a:srgbClr val="FFFFFF"/>
                </a:highlight>
              </a:rPr>
              <a:t>Tail(val)</a:t>
            </a:r>
            <a:endParaRPr sz="1350">
              <a:solidFill>
                <a:schemeClr val="dk1"/>
              </a:solidFill>
              <a:highlight>
                <a:srgbClr val="FFFFFF"/>
              </a:highlight>
            </a:endParaRPr>
          </a:p>
          <a:p>
            <a:pPr indent="-314325" lvl="0" marL="457200" rtl="0" algn="l">
              <a:spcBef>
                <a:spcPts val="0"/>
              </a:spcBef>
              <a:spcAft>
                <a:spcPts val="0"/>
              </a:spcAft>
              <a:buClr>
                <a:schemeClr val="dk1"/>
              </a:buClr>
              <a:buSzPts val="1350"/>
              <a:buChar char="-"/>
            </a:pPr>
            <a:r>
              <a:rPr lang="en" sz="1350">
                <a:solidFill>
                  <a:schemeClr val="dk1"/>
                </a:solidFill>
                <a:highlight>
                  <a:srgbClr val="FFFFFF"/>
                </a:highlight>
              </a:rPr>
              <a:t>insert(index, val)</a:t>
            </a:r>
            <a:endParaRPr sz="1350">
              <a:solidFill>
                <a:schemeClr val="dk1"/>
              </a:solidFill>
              <a:highlight>
                <a:srgbClr val="FFFFFF"/>
              </a:highlight>
            </a:endParaRPr>
          </a:p>
          <a:p>
            <a:pPr indent="-314325" lvl="0" marL="457200" rtl="0" algn="l">
              <a:spcBef>
                <a:spcPts val="0"/>
              </a:spcBef>
              <a:spcAft>
                <a:spcPts val="0"/>
              </a:spcAft>
              <a:buClr>
                <a:schemeClr val="dk1"/>
              </a:buClr>
              <a:buSzPts val="1350"/>
              <a:buChar char="-"/>
            </a:pPr>
            <a:r>
              <a:rPr lang="en" sz="1350">
                <a:solidFill>
                  <a:schemeClr val="dk1"/>
                </a:solidFill>
                <a:highlight>
                  <a:srgbClr val="FFFFFF"/>
                </a:highlight>
              </a:rPr>
              <a:t>delete(index)</a:t>
            </a:r>
            <a:endParaRPr sz="1350">
              <a:solidFill>
                <a:schemeClr val="dk1"/>
              </a:solidFill>
              <a:highlight>
                <a:srgbClr val="FFFFFF"/>
              </a:highlight>
            </a:endParaRPr>
          </a:p>
          <a:p>
            <a:pPr indent="-314325" lvl="0" marL="457200" rtl="0" algn="l">
              <a:spcBef>
                <a:spcPts val="0"/>
              </a:spcBef>
              <a:spcAft>
                <a:spcPts val="0"/>
              </a:spcAft>
              <a:buClr>
                <a:schemeClr val="dk1"/>
              </a:buClr>
              <a:buSzPts val="1350"/>
              <a:buChar char="-"/>
            </a:pPr>
            <a:r>
              <a:rPr lang="en" sz="1350">
                <a:solidFill>
                  <a:schemeClr val="dk1"/>
                </a:solidFill>
                <a:highlight>
                  <a:srgbClr val="FFFFFF"/>
                </a:highlight>
              </a:rPr>
              <a:t>...</a:t>
            </a:r>
            <a:endParaRPr sz="1350">
              <a:solidFill>
                <a:schemeClr val="dk1"/>
              </a:solidFill>
              <a:highlight>
                <a:srgbClr val="FFFFFF"/>
              </a:highlight>
            </a:endParaRPr>
          </a:p>
        </p:txBody>
      </p:sp>
      <p:sp>
        <p:nvSpPr>
          <p:cNvPr id="107" name="Google Shape;107;p19"/>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9" name="Google Shape;109;p19"/>
          <p:cNvSpPr txBox="1"/>
          <p:nvPr/>
        </p:nvSpPr>
        <p:spPr>
          <a:xfrm>
            <a:off x="7209150" y="65375"/>
            <a:ext cx="1812000" cy="646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lang="en" sz="1000">
                <a:solidFill>
                  <a:srgbClr val="9E9E9E"/>
                </a:solidFill>
                <a:latin typeface="Mulish"/>
                <a:ea typeface="Mulish"/>
                <a:cs typeface="Mulish"/>
                <a:sym typeface="Mulish"/>
              </a:rPr>
              <a:t>[FSE]  Linked List</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sp>
        <p:nvSpPr>
          <p:cNvPr id="110" name="Google Shape;110;p19"/>
          <p:cNvSpPr txBox="1"/>
          <p:nvPr>
            <p:ph idx="1" type="body"/>
          </p:nvPr>
        </p:nvSpPr>
        <p:spPr>
          <a:xfrm>
            <a:off x="425825" y="4217383"/>
            <a:ext cx="7833000" cy="540600"/>
          </a:xfrm>
          <a:prstGeom prst="rect">
            <a:avLst/>
          </a:prstGeom>
        </p:spPr>
        <p:txBody>
          <a:bodyPr anchorCtr="0" anchor="t" bIns="91425" lIns="91425" spcFirstLastPara="1" rIns="91425" wrap="square" tIns="91425">
            <a:normAutofit/>
          </a:bodyPr>
          <a:lstStyle/>
          <a:p>
            <a:pPr indent="0" lvl="0" marL="0" rtl="0" algn="l">
              <a:spcBef>
                <a:spcPts val="0"/>
              </a:spcBef>
              <a:spcAft>
                <a:spcPts val="1000"/>
              </a:spcAft>
              <a:buNone/>
            </a:pPr>
            <a:r>
              <a:rPr lang="en" sz="1350">
                <a:solidFill>
                  <a:schemeClr val="dk1"/>
                </a:solidFill>
                <a:highlight>
                  <a:srgbClr val="FFFFFF"/>
                </a:highlight>
              </a:rPr>
              <a:t>Implement Linked List:  </a:t>
            </a:r>
            <a:r>
              <a:rPr lang="en" sz="1350" u="sng">
                <a:solidFill>
                  <a:schemeClr val="hlink"/>
                </a:solidFill>
                <a:highlight>
                  <a:srgbClr val="FFFFFF"/>
                </a:highlight>
                <a:hlinkClick r:id="rId3"/>
              </a:rPr>
              <a:t>https://leetcode.com/problems/design-linked-list/</a:t>
            </a:r>
            <a:r>
              <a:rPr lang="en" sz="1350">
                <a:solidFill>
                  <a:schemeClr val="dk1"/>
                </a:solidFill>
                <a:highlight>
                  <a:srgbClr val="FFFFFF"/>
                </a:highlight>
              </a:rPr>
              <a:t> </a:t>
            </a:r>
            <a:endParaRPr sz="1350">
              <a:solidFill>
                <a:schemeClr val="dk1"/>
              </a:solidFill>
              <a:highlight>
                <a:srgbClr val="FFFFFF"/>
              </a:highlight>
            </a:endParaRPr>
          </a:p>
        </p:txBody>
      </p:sp>
      <p:pic>
        <p:nvPicPr>
          <p:cNvPr id="111" name="Google Shape;111;p19"/>
          <p:cNvPicPr preferRelativeResize="0"/>
          <p:nvPr/>
        </p:nvPicPr>
        <p:blipFill>
          <a:blip r:embed="rId4">
            <a:alphaModFix/>
          </a:blip>
          <a:stretch>
            <a:fillRect/>
          </a:stretch>
        </p:blipFill>
        <p:spPr>
          <a:xfrm>
            <a:off x="1246650" y="2914738"/>
            <a:ext cx="6589450" cy="1025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0" st="0"/>
                                            </p:txEl>
                                          </p:spTgt>
                                        </p:tgtEl>
                                        <p:attrNameLst>
                                          <p:attrName>style.visibility</p:attrName>
                                        </p:attrNameLst>
                                      </p:cBhvr>
                                      <p:to>
                                        <p:strVal val="visible"/>
                                      </p:to>
                                    </p:set>
                                    <p:animEffect filter="fade" transition="in">
                                      <p:cBhvr>
                                        <p:cTn dur="1000"/>
                                        <p:tgtEl>
                                          <p:spTgt spid="1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1" st="1"/>
                                            </p:txEl>
                                          </p:spTgt>
                                        </p:tgtEl>
                                        <p:attrNameLst>
                                          <p:attrName>style.visibility</p:attrName>
                                        </p:attrNameLst>
                                      </p:cBhvr>
                                      <p:to>
                                        <p:strVal val="visible"/>
                                      </p:to>
                                    </p:set>
                                    <p:animEffect filter="fade" transition="in">
                                      <p:cBhvr>
                                        <p:cTn dur="1000"/>
                                        <p:tgtEl>
                                          <p:spTgt spid="1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2" st="2"/>
                                            </p:txEl>
                                          </p:spTgt>
                                        </p:tgtEl>
                                        <p:attrNameLst>
                                          <p:attrName>style.visibility</p:attrName>
                                        </p:attrNameLst>
                                      </p:cBhvr>
                                      <p:to>
                                        <p:strVal val="visible"/>
                                      </p:to>
                                    </p:set>
                                    <p:animEffect filter="fade" transition="in">
                                      <p:cBhvr>
                                        <p:cTn dur="1000"/>
                                        <p:tgtEl>
                                          <p:spTgt spid="1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3" st="3"/>
                                            </p:txEl>
                                          </p:spTgt>
                                        </p:tgtEl>
                                        <p:attrNameLst>
                                          <p:attrName>style.visibility</p:attrName>
                                        </p:attrNameLst>
                                      </p:cBhvr>
                                      <p:to>
                                        <p:strVal val="visible"/>
                                      </p:to>
                                    </p:set>
                                    <p:animEffect filter="fade" transition="in">
                                      <p:cBhvr>
                                        <p:cTn dur="1000"/>
                                        <p:tgtEl>
                                          <p:spTgt spid="1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4" st="4"/>
                                            </p:txEl>
                                          </p:spTgt>
                                        </p:tgtEl>
                                        <p:attrNameLst>
                                          <p:attrName>style.visibility</p:attrName>
                                        </p:attrNameLst>
                                      </p:cBhvr>
                                      <p:to>
                                        <p:strVal val="visible"/>
                                      </p:to>
                                    </p:set>
                                    <p:animEffect filter="fade" transition="in">
                                      <p:cBhvr>
                                        <p:cTn dur="1000"/>
                                        <p:tgtEl>
                                          <p:spTgt spid="10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5" st="5"/>
                                            </p:txEl>
                                          </p:spTgt>
                                        </p:tgtEl>
                                        <p:attrNameLst>
                                          <p:attrName>style.visibility</p:attrName>
                                        </p:attrNameLst>
                                      </p:cBhvr>
                                      <p:to>
                                        <p:strVal val="visible"/>
                                      </p:to>
                                    </p:set>
                                    <p:animEffect filter="fade" transition="in">
                                      <p:cBhvr>
                                        <p:cTn dur="1000"/>
                                        <p:tgtEl>
                                          <p:spTgt spid="10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0090F8"/>
                </a:solidFill>
                <a:latin typeface="Mulish ExtraBold"/>
                <a:ea typeface="Mulish ExtraBold"/>
                <a:cs typeface="Mulish ExtraBold"/>
                <a:sym typeface="Mulish ExtraBold"/>
              </a:rPr>
              <a:t>Singly Linked List Implementation</a:t>
            </a:r>
            <a:endParaRPr b="0" sz="2400">
              <a:solidFill>
                <a:srgbClr val="0090F8"/>
              </a:solidFill>
              <a:latin typeface="Mulish ExtraBold"/>
              <a:ea typeface="Mulish ExtraBold"/>
              <a:cs typeface="Mulish ExtraBold"/>
              <a:sym typeface="Mulish ExtraBold"/>
            </a:endParaRPr>
          </a:p>
        </p:txBody>
      </p:sp>
      <p:sp>
        <p:nvSpPr>
          <p:cNvPr id="117" name="Google Shape;117;p20"/>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9" name="Google Shape;119;p20"/>
          <p:cNvSpPr txBox="1"/>
          <p:nvPr/>
        </p:nvSpPr>
        <p:spPr>
          <a:xfrm>
            <a:off x="7209150" y="65375"/>
            <a:ext cx="1812000" cy="646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lang="en" sz="1000">
                <a:solidFill>
                  <a:srgbClr val="9E9E9E"/>
                </a:solidFill>
                <a:latin typeface="Mulish"/>
                <a:ea typeface="Mulish"/>
                <a:cs typeface="Mulish"/>
                <a:sym typeface="Mulish"/>
              </a:rPr>
              <a:t>[FSE]  Linked List</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pic>
        <p:nvPicPr>
          <p:cNvPr id="120" name="Google Shape;120;p20"/>
          <p:cNvPicPr preferRelativeResize="0"/>
          <p:nvPr/>
        </p:nvPicPr>
        <p:blipFill>
          <a:blip r:embed="rId3">
            <a:alphaModFix/>
          </a:blip>
          <a:stretch>
            <a:fillRect/>
          </a:stretch>
        </p:blipFill>
        <p:spPr>
          <a:xfrm>
            <a:off x="4951450" y="1212200"/>
            <a:ext cx="3573377" cy="1028312"/>
          </a:xfrm>
          <a:prstGeom prst="rect">
            <a:avLst/>
          </a:prstGeom>
          <a:noFill/>
          <a:ln>
            <a:noFill/>
          </a:ln>
        </p:spPr>
      </p:pic>
      <p:pic>
        <p:nvPicPr>
          <p:cNvPr id="121" name="Google Shape;121;p20"/>
          <p:cNvPicPr preferRelativeResize="0"/>
          <p:nvPr/>
        </p:nvPicPr>
        <p:blipFill>
          <a:blip r:embed="rId4">
            <a:alphaModFix/>
          </a:blip>
          <a:stretch>
            <a:fillRect/>
          </a:stretch>
        </p:blipFill>
        <p:spPr>
          <a:xfrm>
            <a:off x="60700" y="1521700"/>
            <a:ext cx="5094314" cy="2369272"/>
          </a:xfrm>
          <a:prstGeom prst="rect">
            <a:avLst/>
          </a:prstGeom>
          <a:noFill/>
          <a:ln>
            <a:noFill/>
          </a:ln>
        </p:spPr>
      </p:pic>
      <p:pic>
        <p:nvPicPr>
          <p:cNvPr id="122" name="Google Shape;122;p20"/>
          <p:cNvPicPr preferRelativeResize="0"/>
          <p:nvPr/>
        </p:nvPicPr>
        <p:blipFill>
          <a:blip r:embed="rId5">
            <a:alphaModFix/>
          </a:blip>
          <a:stretch>
            <a:fillRect/>
          </a:stretch>
        </p:blipFill>
        <p:spPr>
          <a:xfrm>
            <a:off x="4951461" y="2726374"/>
            <a:ext cx="4146665" cy="997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0090F8"/>
                </a:solidFill>
                <a:latin typeface="Mulish ExtraBold"/>
                <a:ea typeface="Mulish ExtraBold"/>
                <a:cs typeface="Mulish ExtraBold"/>
                <a:sym typeface="Mulish ExtraBold"/>
              </a:rPr>
              <a:t>get(index)</a:t>
            </a:r>
            <a:endParaRPr b="0" sz="2400">
              <a:solidFill>
                <a:srgbClr val="0090F8"/>
              </a:solidFill>
              <a:latin typeface="Mulish ExtraBold"/>
              <a:ea typeface="Mulish ExtraBold"/>
              <a:cs typeface="Mulish ExtraBold"/>
              <a:sym typeface="Mulish ExtraBold"/>
            </a:endParaRPr>
          </a:p>
        </p:txBody>
      </p:sp>
      <p:sp>
        <p:nvSpPr>
          <p:cNvPr id="128" name="Google Shape;128;p21"/>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0" name="Google Shape;130;p21"/>
          <p:cNvSpPr txBox="1"/>
          <p:nvPr/>
        </p:nvSpPr>
        <p:spPr>
          <a:xfrm>
            <a:off x="7209150" y="65375"/>
            <a:ext cx="1812000" cy="646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lang="en" sz="1000">
                <a:solidFill>
                  <a:srgbClr val="9E9E9E"/>
                </a:solidFill>
                <a:latin typeface="Mulish"/>
                <a:ea typeface="Mulish"/>
                <a:cs typeface="Mulish"/>
                <a:sym typeface="Mulish"/>
              </a:rPr>
              <a:t>[FSE]  Linked List</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pic>
        <p:nvPicPr>
          <p:cNvPr id="131" name="Google Shape;131;p21"/>
          <p:cNvPicPr preferRelativeResize="0"/>
          <p:nvPr/>
        </p:nvPicPr>
        <p:blipFill>
          <a:blip r:embed="rId3">
            <a:alphaModFix/>
          </a:blip>
          <a:stretch>
            <a:fillRect/>
          </a:stretch>
        </p:blipFill>
        <p:spPr>
          <a:xfrm>
            <a:off x="0" y="1407000"/>
            <a:ext cx="5101024" cy="2628300"/>
          </a:xfrm>
          <a:prstGeom prst="rect">
            <a:avLst/>
          </a:prstGeom>
          <a:noFill/>
          <a:ln>
            <a:noFill/>
          </a:ln>
        </p:spPr>
      </p:pic>
      <p:pic>
        <p:nvPicPr>
          <p:cNvPr id="132" name="Google Shape;132;p21"/>
          <p:cNvPicPr preferRelativeResize="0"/>
          <p:nvPr/>
        </p:nvPicPr>
        <p:blipFill>
          <a:blip r:embed="rId4">
            <a:alphaModFix/>
          </a:blip>
          <a:stretch>
            <a:fillRect/>
          </a:stretch>
        </p:blipFill>
        <p:spPr>
          <a:xfrm>
            <a:off x="5282974" y="1641975"/>
            <a:ext cx="3738175" cy="1859551"/>
          </a:xfrm>
          <a:prstGeom prst="rect">
            <a:avLst/>
          </a:prstGeom>
          <a:noFill/>
          <a:ln>
            <a:noFill/>
          </a:ln>
        </p:spPr>
      </p:pic>
      <p:sp>
        <p:nvSpPr>
          <p:cNvPr id="133" name="Google Shape;133;p21"/>
          <p:cNvSpPr txBox="1"/>
          <p:nvPr/>
        </p:nvSpPr>
        <p:spPr>
          <a:xfrm>
            <a:off x="5464475" y="4309325"/>
            <a:ext cx="204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Time complexity: 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