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ulish"/>
      <p:regular r:id="rId36"/>
      <p:bold r:id="rId37"/>
      <p:italic r:id="rId38"/>
      <p:boldItalic r:id="rId39"/>
    </p:embeddedFont>
    <p:embeddedFont>
      <p:font typeface="PT Sans Narrow"/>
      <p:regular r:id="rId40"/>
      <p:bold r:id="rId41"/>
    </p:embeddedFont>
    <p:embeddedFont>
      <p:font typeface="Mulish ExtraBold"/>
      <p:bold r:id="rId42"/>
      <p:boldItalic r:id="rId43"/>
    </p:embeddedFont>
    <p:embeddedFont>
      <p:font typeface="Mulish Black"/>
      <p:bold r:id="rId44"/>
      <p:boldItalic r:id="rId45"/>
    </p:embeddedFont>
    <p:embeddedFont>
      <p:font typeface="Mulish Medium"/>
      <p:regular r:id="rId46"/>
      <p:bold r:id="rId47"/>
      <p:italic r:id="rId48"/>
      <p:boldItalic r:id="rId49"/>
    </p:embeddedFont>
    <p:embeddedFont>
      <p:font typeface="Open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TSansNarrow-regular.fntdata"/><Relationship Id="rId42" Type="http://schemas.openxmlformats.org/officeDocument/2006/relationships/font" Target="fonts/MulishExtraBold-bold.fntdata"/><Relationship Id="rId41" Type="http://schemas.openxmlformats.org/officeDocument/2006/relationships/font" Target="fonts/PTSansNarrow-bold.fntdata"/><Relationship Id="rId44" Type="http://schemas.openxmlformats.org/officeDocument/2006/relationships/font" Target="fonts/MulishBlack-bold.fntdata"/><Relationship Id="rId43" Type="http://schemas.openxmlformats.org/officeDocument/2006/relationships/font" Target="fonts/MulishExtraBold-boldItalic.fntdata"/><Relationship Id="rId46" Type="http://schemas.openxmlformats.org/officeDocument/2006/relationships/font" Target="fonts/MulishMedium-regular.fntdata"/><Relationship Id="rId45" Type="http://schemas.openxmlformats.org/officeDocument/2006/relationships/font" Target="fonts/Mulish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ulishMedium-italic.fntdata"/><Relationship Id="rId47" Type="http://schemas.openxmlformats.org/officeDocument/2006/relationships/font" Target="fonts/MulishMedium-bold.fntdata"/><Relationship Id="rId49" Type="http://schemas.openxmlformats.org/officeDocument/2006/relationships/font" Target="fonts/Mulish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Mulish-bold.fntdata"/><Relationship Id="rId36" Type="http://schemas.openxmlformats.org/officeDocument/2006/relationships/font" Target="fonts/Mulish-regular.fntdata"/><Relationship Id="rId39" Type="http://schemas.openxmlformats.org/officeDocument/2006/relationships/font" Target="fonts/Mulish-boldItalic.fntdata"/><Relationship Id="rId38" Type="http://schemas.openxmlformats.org/officeDocument/2006/relationships/font" Target="fonts/Mulish-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OpenSans-bold.fntdata"/><Relationship Id="rId50" Type="http://schemas.openxmlformats.org/officeDocument/2006/relationships/font" Target="fonts/OpenSans-regular.fntdata"/><Relationship Id="rId53" Type="http://schemas.openxmlformats.org/officeDocument/2006/relationships/font" Target="fonts/OpenSans-boldItalic.fntdata"/><Relationship Id="rId52"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5a1e507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5a1e507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dạng bài t</a:t>
            </a:r>
            <a:r>
              <a:rPr lang="en"/>
              <a:t>oán cơ bản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Là tiền đề để học các thuật toán nâng cao hơn, vd: Sort (QuickSort, Merge Sort), quy hoạch động (DP), tìm kiếm trên đồ thị (DFS), etc.</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9718b77f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9718b77f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Xác định rec</a:t>
            </a:r>
            <a:r>
              <a:rPr lang="en"/>
              <a:t>urrence relation: F(m, n) ở hàng m, cột n</a:t>
            </a:r>
            <a:endParaRPr/>
          </a:p>
          <a:p>
            <a:pPr indent="-298450" lvl="0" marL="457200" rtl="0" algn="l">
              <a:spcBef>
                <a:spcPts val="0"/>
              </a:spcBef>
              <a:spcAft>
                <a:spcPts val="0"/>
              </a:spcAft>
              <a:buSzPts val="1100"/>
              <a:buAutoNum type="arabicPeriod"/>
            </a:pPr>
            <a:r>
              <a:rPr lang="en"/>
              <a:t>Base case: F(1, 1) = 1, F(2, 1) = F(2, 2) = 1</a:t>
            </a:r>
            <a:endParaRPr/>
          </a:p>
          <a:p>
            <a:pPr indent="-298450" lvl="0" marL="457200" rtl="0" algn="l">
              <a:spcBef>
                <a:spcPts val="0"/>
              </a:spcBef>
              <a:spcAft>
                <a:spcPts val="0"/>
              </a:spcAft>
              <a:buSzPts val="1100"/>
              <a:buAutoNum type="arabicPeriod"/>
            </a:pPr>
            <a:r>
              <a:rPr lang="en"/>
              <a:t>F(m, n) = F(m - 1, n) + F(m - 1, n + 1)</a:t>
            </a:r>
            <a:endParaRPr/>
          </a:p>
          <a:p>
            <a:pPr indent="-298450" lvl="0" marL="457200" rtl="0" algn="l">
              <a:spcBef>
                <a:spcPts val="0"/>
              </a:spcBef>
              <a:spcAft>
                <a:spcPts val="0"/>
              </a:spcAft>
              <a:buSzPts val="1100"/>
              <a:buAutoNum type="arabicPeriod"/>
            </a:pPr>
            <a:r>
              <a:rPr lang="en"/>
              <a:t>Code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19718b77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19718b77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Khi đệ quy, một F(k) bị tính đi tính lại nhiều l</a:t>
            </a:r>
            <a:r>
              <a:rPr lang="en"/>
              <a:t>ần.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Cách giải quyết: memorization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19718b77f6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19718b77f6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19718b77f6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19718b77f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19718b77f6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19718b77f6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19718b77f6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19718b77f6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Tiếng Việt: quay lui, vét cạn.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Chỉ việc vét cạn toàn bộ các phương án có thể xảy ra của một sự vật/hiện tượng.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Còn được biết đến với tên DFS (Depth First Search - trên đồ thị).</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19718b77f6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9718b77f6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t>
            </a:r>
            <a:endParaRPr/>
          </a:p>
          <a:p>
            <a:pPr indent="0" lvl="0" marL="0" rtl="0" algn="l">
              <a:spcBef>
                <a:spcPts val="0"/>
              </a:spcBef>
              <a:spcAft>
                <a:spcPts val="0"/>
              </a:spcAft>
              <a:buNone/>
            </a:pPr>
            <a:r>
              <a:rPr lang="en"/>
              <a:t>1. Bài toán đưa ra quyết định: tìm 1 phương án thoả mãn</a:t>
            </a:r>
            <a:endParaRPr/>
          </a:p>
          <a:p>
            <a:pPr indent="0" lvl="0" marL="0" rtl="0" algn="l">
              <a:spcBef>
                <a:spcPts val="0"/>
              </a:spcBef>
              <a:spcAft>
                <a:spcPts val="0"/>
              </a:spcAft>
              <a:buNone/>
            </a:pPr>
            <a:r>
              <a:rPr lang="en"/>
              <a:t>2. Bài toán tối ưu: tìm ra phương án tối ưu thoả mãn điều kiênj</a:t>
            </a:r>
            <a:endParaRPr/>
          </a:p>
          <a:p>
            <a:pPr indent="0" lvl="0" marL="0" rtl="0" algn="l">
              <a:spcBef>
                <a:spcPts val="0"/>
              </a:spcBef>
              <a:spcAft>
                <a:spcPts val="0"/>
              </a:spcAft>
              <a:buNone/>
            </a:pPr>
            <a:r>
              <a:rPr lang="en"/>
              <a:t>3. Bài toán tìm tất cả các phương án thoả mãn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Ý tưởng này sẽ quay lại nhiều hơn khi ta thảo luận về graph trong các buổi học tiếp theo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19718b77f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19718b77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19718b77f6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19718b77f6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119718b77f6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119718b77f6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ecde8b696e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ecde8b696e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9718b77f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9718b77f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19718b77f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19718b77f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19718b77f6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19718b77f6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19718b77f6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19718b77f6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Tuy nhiên, recursive function trong backtracking ko nhất thiết phải luôn trả về 1 giá trị , có thể là 1 void function thực hiện 1 thao tác, ví dụ update global variable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5c31ebe3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5c31ebe3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Tuy nhiên, recursive function trong backtracking ko nhất thiết phải luôn trả về 1 giá trị , có thể là 1 void function thực hiện 1 thao tác, ví dụ update global variable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Xác định dãy phương án cần sinh, đánh số từ 0 đến N</a:t>
            </a:r>
            <a:endParaRPr/>
          </a:p>
          <a:p>
            <a:pPr indent="-298450" lvl="0" marL="457200" rtl="0" algn="l">
              <a:spcBef>
                <a:spcPts val="0"/>
              </a:spcBef>
              <a:spcAft>
                <a:spcPts val="0"/>
              </a:spcAft>
              <a:buSzPts val="1100"/>
              <a:buChar char="-"/>
            </a:pPr>
            <a:r>
              <a:rPr lang="en"/>
              <a:t>Xác định các khả năng có thể cho mỗi phương án</a:t>
            </a:r>
            <a:endParaRPr/>
          </a:p>
          <a:p>
            <a:pPr indent="-298450" lvl="0" marL="457200" rtl="0" algn="l">
              <a:spcBef>
                <a:spcPts val="0"/>
              </a:spcBef>
              <a:spcAft>
                <a:spcPts val="0"/>
              </a:spcAft>
              <a:buSzPts val="1100"/>
              <a:buChar char="-"/>
            </a:pPr>
            <a:r>
              <a:rPr lang="en"/>
              <a:t>Sinh</a:t>
            </a:r>
            <a:endParaRPr/>
          </a:p>
          <a:p>
            <a:pPr indent="-298450" lvl="0" marL="457200" rtl="0" algn="l">
              <a:spcBef>
                <a:spcPts val="0"/>
              </a:spcBef>
              <a:spcAft>
                <a:spcPts val="0"/>
              </a:spcAft>
              <a:buSzPts val="1100"/>
              <a:buChar char="-"/>
            </a:pPr>
            <a:r>
              <a:rPr lang="en"/>
              <a:t>Quay  lui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19718b77f6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19718b77f6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t>
            </a:r>
            <a:r>
              <a:rPr lang="en"/>
              <a:t>acktracking không có nghĩa là ta vét cạn tất cả các khả năng có thể có. Đôi khi, ta có thể dừng lại sớm nếu như biết phương án (candidate) hiện tại không còn phù hợp → Generate Parentheses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19718b77f6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19718b77f6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119718b77f6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119718b77f6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g119718b77f6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8" name="Google Shape;578;g119718b77f6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119718b77f6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119718b77f6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5a1e5077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5a1e5077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5c31ebe39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15c31ebe39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ecde8b696e_0_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ecde8b696e_0_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Trong chương trình to</a:t>
            </a:r>
            <a:r>
              <a:rPr lang="en"/>
              <a:t>án THPT chúng ta đã biết đến phương pháp </a:t>
            </a:r>
            <a:r>
              <a:rPr b="1" lang="en"/>
              <a:t>quy nạp</a:t>
            </a:r>
            <a:r>
              <a:rPr lang="en"/>
              <a:t>. </a:t>
            </a:r>
            <a:endParaRPr/>
          </a:p>
          <a:p>
            <a:pPr indent="0" lvl="0" marL="0" rtl="0" algn="l">
              <a:spcBef>
                <a:spcPts val="0"/>
              </a:spcBef>
              <a:spcAft>
                <a:spcPts val="0"/>
              </a:spcAft>
              <a:buNone/>
            </a:pPr>
            <a:r>
              <a:rPr lang="en"/>
              <a:t>Một bài toán được chứng minh bằng phương pháp quy nạp nếu tính đúng đắn của nó được đảm bảo dựa trên tính đúng đắn của các bài toán con nhỏ hơn.</a:t>
            </a:r>
            <a:endParaRPr/>
          </a:p>
          <a:p>
            <a:pPr indent="0" lvl="0" marL="0" rtl="0" algn="l">
              <a:spcBef>
                <a:spcPts val="0"/>
              </a:spcBef>
              <a:spcAft>
                <a:spcPts val="0"/>
              </a:spcAft>
              <a:buNone/>
            </a:pPr>
            <a:r>
              <a:rPr lang="en"/>
              <a:t>Ví dụ: Chứng minh 1^3 + 2^3 + … + n^3 = n(n + 1)(2n + 1)</a:t>
            </a:r>
            <a:endParaRPr/>
          </a:p>
          <a:p>
            <a:pPr indent="0" lvl="0" marL="0" rtl="0" algn="l">
              <a:spcBef>
                <a:spcPts val="0"/>
              </a:spcBef>
              <a:spcAft>
                <a:spcPts val="0"/>
              </a:spcAft>
              <a:buNone/>
            </a:pPr>
            <a:r>
              <a:rPr b="1" lang="en"/>
              <a:t>f(n) là hàm đệ quy </a:t>
            </a:r>
            <a:r>
              <a:rPr lang="en"/>
              <a:t>nếu như nó được tính dựa trên các f(k) với k &lt; n. Ví dụ: Fib(n) = Fib(n - 1) + Fib(n - 2)</a:t>
            </a:r>
            <a:endParaRPr/>
          </a:p>
          <a:p>
            <a:pPr indent="0" lvl="0" marL="0" rtl="0" algn="l">
              <a:spcBef>
                <a:spcPts val="0"/>
              </a:spcBef>
              <a:spcAft>
                <a:spcPts val="0"/>
              </a:spcAft>
              <a:buNone/>
            </a:pPr>
            <a:r>
              <a:rPr lang="en"/>
              <a:t>Hàm giai thừa: fact(n) = fact(n - 1) * 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2 3 3 </a:t>
            </a:r>
            <a:endParaRPr/>
          </a:p>
          <a:p>
            <a:pPr indent="0" lvl="0" marL="0" rtl="0" algn="l">
              <a:spcBef>
                <a:spcPts val="0"/>
              </a:spcBef>
              <a:spcAft>
                <a:spcPts val="0"/>
              </a:spcAft>
              <a:buNone/>
            </a:pPr>
            <a:r>
              <a:rPr lang="en"/>
              <a:t>2 2 1 3</a:t>
            </a:r>
            <a:endParaRPr/>
          </a:p>
          <a:p>
            <a:pPr indent="0" lvl="0" marL="0" rtl="0" algn="l">
              <a:spcBef>
                <a:spcPts val="0"/>
              </a:spcBef>
              <a:spcAft>
                <a:spcPts val="0"/>
              </a:spcAft>
              <a:buNone/>
            </a:pPr>
            <a:r>
              <a:rPr lang="en"/>
              <a:t>5 1 1 4</a:t>
            </a:r>
            <a:endParaRPr/>
          </a:p>
          <a:p>
            <a:pPr indent="0" lvl="0" marL="0" rtl="0" algn="l">
              <a:spcBef>
                <a:spcPts val="0"/>
              </a:spcBef>
              <a:spcAft>
                <a:spcPts val="0"/>
              </a:spcAft>
              <a:buNone/>
            </a:pPr>
            <a:r>
              <a:rPr lang="en"/>
              <a:t>5 5 4 4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2 2 3 3</a:t>
            </a:r>
            <a:endParaRPr/>
          </a:p>
          <a:p>
            <a:pPr indent="0" lvl="0" marL="0" rtl="0" algn="l">
              <a:spcBef>
                <a:spcPts val="0"/>
              </a:spcBef>
              <a:spcAft>
                <a:spcPts val="0"/>
              </a:spcAft>
              <a:buNone/>
            </a:pPr>
            <a:r>
              <a:rPr lang="en"/>
              <a:t>2 1 3 -</a:t>
            </a:r>
            <a:endParaRPr/>
          </a:p>
          <a:p>
            <a:pPr indent="0" lvl="0" marL="0" rtl="0" algn="l">
              <a:spcBef>
                <a:spcPts val="0"/>
              </a:spcBef>
              <a:spcAft>
                <a:spcPts val="0"/>
              </a:spcAft>
              <a:buNone/>
            </a:pPr>
            <a:r>
              <a:rPr lang="en"/>
              <a:t>5 1 1 4</a:t>
            </a:r>
            <a:endParaRPr/>
          </a:p>
          <a:p>
            <a:pPr indent="0" lvl="0" marL="0" rtl="0" algn="l">
              <a:spcBef>
                <a:spcPts val="0"/>
              </a:spcBef>
              <a:spcAft>
                <a:spcPts val="0"/>
              </a:spcAft>
              <a:buNone/>
            </a:pPr>
            <a:r>
              <a:rPr lang="en"/>
              <a:t>5 5 4 4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2 2 3 3</a:t>
            </a:r>
            <a:endParaRPr/>
          </a:p>
          <a:p>
            <a:pPr indent="0" lvl="0" marL="0" rtl="0" algn="l">
              <a:spcBef>
                <a:spcPts val="0"/>
              </a:spcBef>
              <a:spcAft>
                <a:spcPts val="0"/>
              </a:spcAft>
              <a:buNone/>
            </a:pPr>
            <a:r>
              <a:rPr lang="en"/>
              <a:t>2 - 1 3</a:t>
            </a:r>
            <a:endParaRPr/>
          </a:p>
          <a:p>
            <a:pPr indent="0" lvl="0" marL="0" rtl="0" algn="l">
              <a:spcBef>
                <a:spcPts val="0"/>
              </a:spcBef>
              <a:spcAft>
                <a:spcPts val="0"/>
              </a:spcAft>
              <a:buNone/>
            </a:pPr>
            <a:r>
              <a:rPr lang="en"/>
              <a:t>5 1 1 4</a:t>
            </a:r>
            <a:endParaRPr/>
          </a:p>
          <a:p>
            <a:pPr indent="0" lvl="0" marL="0" rtl="0" algn="l">
              <a:spcBef>
                <a:spcPts val="0"/>
              </a:spcBef>
              <a:spcAft>
                <a:spcPts val="0"/>
              </a:spcAft>
              <a:buNone/>
            </a:pPr>
            <a:r>
              <a:rPr lang="en"/>
              <a:t>5 5 4 4</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0 0 0 0 </a:t>
            </a:r>
            <a:r>
              <a:rPr lang="en">
                <a:solidFill>
                  <a:schemeClr val="dk1"/>
                </a:solidFill>
              </a:rPr>
              <a:t>0 0 0 0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0 0 0 0 0 0 0 0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0 0 0 0 0 0 0 0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0 0 0 0 0 0 0 0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0 0 0 0 0 0 - 0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0 0 0 0 0 0 0 0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0 0 0 0 0 0 0 0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0 0 0 0 0 0 0 0</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Gọi f(n) = số cách để lát cho lưới n x 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f(n) = 1 * f(n - 1) * f(n - 1) * f(n - 1) * f(n - 1) = (f(n - 1))^4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f(1) = 1</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f(n) = 1</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19718b77f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19718b77f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9718b77f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9718b77f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9718b77f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9718b77f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9718b77f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9718b77f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g(n) =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g(n - 1)  + 1, neu n le</a:t>
            </a:r>
            <a:endParaRPr/>
          </a:p>
          <a:p>
            <a:pPr indent="0" lvl="0" marL="0" rtl="0" algn="l">
              <a:spcBef>
                <a:spcPts val="0"/>
              </a:spcBef>
              <a:spcAft>
                <a:spcPts val="0"/>
              </a:spcAft>
              <a:buNone/>
            </a:pPr>
            <a:r>
              <a:rPr lang="en"/>
              <a:t>g(n + 1) + 1, neu n chan</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g(10) = g(11) + 1 =( g(10) + 1) + 1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g(n + 1) = g(n) + 1</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g(0) = 1</a:t>
            </a:r>
            <a:endParaRPr/>
          </a:p>
          <a:p>
            <a:pPr indent="0" lvl="0" marL="0" rtl="0" algn="l">
              <a:spcBef>
                <a:spcPts val="0"/>
              </a:spcBef>
              <a:spcAft>
                <a:spcPts val="0"/>
              </a:spcAft>
              <a:buNone/>
            </a:pPr>
            <a:r>
              <a:rPr lang="en"/>
              <a:t>g(n) = g(n + 1) + 2</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19718b77f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19718b77f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Bài trên:</a:t>
            </a:r>
            <a:endParaRPr/>
          </a:p>
          <a:p>
            <a:pPr indent="0" lvl="0" marL="0" rtl="0" algn="l">
              <a:spcBef>
                <a:spcPts val="0"/>
              </a:spcBef>
              <a:spcAft>
                <a:spcPts val="0"/>
              </a:spcAft>
              <a:buNone/>
            </a:pPr>
            <a:r>
              <a:rPr lang="en"/>
              <a:t>Gọi S(n) là một cách lát lưới n x n</a:t>
            </a:r>
            <a:endParaRPr/>
          </a:p>
          <a:p>
            <a:pPr indent="0" lvl="0" marL="0" rtl="0" algn="l">
              <a:spcBef>
                <a:spcPts val="0"/>
              </a:spcBef>
              <a:spcAft>
                <a:spcPts val="0"/>
              </a:spcAft>
              <a:buNone/>
            </a:pPr>
            <a:r>
              <a:rPr lang="en"/>
              <a:t>S(2n) = { Sa(n), Sb(n), Sc(n), Sd(n) }. Không mất tính tổng quát Sa(n) là ô ch</a:t>
            </a:r>
            <a:r>
              <a:rPr lang="en"/>
              <a:t>ứa lỗ thủng → thực hiện S(n) để lát Sa(n). Với Sb, Sc, S(d), thực hiện S(n) để lát các vùng đó trừ ô gần tâm nhất.</a:t>
            </a:r>
            <a:br>
              <a:rPr lang="en"/>
            </a:br>
            <a:br>
              <a:rPr lang="en"/>
            </a:br>
            <a:r>
              <a:rPr lang="en"/>
              <a:t>Nếu Sa(n) ch</a:t>
            </a:r>
            <a:r>
              <a:rPr lang="en"/>
              <a:t>ứa ô thủng → lát Sb(n), Sc(n), Sd(n) và chừa ra 1 ô ở tâm.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rgbClr val="EBF0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leetcode.com/problems/pascals-triangle/" TargetMode="External"/><Relationship Id="rId4" Type="http://schemas.openxmlformats.org/officeDocument/2006/relationships/hyperlink" Target="https://leetcode.com/problems/fibonacci-numbe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leetcode.com/problems/letter-combinations-of-a-phone-number/" TargetMode="External"/><Relationship Id="rId4" Type="http://schemas.openxmlformats.org/officeDocument/2006/relationships/hyperlink" Target="https://leetcode.com/problems/generate-parentheses/" TargetMode="External"/><Relationship Id="rId5" Type="http://schemas.openxmlformats.org/officeDocument/2006/relationships/hyperlink" Target="https://leetcode.com/problems/combination-sum-ii/"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leetcode.com/problems/min-cost-climbing-stairs/" TargetMode="External"/><Relationship Id="rId4" Type="http://schemas.openxmlformats.org/officeDocument/2006/relationships/hyperlink" Target="https://leetcode.com/problems/combinations/" TargetMode="External"/><Relationship Id="rId5" Type="http://schemas.openxmlformats.org/officeDocument/2006/relationships/hyperlink" Target="https://leetcode.com/problems/word-search/" TargetMode="External"/><Relationship Id="rId6" Type="http://schemas.openxmlformats.org/officeDocument/2006/relationships/hyperlink" Target="https://leetcode.com/problems/climbing-stairs/" TargetMode="External"/><Relationship Id="rId7" Type="http://schemas.openxmlformats.org/officeDocument/2006/relationships/hyperlink" Target="https://leetcode.com/problems/combination-sum-i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astebin.com/u/duydn95/1/Kc6isZ6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6F6F6"/>
        </a:solidFill>
      </p:bgPr>
    </p:bg>
    <p:spTree>
      <p:nvGrpSpPr>
        <p:cNvPr id="65" name="Shape 65"/>
        <p:cNvGrpSpPr/>
        <p:nvPr/>
      </p:nvGrpSpPr>
      <p:grpSpPr>
        <a:xfrm>
          <a:off x="0" y="0"/>
          <a:ext cx="0" cy="0"/>
          <a:chOff x="0" y="0"/>
          <a:chExt cx="0" cy="0"/>
        </a:xfrm>
      </p:grpSpPr>
      <p:sp>
        <p:nvSpPr>
          <p:cNvPr id="66" name="Google Shape;66;p13"/>
          <p:cNvSpPr txBox="1"/>
          <p:nvPr/>
        </p:nvSpPr>
        <p:spPr>
          <a:xfrm>
            <a:off x="1321500" y="2171550"/>
            <a:ext cx="66144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0090F8"/>
                </a:solidFill>
                <a:latin typeface="Mulish Black"/>
                <a:ea typeface="Mulish Black"/>
                <a:cs typeface="Mulish Black"/>
                <a:sym typeface="Mulish Black"/>
              </a:rPr>
              <a:t>Recursion and Backtrack </a:t>
            </a:r>
            <a:endParaRPr sz="4000">
              <a:solidFill>
                <a:srgbClr val="0090F8"/>
              </a:solidFill>
              <a:latin typeface="Mulish Black"/>
              <a:ea typeface="Mulish Black"/>
              <a:cs typeface="Mulish Black"/>
              <a:sym typeface="Mulish Black"/>
            </a:endParaRPr>
          </a:p>
          <a:p>
            <a:pPr indent="0" lvl="0" marL="0" rtl="0" algn="ctr">
              <a:spcBef>
                <a:spcPts val="0"/>
              </a:spcBef>
              <a:spcAft>
                <a:spcPts val="0"/>
              </a:spcAft>
              <a:buNone/>
            </a:pPr>
            <a:r>
              <a:t/>
            </a:r>
            <a:endParaRPr sz="4000">
              <a:solidFill>
                <a:srgbClr val="0090F8"/>
              </a:solidFill>
              <a:latin typeface="Mulish Black"/>
              <a:ea typeface="Mulish Black"/>
              <a:cs typeface="Mulish Black"/>
              <a:sym typeface="Mulish Black"/>
            </a:endParaRPr>
          </a:p>
        </p:txBody>
      </p:sp>
      <p:sp>
        <p:nvSpPr>
          <p:cNvPr id="67" name="Google Shape;67;p13"/>
          <p:cNvSpPr txBox="1"/>
          <p:nvPr/>
        </p:nvSpPr>
        <p:spPr>
          <a:xfrm>
            <a:off x="2905350" y="4337750"/>
            <a:ext cx="3333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rgbClr val="0B3E64"/>
              </a:solidFill>
              <a:latin typeface="Mulish Medium"/>
              <a:ea typeface="Mulish Medium"/>
              <a:cs typeface="Mulish Medium"/>
              <a:sym typeface="Mulish Medium"/>
            </a:endParaRPr>
          </a:p>
        </p:txBody>
      </p:sp>
      <p:sp>
        <p:nvSpPr>
          <p:cNvPr id="68" name="Google Shape;6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9" name="Google Shape;69;p13"/>
          <p:cNvSpPr txBox="1"/>
          <p:nvPr/>
        </p:nvSpPr>
        <p:spPr>
          <a:xfrm>
            <a:off x="3092550" y="1483975"/>
            <a:ext cx="29589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Mulish"/>
                <a:ea typeface="Mulish"/>
                <a:cs typeface="Mulish"/>
                <a:sym typeface="Mulish"/>
              </a:rPr>
              <a:t>Future Software Engineers - FSE K09</a:t>
            </a:r>
            <a:endParaRPr sz="1200">
              <a:latin typeface="Mulish"/>
              <a:ea typeface="Mulish"/>
              <a:cs typeface="Mulish"/>
              <a:sym typeface="Mulish"/>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Livecoding</a:t>
            </a:r>
            <a:endParaRPr b="0" sz="2400">
              <a:solidFill>
                <a:srgbClr val="0090F8"/>
              </a:solidFill>
              <a:latin typeface="Mulish ExtraBold"/>
              <a:ea typeface="Mulish ExtraBold"/>
              <a:cs typeface="Mulish ExtraBold"/>
              <a:sym typeface="Mulish ExtraBold"/>
            </a:endParaRPr>
          </a:p>
        </p:txBody>
      </p:sp>
      <p:sp>
        <p:nvSpPr>
          <p:cNvPr id="152" name="Google Shape;152;p22"/>
          <p:cNvSpPr txBox="1"/>
          <p:nvPr>
            <p:ph idx="1" type="body"/>
          </p:nvPr>
        </p:nvSpPr>
        <p:spPr>
          <a:xfrm>
            <a:off x="311700" y="1266325"/>
            <a:ext cx="8369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https://leetcode.com/problems/pascals-triangle/</a:t>
            </a:r>
            <a:endParaRPr>
              <a:solidFill>
                <a:srgbClr val="0B3E64"/>
              </a:solidFill>
            </a:endParaRPr>
          </a:p>
          <a:p>
            <a:pPr indent="0" lvl="0" marL="0" rtl="0" algn="l">
              <a:spcBef>
                <a:spcPts val="1000"/>
              </a:spcBef>
              <a:spcAft>
                <a:spcPts val="0"/>
              </a:spcAft>
              <a:buNone/>
            </a:pPr>
            <a:r>
              <a:t/>
            </a:r>
            <a:endParaRPr>
              <a:solidFill>
                <a:srgbClr val="000000"/>
              </a:solidFill>
            </a:endParaRPr>
          </a:p>
          <a:p>
            <a:pPr indent="0" lvl="0" marL="0" rtl="0" algn="l">
              <a:spcBef>
                <a:spcPts val="1200"/>
              </a:spcBef>
              <a:spcAft>
                <a:spcPts val="0"/>
              </a:spcAft>
              <a:buNone/>
            </a:pPr>
            <a:r>
              <a:rPr lang="en" u="sng">
                <a:solidFill>
                  <a:schemeClr val="accent5"/>
                </a:solidFill>
                <a:hlinkClick r:id="rId4">
                  <a:extLst>
                    <a:ext uri="{A12FA001-AC4F-418D-AE19-62706E023703}">
                      <ahyp:hlinkClr val="tx"/>
                    </a:ext>
                  </a:extLst>
                </a:hlinkClick>
              </a:rPr>
              <a:t>https://leetcode.com/problems/fibonacci-number/</a:t>
            </a:r>
            <a:r>
              <a:rPr lang="en">
                <a:solidFill>
                  <a:srgbClr val="0B3E64"/>
                </a:solidFill>
              </a:rPr>
              <a:t> </a:t>
            </a:r>
            <a:endParaRPr>
              <a:solidFill>
                <a:srgbClr val="0B3E64"/>
              </a:solidFill>
            </a:endParaRPr>
          </a:p>
          <a:p>
            <a:pPr indent="0" lvl="0" marL="0" rtl="0" algn="l">
              <a:spcBef>
                <a:spcPts val="1000"/>
              </a:spcBef>
              <a:spcAft>
                <a:spcPts val="1200"/>
              </a:spcAft>
              <a:buNone/>
            </a:pPr>
            <a:r>
              <a:t/>
            </a:r>
            <a:endParaRPr>
              <a:solidFill>
                <a:srgbClr val="000000"/>
              </a:solidFill>
            </a:endParaRPr>
          </a:p>
        </p:txBody>
      </p:sp>
      <p:sp>
        <p:nvSpPr>
          <p:cNvPr id="153" name="Google Shape;153;p22"/>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2"/>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10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10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10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1000"/>
                                        <p:tgtEl>
                                          <p:spTgt spid="15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159" name="Shape 159"/>
        <p:cNvGrpSpPr/>
        <p:nvPr/>
      </p:nvGrpSpPr>
      <p:grpSpPr>
        <a:xfrm>
          <a:off x="0" y="0"/>
          <a:ext cx="0" cy="0"/>
          <a:chOff x="0" y="0"/>
          <a:chExt cx="0" cy="0"/>
        </a:xfrm>
      </p:grpSpPr>
      <p:sp>
        <p:nvSpPr>
          <p:cNvPr id="160" name="Google Shape;160;p23"/>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2. Memoization</a:t>
            </a:r>
            <a:endParaRPr sz="3600">
              <a:solidFill>
                <a:schemeClr val="lt1"/>
              </a:solidFill>
              <a:latin typeface="Mulish ExtraBold"/>
              <a:ea typeface="Mulish ExtraBold"/>
              <a:cs typeface="Mulish ExtraBold"/>
              <a:sym typeface="Mulish ExtraBold"/>
            </a:endParaRPr>
          </a:p>
        </p:txBody>
      </p:sp>
      <p:sp>
        <p:nvSpPr>
          <p:cNvPr id="161" name="Google Shape;16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EBF0F3"/>
                </a:solidFill>
              </a:rPr>
              <a:t>‹#›</a:t>
            </a:fld>
            <a:endParaRPr>
              <a:solidFill>
                <a:srgbClr val="EBF0F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Ví dụ </a:t>
            </a:r>
            <a:r>
              <a:rPr b="0" lang="en" sz="2400">
                <a:solidFill>
                  <a:srgbClr val="0090F8"/>
                </a:solidFill>
                <a:latin typeface="Mulish ExtraBold"/>
                <a:ea typeface="Mulish ExtraBold"/>
                <a:cs typeface="Mulish ExtraBold"/>
                <a:sym typeface="Mulish ExtraBold"/>
              </a:rPr>
              <a:t>: Climbing Stairs </a:t>
            </a:r>
            <a:endParaRPr b="0" sz="2400">
              <a:solidFill>
                <a:srgbClr val="0090F8"/>
              </a:solidFill>
              <a:latin typeface="Mulish ExtraBold"/>
              <a:ea typeface="Mulish ExtraBold"/>
              <a:cs typeface="Mulish ExtraBold"/>
              <a:sym typeface="Mulish ExtraBold"/>
            </a:endParaRPr>
          </a:p>
        </p:txBody>
      </p:sp>
      <p:sp>
        <p:nvSpPr>
          <p:cNvPr id="167" name="Google Shape;167;p24"/>
          <p:cNvSpPr txBox="1"/>
          <p:nvPr>
            <p:ph idx="1" type="body"/>
          </p:nvPr>
        </p:nvSpPr>
        <p:spPr>
          <a:xfrm>
            <a:off x="311700" y="1266325"/>
            <a:ext cx="83691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000000"/>
              </a:solidFill>
            </a:endParaRPr>
          </a:p>
          <a:p>
            <a:pPr indent="0" lvl="0" marL="0" rtl="0" algn="l">
              <a:spcBef>
                <a:spcPts val="1200"/>
              </a:spcBef>
              <a:spcAft>
                <a:spcPts val="1000"/>
              </a:spcAft>
              <a:buNone/>
            </a:pPr>
            <a:r>
              <a:t/>
            </a:r>
            <a:endParaRPr>
              <a:solidFill>
                <a:srgbClr val="0B3E64"/>
              </a:solidFill>
            </a:endParaRPr>
          </a:p>
        </p:txBody>
      </p:sp>
      <p:sp>
        <p:nvSpPr>
          <p:cNvPr id="168" name="Google Shape;168;p24"/>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0" name="Google Shape;170;p24"/>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animEffect filter="fade" transition="in">
                                      <p:cBhvr>
                                        <p:cTn dur="1000"/>
                                        <p:tgtEl>
                                          <p:spTgt spid="1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animEffect filter="fade" transition="in">
                                      <p:cBhvr>
                                        <p:cTn dur="1000"/>
                                        <p:tgtEl>
                                          <p:spTgt spid="16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Ví dụ: Climbing Stairs</a:t>
            </a:r>
            <a:endParaRPr b="0" sz="2400">
              <a:solidFill>
                <a:srgbClr val="0090F8"/>
              </a:solidFill>
              <a:latin typeface="Mulish ExtraBold"/>
              <a:ea typeface="Mulish ExtraBold"/>
              <a:cs typeface="Mulish ExtraBold"/>
              <a:sym typeface="Mulish ExtraBold"/>
            </a:endParaRPr>
          </a:p>
        </p:txBody>
      </p:sp>
      <p:sp>
        <p:nvSpPr>
          <p:cNvPr id="176" name="Google Shape;176;p25"/>
          <p:cNvSpPr txBox="1"/>
          <p:nvPr>
            <p:ph idx="1" type="body"/>
          </p:nvPr>
        </p:nvSpPr>
        <p:spPr>
          <a:xfrm>
            <a:off x="311700" y="1266325"/>
            <a:ext cx="3783900" cy="33027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Clr>
                <a:srgbClr val="0B3E64"/>
              </a:buClr>
              <a:buSzPct val="100000"/>
              <a:buAutoNum type="arabicPeriod"/>
            </a:pPr>
            <a:r>
              <a:rPr lang="en">
                <a:solidFill>
                  <a:srgbClr val="0B3E64"/>
                </a:solidFill>
              </a:rPr>
              <a:t>Vấn đề với lời giải thuần recursion: các bài toán con có thể bị tính nhiều lần</a:t>
            </a:r>
            <a:endParaRPr>
              <a:solidFill>
                <a:srgbClr val="0B3E64"/>
              </a:solidFill>
            </a:endParaRPr>
          </a:p>
          <a:p>
            <a:pPr indent="-325755" lvl="0" marL="457200" rtl="0" algn="l">
              <a:spcBef>
                <a:spcPts val="0"/>
              </a:spcBef>
              <a:spcAft>
                <a:spcPts val="0"/>
              </a:spcAft>
              <a:buClr>
                <a:srgbClr val="0B3E64"/>
              </a:buClr>
              <a:buSzPct val="100000"/>
              <a:buAutoNum type="arabicPeriod"/>
            </a:pPr>
            <a:r>
              <a:rPr lang="en">
                <a:solidFill>
                  <a:srgbClr val="0B3E64"/>
                </a:solidFill>
              </a:rPr>
              <a:t>Chẳng hạn khi tính f(5) thì f(3) bị tính lại 2 lần cùng với tất cả các node ở phía dưới</a:t>
            </a:r>
            <a:endParaRPr>
              <a:solidFill>
                <a:srgbClr val="0B3E64"/>
              </a:solidFill>
            </a:endParaRPr>
          </a:p>
          <a:p>
            <a:pPr indent="-325755" lvl="0" marL="457200" rtl="0" algn="l">
              <a:spcBef>
                <a:spcPts val="0"/>
              </a:spcBef>
              <a:spcAft>
                <a:spcPts val="0"/>
              </a:spcAft>
              <a:buClr>
                <a:srgbClr val="0B3E64"/>
              </a:buClr>
              <a:buSzPct val="100000"/>
              <a:buAutoNum type="arabicPeriod"/>
            </a:pPr>
            <a:r>
              <a:rPr lang="en">
                <a:solidFill>
                  <a:srgbClr val="0B3E64"/>
                </a:solidFill>
              </a:rPr>
              <a:t>Trong trường hợp tổng quát, với n bất kì, tổng số tính toán phải thực hiện có thể lên đến O(2^n)</a:t>
            </a:r>
            <a:endParaRPr>
              <a:solidFill>
                <a:srgbClr val="0B3E64"/>
              </a:solidFill>
            </a:endParaRPr>
          </a:p>
          <a:p>
            <a:pPr indent="-325755" lvl="0" marL="457200" rtl="0" algn="l">
              <a:spcBef>
                <a:spcPts val="0"/>
              </a:spcBef>
              <a:spcAft>
                <a:spcPts val="0"/>
              </a:spcAft>
              <a:buClr>
                <a:srgbClr val="0B3E64"/>
              </a:buClr>
              <a:buSzPct val="100000"/>
              <a:buAutoNum type="arabicPeriod"/>
            </a:pPr>
            <a:r>
              <a:rPr lang="en">
                <a:solidFill>
                  <a:srgbClr val="0B3E64"/>
                </a:solidFill>
              </a:rPr>
              <a:t>Giải pháp: Nhớ các bước đã được tính, time complexity có thể giảm xuống O(n)</a:t>
            </a:r>
            <a:endParaRPr>
              <a:solidFill>
                <a:srgbClr val="0B3E64"/>
              </a:solidFill>
            </a:endParaRPr>
          </a:p>
        </p:txBody>
      </p:sp>
      <p:sp>
        <p:nvSpPr>
          <p:cNvPr id="177" name="Google Shape;177;p25"/>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5"/>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180" name="Google Shape;180;p25"/>
          <p:cNvSpPr/>
          <p:nvPr/>
        </p:nvSpPr>
        <p:spPr>
          <a:xfrm>
            <a:off x="5434250" y="2080963"/>
            <a:ext cx="720900" cy="70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t>f(4)</a:t>
            </a:r>
            <a:endParaRPr sz="1500"/>
          </a:p>
        </p:txBody>
      </p:sp>
      <p:sp>
        <p:nvSpPr>
          <p:cNvPr id="181" name="Google Shape;181;p25"/>
          <p:cNvSpPr/>
          <p:nvPr/>
        </p:nvSpPr>
        <p:spPr>
          <a:xfrm>
            <a:off x="4663525" y="2788363"/>
            <a:ext cx="671700" cy="634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82" name="Google Shape;182;p25"/>
          <p:cNvSpPr/>
          <p:nvPr/>
        </p:nvSpPr>
        <p:spPr>
          <a:xfrm>
            <a:off x="5155550" y="3591038"/>
            <a:ext cx="671700" cy="63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83" name="Google Shape;183;p25"/>
          <p:cNvSpPr/>
          <p:nvPr/>
        </p:nvSpPr>
        <p:spPr>
          <a:xfrm>
            <a:off x="4095650" y="3591038"/>
            <a:ext cx="671700" cy="63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cxnSp>
        <p:nvCxnSpPr>
          <p:cNvPr id="184" name="Google Shape;184;p25"/>
          <p:cNvCxnSpPr>
            <a:stCxn id="180" idx="3"/>
            <a:endCxn id="181" idx="7"/>
          </p:cNvCxnSpPr>
          <p:nvPr/>
        </p:nvCxnSpPr>
        <p:spPr>
          <a:xfrm flipH="1">
            <a:off x="5236823" y="2684766"/>
            <a:ext cx="303000" cy="196500"/>
          </a:xfrm>
          <a:prstGeom prst="straightConnector1">
            <a:avLst/>
          </a:prstGeom>
          <a:noFill/>
          <a:ln cap="flat" cmpd="sng" w="9525">
            <a:solidFill>
              <a:schemeClr val="dk2"/>
            </a:solidFill>
            <a:prstDash val="solid"/>
            <a:round/>
            <a:headEnd len="med" w="med" type="none"/>
            <a:tailEnd len="med" w="med" type="triangle"/>
          </a:ln>
        </p:spPr>
      </p:cxnSp>
      <p:cxnSp>
        <p:nvCxnSpPr>
          <p:cNvPr id="185" name="Google Shape;185;p25"/>
          <p:cNvCxnSpPr>
            <a:stCxn id="180" idx="5"/>
            <a:endCxn id="186" idx="0"/>
          </p:cNvCxnSpPr>
          <p:nvPr/>
        </p:nvCxnSpPr>
        <p:spPr>
          <a:xfrm>
            <a:off x="6049577" y="2684766"/>
            <a:ext cx="335700" cy="10350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5"/>
          <p:cNvCxnSpPr>
            <a:stCxn id="181" idx="3"/>
            <a:endCxn id="183" idx="0"/>
          </p:cNvCxnSpPr>
          <p:nvPr/>
        </p:nvCxnSpPr>
        <p:spPr>
          <a:xfrm flipH="1">
            <a:off x="4431593" y="3329686"/>
            <a:ext cx="330300" cy="261300"/>
          </a:xfrm>
          <a:prstGeom prst="straightConnector1">
            <a:avLst/>
          </a:prstGeom>
          <a:noFill/>
          <a:ln cap="flat" cmpd="sng" w="9525">
            <a:solidFill>
              <a:schemeClr val="dk2"/>
            </a:solidFill>
            <a:prstDash val="solid"/>
            <a:round/>
            <a:headEnd len="med" w="med" type="none"/>
            <a:tailEnd len="med" w="med" type="triangle"/>
          </a:ln>
        </p:spPr>
      </p:cxnSp>
      <p:cxnSp>
        <p:nvCxnSpPr>
          <p:cNvPr id="188" name="Google Shape;188;p25"/>
          <p:cNvCxnSpPr>
            <a:stCxn id="181" idx="5"/>
            <a:endCxn id="182" idx="0"/>
          </p:cNvCxnSpPr>
          <p:nvPr/>
        </p:nvCxnSpPr>
        <p:spPr>
          <a:xfrm>
            <a:off x="5236857" y="3329686"/>
            <a:ext cx="254400" cy="2613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5"/>
          <p:cNvSpPr/>
          <p:nvPr/>
        </p:nvSpPr>
        <p:spPr>
          <a:xfrm>
            <a:off x="6049575" y="2788363"/>
            <a:ext cx="671700" cy="63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sp>
        <p:nvSpPr>
          <p:cNvPr id="189" name="Google Shape;189;p25"/>
          <p:cNvSpPr/>
          <p:nvPr/>
        </p:nvSpPr>
        <p:spPr>
          <a:xfrm>
            <a:off x="6488250" y="1266313"/>
            <a:ext cx="720900" cy="707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t>f(5)</a:t>
            </a:r>
            <a:endParaRPr sz="1500"/>
          </a:p>
        </p:txBody>
      </p:sp>
      <p:sp>
        <p:nvSpPr>
          <p:cNvPr id="190" name="Google Shape;190;p25"/>
          <p:cNvSpPr/>
          <p:nvPr/>
        </p:nvSpPr>
        <p:spPr>
          <a:xfrm>
            <a:off x="7620025" y="1973713"/>
            <a:ext cx="671700" cy="634200"/>
          </a:xfrm>
          <a:prstGeom prst="ellipse">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f(3)</a:t>
            </a:r>
            <a:endParaRPr/>
          </a:p>
        </p:txBody>
      </p:sp>
      <p:sp>
        <p:nvSpPr>
          <p:cNvPr id="191" name="Google Shape;191;p25"/>
          <p:cNvSpPr/>
          <p:nvPr/>
        </p:nvSpPr>
        <p:spPr>
          <a:xfrm>
            <a:off x="8112050" y="2776388"/>
            <a:ext cx="671700" cy="63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f(1)</a:t>
            </a:r>
            <a:endParaRPr/>
          </a:p>
        </p:txBody>
      </p:sp>
      <p:sp>
        <p:nvSpPr>
          <p:cNvPr id="192" name="Google Shape;192;p25"/>
          <p:cNvSpPr/>
          <p:nvPr/>
        </p:nvSpPr>
        <p:spPr>
          <a:xfrm>
            <a:off x="7052150" y="2776388"/>
            <a:ext cx="671700" cy="634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f(2)</a:t>
            </a:r>
            <a:endParaRPr/>
          </a:p>
        </p:txBody>
      </p:sp>
      <p:cxnSp>
        <p:nvCxnSpPr>
          <p:cNvPr id="193" name="Google Shape;193;p25"/>
          <p:cNvCxnSpPr>
            <a:stCxn id="190" idx="3"/>
            <a:endCxn id="192" idx="0"/>
          </p:cNvCxnSpPr>
          <p:nvPr/>
        </p:nvCxnSpPr>
        <p:spPr>
          <a:xfrm flipH="1">
            <a:off x="7388093" y="2515036"/>
            <a:ext cx="330300" cy="2613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5"/>
          <p:cNvCxnSpPr>
            <a:stCxn id="190" idx="5"/>
            <a:endCxn id="191" idx="0"/>
          </p:cNvCxnSpPr>
          <p:nvPr/>
        </p:nvCxnSpPr>
        <p:spPr>
          <a:xfrm>
            <a:off x="8193357" y="2515036"/>
            <a:ext cx="254400" cy="2613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5"/>
          <p:cNvCxnSpPr>
            <a:stCxn id="189" idx="3"/>
            <a:endCxn id="180" idx="7"/>
          </p:cNvCxnSpPr>
          <p:nvPr/>
        </p:nvCxnSpPr>
        <p:spPr>
          <a:xfrm flipH="1">
            <a:off x="6049623" y="1870116"/>
            <a:ext cx="544200" cy="3144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5"/>
          <p:cNvCxnSpPr>
            <a:stCxn id="189" idx="5"/>
            <a:endCxn id="190" idx="1"/>
          </p:cNvCxnSpPr>
          <p:nvPr/>
        </p:nvCxnSpPr>
        <p:spPr>
          <a:xfrm>
            <a:off x="7103577" y="1870116"/>
            <a:ext cx="614700" cy="196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Tổng kết</a:t>
            </a:r>
            <a:endParaRPr b="0" sz="2400">
              <a:solidFill>
                <a:srgbClr val="0090F8"/>
              </a:solidFill>
              <a:latin typeface="Mulish ExtraBold"/>
              <a:ea typeface="Mulish ExtraBold"/>
              <a:cs typeface="Mulish ExtraBold"/>
              <a:sym typeface="Mulish ExtraBold"/>
            </a:endParaRPr>
          </a:p>
        </p:txBody>
      </p:sp>
      <p:sp>
        <p:nvSpPr>
          <p:cNvPr id="202" name="Google Shape;202;p26"/>
          <p:cNvSpPr txBox="1"/>
          <p:nvPr>
            <p:ph idx="1" type="body"/>
          </p:nvPr>
        </p:nvSpPr>
        <p:spPr>
          <a:xfrm>
            <a:off x="311700" y="1266325"/>
            <a:ext cx="8397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3E64"/>
              </a:buClr>
              <a:buSzPts val="1800"/>
              <a:buAutoNum type="arabicPeriod"/>
            </a:pPr>
            <a:r>
              <a:rPr lang="en">
                <a:solidFill>
                  <a:srgbClr val="0B3E64"/>
                </a:solidFill>
              </a:rPr>
              <a:t>Với bài toán recursion có nhiều bài toán con lặp lại, độ phức tạp có thể tăng theo cấp số mũ</a:t>
            </a:r>
            <a:endParaRPr>
              <a:solidFill>
                <a:srgbClr val="0B3E64"/>
              </a:solidFill>
            </a:endParaRPr>
          </a:p>
          <a:p>
            <a:pPr indent="-342900" lvl="0" marL="457200" rtl="0" algn="l">
              <a:spcBef>
                <a:spcPts val="0"/>
              </a:spcBef>
              <a:spcAft>
                <a:spcPts val="0"/>
              </a:spcAft>
              <a:buClr>
                <a:srgbClr val="0B3E64"/>
              </a:buClr>
              <a:buSzPts val="1800"/>
              <a:buAutoNum type="arabicPeriod"/>
            </a:pPr>
            <a:r>
              <a:rPr lang="en">
                <a:solidFill>
                  <a:srgbClr val="0B3E64"/>
                </a:solidFill>
              </a:rPr>
              <a:t>Ta </a:t>
            </a:r>
            <a:r>
              <a:rPr lang="en">
                <a:solidFill>
                  <a:srgbClr val="0B3E64"/>
                </a:solidFill>
              </a:rPr>
              <a:t>có thể nhớ giá trị của các bài toán con này để giảm time complexity</a:t>
            </a:r>
            <a:endParaRPr>
              <a:solidFill>
                <a:srgbClr val="0B3E64"/>
              </a:solidFill>
            </a:endParaRPr>
          </a:p>
          <a:p>
            <a:pPr indent="-317500" lvl="1" marL="914400" rtl="0" algn="l">
              <a:spcBef>
                <a:spcPts val="0"/>
              </a:spcBef>
              <a:spcAft>
                <a:spcPts val="0"/>
              </a:spcAft>
              <a:buClr>
                <a:srgbClr val="0B3E64"/>
              </a:buClr>
              <a:buSzPts val="1400"/>
              <a:buAutoNum type="alphaLcPeriod"/>
            </a:pPr>
            <a:r>
              <a:rPr lang="en">
                <a:solidFill>
                  <a:srgbClr val="0B3E64"/>
                </a:solidFill>
              </a:rPr>
              <a:t>Trong Python, có thể dùng dictionary hoặc lru_cache </a:t>
            </a:r>
            <a:endParaRPr>
              <a:solidFill>
                <a:srgbClr val="0B3E64"/>
              </a:solidFill>
            </a:endParaRPr>
          </a:p>
          <a:p>
            <a:pPr indent="-317500" lvl="1" marL="914400" rtl="0" algn="l">
              <a:spcBef>
                <a:spcPts val="0"/>
              </a:spcBef>
              <a:spcAft>
                <a:spcPts val="0"/>
              </a:spcAft>
              <a:buClr>
                <a:srgbClr val="0B3E64"/>
              </a:buClr>
              <a:buSzPts val="1400"/>
              <a:buAutoNum type="alphaLcPeriod"/>
            </a:pPr>
            <a:r>
              <a:rPr lang="en">
                <a:solidFill>
                  <a:srgbClr val="0B3E64"/>
                </a:solidFill>
              </a:rPr>
              <a:t>Trong Java hoặc C++ có thể dùng map</a:t>
            </a:r>
            <a:endParaRPr>
              <a:solidFill>
                <a:srgbClr val="0B3E64"/>
              </a:solidFill>
            </a:endParaRPr>
          </a:p>
          <a:p>
            <a:pPr indent="-342900" lvl="0" marL="457200" rtl="0" algn="l">
              <a:spcBef>
                <a:spcPts val="0"/>
              </a:spcBef>
              <a:spcAft>
                <a:spcPts val="0"/>
              </a:spcAft>
              <a:buClr>
                <a:srgbClr val="0B3E64"/>
              </a:buClr>
              <a:buSzPts val="1800"/>
              <a:buAutoNum type="arabicPeriod"/>
            </a:pPr>
            <a:r>
              <a:rPr lang="en">
                <a:solidFill>
                  <a:srgbClr val="0B3E64"/>
                </a:solidFill>
              </a:rPr>
              <a:t>...Cầu nối tới Dynamic Programming</a:t>
            </a:r>
            <a:endParaRPr>
              <a:solidFill>
                <a:srgbClr val="0B3E64"/>
              </a:solidFill>
            </a:endParaRPr>
          </a:p>
        </p:txBody>
      </p:sp>
      <p:sp>
        <p:nvSpPr>
          <p:cNvPr id="203" name="Google Shape;203;p26"/>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6"/>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0" st="0"/>
                                            </p:txEl>
                                          </p:spTgt>
                                        </p:tgtEl>
                                        <p:attrNameLst>
                                          <p:attrName>style.visibility</p:attrName>
                                        </p:attrNameLst>
                                      </p:cBhvr>
                                      <p:to>
                                        <p:strVal val="visible"/>
                                      </p:to>
                                    </p:set>
                                    <p:animEffect filter="fade" transition="in">
                                      <p:cBhvr>
                                        <p:cTn dur="1000"/>
                                        <p:tgtEl>
                                          <p:spTgt spid="2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1" st="1"/>
                                            </p:txEl>
                                          </p:spTgt>
                                        </p:tgtEl>
                                        <p:attrNameLst>
                                          <p:attrName>style.visibility</p:attrName>
                                        </p:attrNameLst>
                                      </p:cBhvr>
                                      <p:to>
                                        <p:strVal val="visible"/>
                                      </p:to>
                                    </p:set>
                                    <p:animEffect filter="fade" transition="in">
                                      <p:cBhvr>
                                        <p:cTn dur="1000"/>
                                        <p:tgtEl>
                                          <p:spTgt spid="2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2" st="2"/>
                                            </p:txEl>
                                          </p:spTgt>
                                        </p:tgtEl>
                                        <p:attrNameLst>
                                          <p:attrName>style.visibility</p:attrName>
                                        </p:attrNameLst>
                                      </p:cBhvr>
                                      <p:to>
                                        <p:strVal val="visible"/>
                                      </p:to>
                                    </p:set>
                                    <p:animEffect filter="fade" transition="in">
                                      <p:cBhvr>
                                        <p:cTn dur="1000"/>
                                        <p:tgtEl>
                                          <p:spTgt spid="2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3" st="3"/>
                                            </p:txEl>
                                          </p:spTgt>
                                        </p:tgtEl>
                                        <p:attrNameLst>
                                          <p:attrName>style.visibility</p:attrName>
                                        </p:attrNameLst>
                                      </p:cBhvr>
                                      <p:to>
                                        <p:strVal val="visible"/>
                                      </p:to>
                                    </p:set>
                                    <p:animEffect filter="fade" transition="in">
                                      <p:cBhvr>
                                        <p:cTn dur="1000"/>
                                        <p:tgtEl>
                                          <p:spTgt spid="2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xEl>
                                              <p:pRg end="4" st="4"/>
                                            </p:txEl>
                                          </p:spTgt>
                                        </p:tgtEl>
                                        <p:attrNameLst>
                                          <p:attrName>style.visibility</p:attrName>
                                        </p:attrNameLst>
                                      </p:cBhvr>
                                      <p:to>
                                        <p:strVal val="visible"/>
                                      </p:to>
                                    </p:set>
                                    <p:animEffect filter="fade" transition="in">
                                      <p:cBhvr>
                                        <p:cTn dur="1000"/>
                                        <p:tgtEl>
                                          <p:spTgt spid="2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209" name="Shape 209"/>
        <p:cNvGrpSpPr/>
        <p:nvPr/>
      </p:nvGrpSpPr>
      <p:grpSpPr>
        <a:xfrm>
          <a:off x="0" y="0"/>
          <a:ext cx="0" cy="0"/>
          <a:chOff x="0" y="0"/>
          <a:chExt cx="0" cy="0"/>
        </a:xfrm>
      </p:grpSpPr>
      <p:sp>
        <p:nvSpPr>
          <p:cNvPr id="210" name="Google Shape;210;p27"/>
          <p:cNvSpPr txBox="1"/>
          <p:nvPr/>
        </p:nvSpPr>
        <p:spPr>
          <a:xfrm>
            <a:off x="2259600" y="2202300"/>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3</a:t>
            </a:r>
            <a:r>
              <a:rPr lang="en" sz="3600">
                <a:solidFill>
                  <a:schemeClr val="lt1"/>
                </a:solidFill>
                <a:latin typeface="Mulish ExtraBold"/>
                <a:ea typeface="Mulish ExtraBold"/>
                <a:cs typeface="Mulish ExtraBold"/>
                <a:sym typeface="Mulish ExtraBold"/>
              </a:rPr>
              <a:t>. Backtracking</a:t>
            </a:r>
            <a:endParaRPr sz="3600">
              <a:solidFill>
                <a:schemeClr val="lt1"/>
              </a:solidFill>
              <a:latin typeface="Mulish ExtraBold"/>
              <a:ea typeface="Mulish ExtraBold"/>
              <a:cs typeface="Mulish ExtraBold"/>
              <a:sym typeface="Mulish ExtraBold"/>
            </a:endParaRPr>
          </a:p>
        </p:txBody>
      </p:sp>
      <p:sp>
        <p:nvSpPr>
          <p:cNvPr id="211" name="Google Shape;211;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EBF0F3"/>
                </a:solidFill>
              </a:rPr>
              <a:t>‹#›</a:t>
            </a:fld>
            <a:endParaRPr>
              <a:solidFill>
                <a:srgbClr val="EBF0F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Backtracking: </a:t>
            </a:r>
            <a:r>
              <a:rPr b="0" lang="en" sz="2400">
                <a:solidFill>
                  <a:srgbClr val="0090F8"/>
                </a:solidFill>
                <a:latin typeface="Mulish ExtraBold"/>
                <a:ea typeface="Mulish ExtraBold"/>
                <a:cs typeface="Mulish ExtraBold"/>
                <a:sym typeface="Mulish ExtraBold"/>
              </a:rPr>
              <a:t>Ví dụ</a:t>
            </a:r>
            <a:endParaRPr b="0" sz="2400">
              <a:solidFill>
                <a:srgbClr val="0090F8"/>
              </a:solidFill>
              <a:latin typeface="Mulish ExtraBold"/>
              <a:ea typeface="Mulish ExtraBold"/>
              <a:cs typeface="Mulish ExtraBold"/>
              <a:sym typeface="Mulish ExtraBold"/>
            </a:endParaRPr>
          </a:p>
        </p:txBody>
      </p:sp>
      <p:sp>
        <p:nvSpPr>
          <p:cNvPr id="217" name="Google Shape;217;p28"/>
          <p:cNvSpPr txBox="1"/>
          <p:nvPr>
            <p:ph idx="1" type="body"/>
          </p:nvPr>
        </p:nvSpPr>
        <p:spPr>
          <a:xfrm>
            <a:off x="311700" y="1266325"/>
            <a:ext cx="49428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3E64"/>
              </a:buClr>
              <a:buSzPts val="1800"/>
              <a:buAutoNum type="arabicPeriod"/>
            </a:pPr>
            <a:r>
              <a:rPr lang="en">
                <a:solidFill>
                  <a:srgbClr val="0B3E64"/>
                </a:solidFill>
              </a:rPr>
              <a:t>Backtracking là một dạng bài toán yêu cầu xem xét </a:t>
            </a:r>
            <a:r>
              <a:rPr b="1" lang="en">
                <a:solidFill>
                  <a:srgbClr val="0B3E64"/>
                </a:solidFill>
              </a:rPr>
              <a:t>tất cả các khả năng</a:t>
            </a:r>
            <a:r>
              <a:rPr lang="en">
                <a:solidFill>
                  <a:srgbClr val="0B3E64"/>
                </a:solidFill>
              </a:rPr>
              <a:t> có thể  thỏa mãn một </a:t>
            </a:r>
            <a:r>
              <a:rPr b="1" lang="en">
                <a:solidFill>
                  <a:srgbClr val="0B3E64"/>
                </a:solidFill>
              </a:rPr>
              <a:t>điều kiện đi kèm</a:t>
            </a:r>
            <a:endParaRPr b="1">
              <a:solidFill>
                <a:srgbClr val="0B3E64"/>
              </a:solidFill>
            </a:endParaRPr>
          </a:p>
          <a:p>
            <a:pPr indent="-342900" lvl="0" marL="457200" rtl="0" algn="l">
              <a:spcBef>
                <a:spcPts val="0"/>
              </a:spcBef>
              <a:spcAft>
                <a:spcPts val="0"/>
              </a:spcAft>
              <a:buClr>
                <a:srgbClr val="0B3E64"/>
              </a:buClr>
              <a:buSzPts val="1800"/>
              <a:buAutoNum type="arabicPeriod"/>
            </a:pPr>
            <a:r>
              <a:rPr lang="en">
                <a:solidFill>
                  <a:srgbClr val="0B3E64"/>
                </a:solidFill>
              </a:rPr>
              <a:t>Ta</a:t>
            </a:r>
            <a:r>
              <a:rPr lang="en">
                <a:solidFill>
                  <a:srgbClr val="0B3E64"/>
                </a:solidFill>
              </a:rPr>
              <a:t> sẽ xây dựng các lời giải từng bước một, ngay khi gặp một nhánh lời giải không thoả mãn điều kiện đi kèm, ta sẽ quay lại (</a:t>
            </a:r>
            <a:r>
              <a:rPr b="1" lang="en">
                <a:solidFill>
                  <a:srgbClr val="0B3E64"/>
                </a:solidFill>
              </a:rPr>
              <a:t>backtrack) </a:t>
            </a:r>
            <a:r>
              <a:rPr lang="en">
                <a:solidFill>
                  <a:srgbClr val="0B3E64"/>
                </a:solidFill>
              </a:rPr>
              <a:t>và tìm hướng giải khác để tiếp tục tìm kiếm</a:t>
            </a:r>
            <a:endParaRPr>
              <a:solidFill>
                <a:srgbClr val="0B3E64"/>
              </a:solidFill>
            </a:endParaRPr>
          </a:p>
        </p:txBody>
      </p:sp>
      <p:sp>
        <p:nvSpPr>
          <p:cNvPr id="218" name="Google Shape;218;p28"/>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28"/>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221" name="Google Shape;221;p28"/>
          <p:cNvPicPr preferRelativeResize="0"/>
          <p:nvPr/>
        </p:nvPicPr>
        <p:blipFill>
          <a:blip r:embed="rId3">
            <a:alphaModFix/>
          </a:blip>
          <a:stretch>
            <a:fillRect/>
          </a:stretch>
        </p:blipFill>
        <p:spPr>
          <a:xfrm>
            <a:off x="5406900" y="1304825"/>
            <a:ext cx="3205993" cy="320599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animEffect filter="fade" transition="in">
                                      <p:cBhvr>
                                        <p:cTn dur="1000"/>
                                        <p:tgtEl>
                                          <p:spTgt spid="2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animEffect filter="fade" transition="in">
                                      <p:cBhvr>
                                        <p:cTn dur="1000"/>
                                        <p:tgtEl>
                                          <p:spTgt spid="21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Backtracking: Ví dụ - Tìm từ đúng</a:t>
            </a:r>
            <a:endParaRPr b="0" sz="2400">
              <a:solidFill>
                <a:srgbClr val="0090F8"/>
              </a:solidFill>
              <a:latin typeface="Mulish ExtraBold"/>
              <a:ea typeface="Mulish ExtraBold"/>
              <a:cs typeface="Mulish ExtraBold"/>
              <a:sym typeface="Mulish ExtraBold"/>
            </a:endParaRPr>
          </a:p>
        </p:txBody>
      </p:sp>
      <p:sp>
        <p:nvSpPr>
          <p:cNvPr id="227" name="Google Shape;227;p29"/>
          <p:cNvSpPr txBox="1"/>
          <p:nvPr>
            <p:ph idx="1" type="body"/>
          </p:nvPr>
        </p:nvSpPr>
        <p:spPr>
          <a:xfrm>
            <a:off x="311700" y="1266325"/>
            <a:ext cx="41097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3E64"/>
              </a:buClr>
              <a:buSzPts val="1800"/>
              <a:buAutoNum type="arabicPeriod"/>
            </a:pPr>
            <a:r>
              <a:rPr lang="en">
                <a:solidFill>
                  <a:srgbClr val="0B3E64"/>
                </a:solidFill>
              </a:rPr>
              <a:t>Cho một list các từ có </a:t>
            </a:r>
            <a:r>
              <a:rPr lang="en">
                <a:solidFill>
                  <a:srgbClr val="0B3E64"/>
                </a:solidFill>
              </a:rPr>
              <a:t>4</a:t>
            </a:r>
            <a:r>
              <a:rPr lang="en">
                <a:solidFill>
                  <a:srgbClr val="0B3E64"/>
                </a:solidFill>
              </a:rPr>
              <a:t> chữ cái được xếp vào một cái cây theo thứ tự prefix</a:t>
            </a:r>
            <a:endParaRPr>
              <a:solidFill>
                <a:srgbClr val="0B3E64"/>
              </a:solidFill>
            </a:endParaRPr>
          </a:p>
          <a:p>
            <a:pPr indent="-342900" lvl="0" marL="457200" rtl="0" algn="l">
              <a:spcBef>
                <a:spcPts val="0"/>
              </a:spcBef>
              <a:spcAft>
                <a:spcPts val="0"/>
              </a:spcAft>
              <a:buClr>
                <a:srgbClr val="0B3E64"/>
              </a:buClr>
              <a:buSzPts val="1800"/>
              <a:buAutoNum type="arabicPeriod"/>
            </a:pPr>
            <a:r>
              <a:rPr lang="en">
                <a:solidFill>
                  <a:srgbClr val="0B3E64"/>
                </a:solidFill>
              </a:rPr>
              <a:t>Mục đích: đếm số các từ mà chữ đầu tiên là F, chữ thứ hai là S và chữ thứ tư là E</a:t>
            </a:r>
            <a:endParaRPr>
              <a:solidFill>
                <a:srgbClr val="0B3E64"/>
              </a:solidFill>
            </a:endParaRPr>
          </a:p>
        </p:txBody>
      </p:sp>
      <p:sp>
        <p:nvSpPr>
          <p:cNvPr id="228" name="Google Shape;228;p29"/>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29"/>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231" name="Google Shape;231;p29"/>
          <p:cNvSpPr/>
          <p:nvPr/>
        </p:nvSpPr>
        <p:spPr>
          <a:xfrm>
            <a:off x="6764850" y="11524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32" name="Google Shape;232;p29"/>
          <p:cNvSpPr/>
          <p:nvPr/>
        </p:nvSpPr>
        <p:spPr>
          <a:xfrm>
            <a:off x="5828525" y="16078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233" name="Google Shape;233;p29"/>
          <p:cNvSpPr/>
          <p:nvPr/>
        </p:nvSpPr>
        <p:spPr>
          <a:xfrm>
            <a:off x="7701175" y="16078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34" name="Google Shape;234;p29"/>
          <p:cNvSpPr/>
          <p:nvPr/>
        </p:nvSpPr>
        <p:spPr>
          <a:xfrm>
            <a:off x="7110913"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235" name="Google Shape;235;p29"/>
          <p:cNvSpPr/>
          <p:nvPr/>
        </p:nvSpPr>
        <p:spPr>
          <a:xfrm>
            <a:off x="8237725"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236" name="Google Shape;236;p29"/>
          <p:cNvSpPr/>
          <p:nvPr/>
        </p:nvSpPr>
        <p:spPr>
          <a:xfrm>
            <a:off x="6320550"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37" name="Google Shape;237;p29"/>
          <p:cNvSpPr/>
          <p:nvPr/>
        </p:nvSpPr>
        <p:spPr>
          <a:xfrm>
            <a:off x="5471900" y="2854038"/>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38" name="Google Shape;238;p29"/>
          <p:cNvSpPr/>
          <p:nvPr/>
        </p:nvSpPr>
        <p:spPr>
          <a:xfrm>
            <a:off x="492557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39" name="Google Shape;239;p29"/>
          <p:cNvSpPr/>
          <p:nvPr/>
        </p:nvSpPr>
        <p:spPr>
          <a:xfrm>
            <a:off x="5260650"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40" name="Google Shape;240;p29"/>
          <p:cNvSpPr/>
          <p:nvPr/>
        </p:nvSpPr>
        <p:spPr>
          <a:xfrm>
            <a:off x="6018213" y="2854038"/>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241" name="Google Shape;241;p29"/>
          <p:cNvSpPr/>
          <p:nvPr/>
        </p:nvSpPr>
        <p:spPr>
          <a:xfrm>
            <a:off x="6525800"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42" name="Google Shape;242;p29"/>
          <p:cNvSpPr/>
          <p:nvPr/>
        </p:nvSpPr>
        <p:spPr>
          <a:xfrm>
            <a:off x="70511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43" name="Google Shape;243;p29"/>
          <p:cNvSpPr/>
          <p:nvPr/>
        </p:nvSpPr>
        <p:spPr>
          <a:xfrm>
            <a:off x="75552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44" name="Google Shape;244;p29"/>
          <p:cNvSpPr/>
          <p:nvPr/>
        </p:nvSpPr>
        <p:spPr>
          <a:xfrm>
            <a:off x="85634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45" name="Google Shape;245;p29"/>
          <p:cNvSpPr/>
          <p:nvPr/>
        </p:nvSpPr>
        <p:spPr>
          <a:xfrm>
            <a:off x="80593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246" name="Google Shape;246;p29"/>
          <p:cNvCxnSpPr>
            <a:stCxn id="231" idx="3"/>
            <a:endCxn id="232" idx="7"/>
          </p:cNvCxnSpPr>
          <p:nvPr/>
        </p:nvCxnSpPr>
        <p:spPr>
          <a:xfrm flipH="1">
            <a:off x="6207716"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247" name="Google Shape;247;p29"/>
          <p:cNvCxnSpPr>
            <a:stCxn id="231" idx="5"/>
            <a:endCxn id="233" idx="1"/>
          </p:cNvCxnSpPr>
          <p:nvPr/>
        </p:nvCxnSpPr>
        <p:spPr>
          <a:xfrm>
            <a:off x="7144084"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248" name="Google Shape;248;p29"/>
          <p:cNvCxnSpPr>
            <a:stCxn id="232" idx="3"/>
            <a:endCxn id="239" idx="0"/>
          </p:cNvCxnSpPr>
          <p:nvPr/>
        </p:nvCxnSpPr>
        <p:spPr>
          <a:xfrm flipH="1">
            <a:off x="5482891" y="1996533"/>
            <a:ext cx="410700" cy="235200"/>
          </a:xfrm>
          <a:prstGeom prst="straightConnector1">
            <a:avLst/>
          </a:prstGeom>
          <a:noFill/>
          <a:ln cap="flat" cmpd="sng" w="9525">
            <a:solidFill>
              <a:schemeClr val="dk2"/>
            </a:solidFill>
            <a:prstDash val="solid"/>
            <a:round/>
            <a:headEnd len="med" w="med" type="none"/>
            <a:tailEnd len="med" w="med" type="triangle"/>
          </a:ln>
        </p:spPr>
      </p:cxnSp>
      <p:cxnSp>
        <p:nvCxnSpPr>
          <p:cNvPr id="249" name="Google Shape;249;p29"/>
          <p:cNvCxnSpPr>
            <a:stCxn id="232" idx="5"/>
            <a:endCxn id="236" idx="0"/>
          </p:cNvCxnSpPr>
          <p:nvPr/>
        </p:nvCxnSpPr>
        <p:spPr>
          <a:xfrm>
            <a:off x="6207759" y="1996533"/>
            <a:ext cx="334800" cy="235200"/>
          </a:xfrm>
          <a:prstGeom prst="straightConnector1">
            <a:avLst/>
          </a:prstGeom>
          <a:noFill/>
          <a:ln cap="flat" cmpd="sng" w="9525">
            <a:solidFill>
              <a:schemeClr val="dk2"/>
            </a:solidFill>
            <a:prstDash val="solid"/>
            <a:round/>
            <a:headEnd len="med" w="med" type="none"/>
            <a:tailEnd len="med" w="med" type="triangle"/>
          </a:ln>
        </p:spPr>
      </p:cxnSp>
      <p:cxnSp>
        <p:nvCxnSpPr>
          <p:cNvPr id="250" name="Google Shape;250;p29"/>
          <p:cNvCxnSpPr>
            <a:stCxn id="239" idx="3"/>
            <a:endCxn id="238" idx="0"/>
          </p:cNvCxnSpPr>
          <p:nvPr/>
        </p:nvCxnSpPr>
        <p:spPr>
          <a:xfrm flipH="1">
            <a:off x="5147816" y="2620383"/>
            <a:ext cx="177900" cy="233700"/>
          </a:xfrm>
          <a:prstGeom prst="straightConnector1">
            <a:avLst/>
          </a:prstGeom>
          <a:noFill/>
          <a:ln cap="flat" cmpd="sng" w="9525">
            <a:solidFill>
              <a:schemeClr val="dk2"/>
            </a:solidFill>
            <a:prstDash val="solid"/>
            <a:round/>
            <a:headEnd len="med" w="med" type="none"/>
            <a:tailEnd len="med" w="med" type="triangle"/>
          </a:ln>
        </p:spPr>
      </p:cxnSp>
      <p:cxnSp>
        <p:nvCxnSpPr>
          <p:cNvPr id="251" name="Google Shape;251;p29"/>
          <p:cNvCxnSpPr>
            <a:stCxn id="239" idx="5"/>
            <a:endCxn id="237" idx="0"/>
          </p:cNvCxnSpPr>
          <p:nvPr/>
        </p:nvCxnSpPr>
        <p:spPr>
          <a:xfrm>
            <a:off x="5639884" y="2620383"/>
            <a:ext cx="54300" cy="233700"/>
          </a:xfrm>
          <a:prstGeom prst="straightConnector1">
            <a:avLst/>
          </a:prstGeom>
          <a:noFill/>
          <a:ln cap="flat" cmpd="sng" w="9525">
            <a:solidFill>
              <a:schemeClr val="dk2"/>
            </a:solidFill>
            <a:prstDash val="solid"/>
            <a:round/>
            <a:headEnd len="med" w="med" type="none"/>
            <a:tailEnd len="med" w="med" type="triangle"/>
          </a:ln>
        </p:spPr>
      </p:cxnSp>
      <p:cxnSp>
        <p:nvCxnSpPr>
          <p:cNvPr id="252" name="Google Shape;252;p29"/>
          <p:cNvCxnSpPr>
            <a:stCxn id="233" idx="3"/>
            <a:endCxn id="234" idx="0"/>
          </p:cNvCxnSpPr>
          <p:nvPr/>
        </p:nvCxnSpPr>
        <p:spPr>
          <a:xfrm flipH="1">
            <a:off x="7333041" y="1996533"/>
            <a:ext cx="433200" cy="2352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9"/>
          <p:cNvCxnSpPr>
            <a:stCxn id="233" idx="5"/>
            <a:endCxn id="235" idx="0"/>
          </p:cNvCxnSpPr>
          <p:nvPr/>
        </p:nvCxnSpPr>
        <p:spPr>
          <a:xfrm>
            <a:off x="8080409" y="1996533"/>
            <a:ext cx="379500" cy="235200"/>
          </a:xfrm>
          <a:prstGeom prst="straightConnector1">
            <a:avLst/>
          </a:prstGeom>
          <a:noFill/>
          <a:ln cap="flat" cmpd="sng" w="9525">
            <a:solidFill>
              <a:schemeClr val="dk2"/>
            </a:solidFill>
            <a:prstDash val="solid"/>
            <a:round/>
            <a:headEnd len="med" w="med" type="none"/>
            <a:tailEnd len="med" w="med" type="triangle"/>
          </a:ln>
        </p:spPr>
      </p:cxnSp>
      <p:cxnSp>
        <p:nvCxnSpPr>
          <p:cNvPr id="254" name="Google Shape;254;p29"/>
          <p:cNvCxnSpPr>
            <a:stCxn id="236" idx="3"/>
            <a:endCxn id="240" idx="0"/>
          </p:cNvCxnSpPr>
          <p:nvPr/>
        </p:nvCxnSpPr>
        <p:spPr>
          <a:xfrm flipH="1">
            <a:off x="6240416" y="2620383"/>
            <a:ext cx="145200" cy="233700"/>
          </a:xfrm>
          <a:prstGeom prst="straightConnector1">
            <a:avLst/>
          </a:prstGeom>
          <a:noFill/>
          <a:ln cap="flat" cmpd="sng" w="9525">
            <a:solidFill>
              <a:schemeClr val="dk2"/>
            </a:solidFill>
            <a:prstDash val="solid"/>
            <a:round/>
            <a:headEnd len="med" w="med" type="none"/>
            <a:tailEnd len="med" w="med" type="triangle"/>
          </a:ln>
        </p:spPr>
      </p:cxnSp>
      <p:cxnSp>
        <p:nvCxnSpPr>
          <p:cNvPr id="255" name="Google Shape;255;p29"/>
          <p:cNvCxnSpPr>
            <a:endCxn id="241" idx="0"/>
          </p:cNvCxnSpPr>
          <p:nvPr/>
        </p:nvCxnSpPr>
        <p:spPr>
          <a:xfrm>
            <a:off x="6699650" y="2620325"/>
            <a:ext cx="48300" cy="233700"/>
          </a:xfrm>
          <a:prstGeom prst="straightConnector1">
            <a:avLst/>
          </a:prstGeom>
          <a:noFill/>
          <a:ln cap="flat" cmpd="sng" w="9525">
            <a:solidFill>
              <a:schemeClr val="dk2"/>
            </a:solidFill>
            <a:prstDash val="solid"/>
            <a:round/>
            <a:headEnd len="med" w="med" type="none"/>
            <a:tailEnd len="med" w="med" type="triangle"/>
          </a:ln>
        </p:spPr>
      </p:cxnSp>
      <p:cxnSp>
        <p:nvCxnSpPr>
          <p:cNvPr id="256" name="Google Shape;256;p29"/>
          <p:cNvCxnSpPr>
            <a:endCxn id="242" idx="0"/>
          </p:cNvCxnSpPr>
          <p:nvPr/>
        </p:nvCxnSpPr>
        <p:spPr>
          <a:xfrm flipH="1">
            <a:off x="7273275" y="2686925"/>
            <a:ext cx="59700" cy="167100"/>
          </a:xfrm>
          <a:prstGeom prst="straightConnector1">
            <a:avLst/>
          </a:prstGeom>
          <a:noFill/>
          <a:ln cap="flat" cmpd="sng" w="9525">
            <a:solidFill>
              <a:schemeClr val="dk2"/>
            </a:solidFill>
            <a:prstDash val="solid"/>
            <a:round/>
            <a:headEnd len="med" w="med" type="none"/>
            <a:tailEnd len="med" w="med" type="triangle"/>
          </a:ln>
        </p:spPr>
      </p:cxnSp>
      <p:cxnSp>
        <p:nvCxnSpPr>
          <p:cNvPr id="257" name="Google Shape;257;p29"/>
          <p:cNvCxnSpPr>
            <a:stCxn id="234" idx="5"/>
            <a:endCxn id="243" idx="0"/>
          </p:cNvCxnSpPr>
          <p:nvPr/>
        </p:nvCxnSpPr>
        <p:spPr>
          <a:xfrm>
            <a:off x="7490146" y="2620383"/>
            <a:ext cx="287100" cy="2337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p29"/>
          <p:cNvCxnSpPr>
            <a:endCxn id="245" idx="0"/>
          </p:cNvCxnSpPr>
          <p:nvPr/>
        </p:nvCxnSpPr>
        <p:spPr>
          <a:xfrm flipH="1">
            <a:off x="8281475" y="2686925"/>
            <a:ext cx="178500" cy="1671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p29"/>
          <p:cNvCxnSpPr>
            <a:stCxn id="235" idx="4"/>
            <a:endCxn id="244" idx="0"/>
          </p:cNvCxnSpPr>
          <p:nvPr/>
        </p:nvCxnSpPr>
        <p:spPr>
          <a:xfrm>
            <a:off x="8459875" y="2687075"/>
            <a:ext cx="325800" cy="167100"/>
          </a:xfrm>
          <a:prstGeom prst="straightConnector1">
            <a:avLst/>
          </a:prstGeom>
          <a:noFill/>
          <a:ln cap="flat" cmpd="sng" w="9525">
            <a:solidFill>
              <a:schemeClr val="dk2"/>
            </a:solidFill>
            <a:prstDash val="solid"/>
            <a:round/>
            <a:headEnd len="med" w="med" type="none"/>
            <a:tailEnd len="med" w="med" type="triangle"/>
          </a:ln>
        </p:spPr>
      </p:cxnSp>
      <p:sp>
        <p:nvSpPr>
          <p:cNvPr id="260" name="Google Shape;260;p29"/>
          <p:cNvSpPr txBox="1"/>
          <p:nvPr/>
        </p:nvSpPr>
        <p:spPr>
          <a:xfrm>
            <a:off x="478667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FSBE</a:t>
            </a:r>
            <a:endParaRPr>
              <a:latin typeface="Open Sans"/>
              <a:ea typeface="Open Sans"/>
              <a:cs typeface="Open Sans"/>
              <a:sym typeface="Open Sans"/>
            </a:endParaRPr>
          </a:p>
        </p:txBody>
      </p:sp>
      <p:sp>
        <p:nvSpPr>
          <p:cNvPr id="261" name="Google Shape;261;p29"/>
          <p:cNvSpPr txBox="1"/>
          <p:nvPr/>
        </p:nvSpPr>
        <p:spPr>
          <a:xfrm>
            <a:off x="741632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FESE</a:t>
            </a:r>
            <a:endParaRPr>
              <a:latin typeface="Open Sans"/>
              <a:ea typeface="Open Sans"/>
              <a:cs typeface="Open Sans"/>
              <a:sym typeface="Open Sans"/>
            </a:endParaRPr>
          </a:p>
        </p:txBody>
      </p:sp>
      <p:cxnSp>
        <p:nvCxnSpPr>
          <p:cNvPr id="262" name="Google Shape;262;p29"/>
          <p:cNvCxnSpPr>
            <a:stCxn id="238" idx="4"/>
            <a:endCxn id="260" idx="0"/>
          </p:cNvCxnSpPr>
          <p:nvPr/>
        </p:nvCxnSpPr>
        <p:spPr>
          <a:xfrm>
            <a:off x="5147725" y="3309425"/>
            <a:ext cx="0" cy="339600"/>
          </a:xfrm>
          <a:prstGeom prst="straightConnector1">
            <a:avLst/>
          </a:prstGeom>
          <a:noFill/>
          <a:ln cap="flat" cmpd="sng" w="9525">
            <a:solidFill>
              <a:schemeClr val="dk2"/>
            </a:solidFill>
            <a:prstDash val="solid"/>
            <a:round/>
            <a:headEnd len="med" w="med" type="none"/>
            <a:tailEnd len="med" w="med" type="triangle"/>
          </a:ln>
        </p:spPr>
      </p:cxnSp>
      <p:cxnSp>
        <p:nvCxnSpPr>
          <p:cNvPr id="263" name="Google Shape;263;p29"/>
          <p:cNvCxnSpPr>
            <a:stCxn id="243" idx="4"/>
            <a:endCxn id="261" idx="0"/>
          </p:cNvCxnSpPr>
          <p:nvPr/>
        </p:nvCxnSpPr>
        <p:spPr>
          <a:xfrm>
            <a:off x="7777375" y="3309425"/>
            <a:ext cx="0" cy="33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10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1000"/>
                                        <p:tgtEl>
                                          <p:spTgt spid="22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Backtracking: Ví dụ - Tìm từ đúng</a:t>
            </a:r>
            <a:endParaRPr b="0" sz="2400">
              <a:solidFill>
                <a:srgbClr val="0090F8"/>
              </a:solidFill>
              <a:latin typeface="Mulish ExtraBold"/>
              <a:ea typeface="Mulish ExtraBold"/>
              <a:cs typeface="Mulish ExtraBold"/>
              <a:sym typeface="Mulish ExtraBold"/>
            </a:endParaRPr>
          </a:p>
        </p:txBody>
      </p:sp>
      <p:sp>
        <p:nvSpPr>
          <p:cNvPr id="269" name="Google Shape;269;p30"/>
          <p:cNvSpPr txBox="1"/>
          <p:nvPr>
            <p:ph idx="1" type="body"/>
          </p:nvPr>
        </p:nvSpPr>
        <p:spPr>
          <a:xfrm>
            <a:off x="311700" y="1266325"/>
            <a:ext cx="4109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3E64"/>
                </a:solidFill>
              </a:rPr>
              <a:t>Điều kiện: </a:t>
            </a:r>
            <a:r>
              <a:rPr lang="en">
                <a:solidFill>
                  <a:srgbClr val="0B3E64"/>
                </a:solidFill>
              </a:rPr>
              <a:t>chữ đầu tiên là F, chữ thứ hai là S và chữ thứ tư là E</a:t>
            </a:r>
            <a:endParaRPr>
              <a:solidFill>
                <a:srgbClr val="0B3E64"/>
              </a:solidFill>
            </a:endParaRPr>
          </a:p>
          <a:p>
            <a:pPr indent="0" lvl="0" marL="0" rtl="0" algn="l">
              <a:spcBef>
                <a:spcPts val="1000"/>
              </a:spcBef>
              <a:spcAft>
                <a:spcPts val="1000"/>
              </a:spcAft>
              <a:buNone/>
            </a:pPr>
            <a:r>
              <a:rPr lang="en">
                <a:solidFill>
                  <a:srgbClr val="0B3E64"/>
                </a:solidFill>
              </a:rPr>
              <a:t>Kiểm tra node đầu tiên, vẫn thoả mãn điều kiện</a:t>
            </a:r>
            <a:endParaRPr>
              <a:solidFill>
                <a:srgbClr val="0B3E64"/>
              </a:solidFill>
            </a:endParaRPr>
          </a:p>
        </p:txBody>
      </p:sp>
      <p:sp>
        <p:nvSpPr>
          <p:cNvPr id="270" name="Google Shape;270;p30"/>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2" name="Google Shape;272;p30"/>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273" name="Google Shape;273;p30"/>
          <p:cNvSpPr/>
          <p:nvPr/>
        </p:nvSpPr>
        <p:spPr>
          <a:xfrm>
            <a:off x="6764850" y="11524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74" name="Google Shape;274;p30"/>
          <p:cNvSpPr/>
          <p:nvPr/>
        </p:nvSpPr>
        <p:spPr>
          <a:xfrm>
            <a:off x="5828525" y="16078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275" name="Google Shape;275;p30"/>
          <p:cNvSpPr/>
          <p:nvPr/>
        </p:nvSpPr>
        <p:spPr>
          <a:xfrm>
            <a:off x="7701175" y="16078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76" name="Google Shape;276;p30"/>
          <p:cNvSpPr/>
          <p:nvPr/>
        </p:nvSpPr>
        <p:spPr>
          <a:xfrm>
            <a:off x="7110913"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277" name="Google Shape;277;p30"/>
          <p:cNvSpPr/>
          <p:nvPr/>
        </p:nvSpPr>
        <p:spPr>
          <a:xfrm>
            <a:off x="8237725"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278" name="Google Shape;278;p30"/>
          <p:cNvSpPr/>
          <p:nvPr/>
        </p:nvSpPr>
        <p:spPr>
          <a:xfrm>
            <a:off x="6320550"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279" name="Google Shape;279;p30"/>
          <p:cNvSpPr/>
          <p:nvPr/>
        </p:nvSpPr>
        <p:spPr>
          <a:xfrm>
            <a:off x="5471900" y="2854038"/>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280" name="Google Shape;280;p30"/>
          <p:cNvSpPr/>
          <p:nvPr/>
        </p:nvSpPr>
        <p:spPr>
          <a:xfrm>
            <a:off x="492557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81" name="Google Shape;281;p30"/>
          <p:cNvSpPr/>
          <p:nvPr/>
        </p:nvSpPr>
        <p:spPr>
          <a:xfrm>
            <a:off x="5260650"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282" name="Google Shape;282;p30"/>
          <p:cNvSpPr/>
          <p:nvPr/>
        </p:nvSpPr>
        <p:spPr>
          <a:xfrm>
            <a:off x="6018213" y="2854038"/>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283" name="Google Shape;283;p30"/>
          <p:cNvSpPr/>
          <p:nvPr/>
        </p:nvSpPr>
        <p:spPr>
          <a:xfrm>
            <a:off x="6525800"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84" name="Google Shape;284;p30"/>
          <p:cNvSpPr/>
          <p:nvPr/>
        </p:nvSpPr>
        <p:spPr>
          <a:xfrm>
            <a:off x="70511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85" name="Google Shape;285;p30"/>
          <p:cNvSpPr/>
          <p:nvPr/>
        </p:nvSpPr>
        <p:spPr>
          <a:xfrm>
            <a:off x="75552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86" name="Google Shape;286;p30"/>
          <p:cNvSpPr/>
          <p:nvPr/>
        </p:nvSpPr>
        <p:spPr>
          <a:xfrm>
            <a:off x="85634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287" name="Google Shape;287;p30"/>
          <p:cNvSpPr/>
          <p:nvPr/>
        </p:nvSpPr>
        <p:spPr>
          <a:xfrm>
            <a:off x="80593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288" name="Google Shape;288;p30"/>
          <p:cNvCxnSpPr>
            <a:stCxn id="273" idx="3"/>
            <a:endCxn id="274" idx="7"/>
          </p:cNvCxnSpPr>
          <p:nvPr/>
        </p:nvCxnSpPr>
        <p:spPr>
          <a:xfrm flipH="1">
            <a:off x="6207716"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289" name="Google Shape;289;p30"/>
          <p:cNvCxnSpPr>
            <a:stCxn id="273" idx="5"/>
            <a:endCxn id="275" idx="1"/>
          </p:cNvCxnSpPr>
          <p:nvPr/>
        </p:nvCxnSpPr>
        <p:spPr>
          <a:xfrm>
            <a:off x="7144084"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290" name="Google Shape;290;p30"/>
          <p:cNvCxnSpPr>
            <a:stCxn id="274" idx="3"/>
            <a:endCxn id="281" idx="0"/>
          </p:cNvCxnSpPr>
          <p:nvPr/>
        </p:nvCxnSpPr>
        <p:spPr>
          <a:xfrm flipH="1">
            <a:off x="5482891" y="1996533"/>
            <a:ext cx="410700" cy="235200"/>
          </a:xfrm>
          <a:prstGeom prst="straightConnector1">
            <a:avLst/>
          </a:prstGeom>
          <a:noFill/>
          <a:ln cap="flat" cmpd="sng" w="9525">
            <a:solidFill>
              <a:schemeClr val="dk2"/>
            </a:solidFill>
            <a:prstDash val="solid"/>
            <a:round/>
            <a:headEnd len="med" w="med" type="none"/>
            <a:tailEnd len="med" w="med" type="triangle"/>
          </a:ln>
        </p:spPr>
      </p:cxnSp>
      <p:cxnSp>
        <p:nvCxnSpPr>
          <p:cNvPr id="291" name="Google Shape;291;p30"/>
          <p:cNvCxnSpPr>
            <a:stCxn id="274" idx="5"/>
            <a:endCxn id="278" idx="0"/>
          </p:cNvCxnSpPr>
          <p:nvPr/>
        </p:nvCxnSpPr>
        <p:spPr>
          <a:xfrm>
            <a:off x="6207759" y="1996533"/>
            <a:ext cx="334800" cy="235200"/>
          </a:xfrm>
          <a:prstGeom prst="straightConnector1">
            <a:avLst/>
          </a:prstGeom>
          <a:noFill/>
          <a:ln cap="flat" cmpd="sng" w="9525">
            <a:solidFill>
              <a:schemeClr val="dk2"/>
            </a:solidFill>
            <a:prstDash val="solid"/>
            <a:round/>
            <a:headEnd len="med" w="med" type="none"/>
            <a:tailEnd len="med" w="med" type="triangle"/>
          </a:ln>
        </p:spPr>
      </p:cxnSp>
      <p:cxnSp>
        <p:nvCxnSpPr>
          <p:cNvPr id="292" name="Google Shape;292;p30"/>
          <p:cNvCxnSpPr>
            <a:stCxn id="281" idx="3"/>
            <a:endCxn id="280" idx="0"/>
          </p:cNvCxnSpPr>
          <p:nvPr/>
        </p:nvCxnSpPr>
        <p:spPr>
          <a:xfrm flipH="1">
            <a:off x="5147816" y="2620383"/>
            <a:ext cx="177900" cy="233700"/>
          </a:xfrm>
          <a:prstGeom prst="straightConnector1">
            <a:avLst/>
          </a:prstGeom>
          <a:noFill/>
          <a:ln cap="flat" cmpd="sng" w="9525">
            <a:solidFill>
              <a:schemeClr val="dk2"/>
            </a:solidFill>
            <a:prstDash val="solid"/>
            <a:round/>
            <a:headEnd len="med" w="med" type="none"/>
            <a:tailEnd len="med" w="med" type="triangle"/>
          </a:ln>
        </p:spPr>
      </p:cxnSp>
      <p:cxnSp>
        <p:nvCxnSpPr>
          <p:cNvPr id="293" name="Google Shape;293;p30"/>
          <p:cNvCxnSpPr>
            <a:stCxn id="281" idx="5"/>
            <a:endCxn id="279" idx="0"/>
          </p:cNvCxnSpPr>
          <p:nvPr/>
        </p:nvCxnSpPr>
        <p:spPr>
          <a:xfrm>
            <a:off x="5639884" y="2620383"/>
            <a:ext cx="54300" cy="233700"/>
          </a:xfrm>
          <a:prstGeom prst="straightConnector1">
            <a:avLst/>
          </a:prstGeom>
          <a:noFill/>
          <a:ln cap="flat" cmpd="sng" w="9525">
            <a:solidFill>
              <a:schemeClr val="dk2"/>
            </a:solidFill>
            <a:prstDash val="solid"/>
            <a:round/>
            <a:headEnd len="med" w="med" type="none"/>
            <a:tailEnd len="med" w="med" type="triangle"/>
          </a:ln>
        </p:spPr>
      </p:cxnSp>
      <p:cxnSp>
        <p:nvCxnSpPr>
          <p:cNvPr id="294" name="Google Shape;294;p30"/>
          <p:cNvCxnSpPr>
            <a:stCxn id="275" idx="3"/>
            <a:endCxn id="276" idx="0"/>
          </p:cNvCxnSpPr>
          <p:nvPr/>
        </p:nvCxnSpPr>
        <p:spPr>
          <a:xfrm flipH="1">
            <a:off x="7333041" y="1996533"/>
            <a:ext cx="433200" cy="235200"/>
          </a:xfrm>
          <a:prstGeom prst="straightConnector1">
            <a:avLst/>
          </a:prstGeom>
          <a:noFill/>
          <a:ln cap="flat" cmpd="sng" w="9525">
            <a:solidFill>
              <a:schemeClr val="dk2"/>
            </a:solidFill>
            <a:prstDash val="solid"/>
            <a:round/>
            <a:headEnd len="med" w="med" type="none"/>
            <a:tailEnd len="med" w="med" type="triangle"/>
          </a:ln>
        </p:spPr>
      </p:cxnSp>
      <p:cxnSp>
        <p:nvCxnSpPr>
          <p:cNvPr id="295" name="Google Shape;295;p30"/>
          <p:cNvCxnSpPr>
            <a:stCxn id="275" idx="5"/>
            <a:endCxn id="277" idx="0"/>
          </p:cNvCxnSpPr>
          <p:nvPr/>
        </p:nvCxnSpPr>
        <p:spPr>
          <a:xfrm>
            <a:off x="8080409" y="1996533"/>
            <a:ext cx="379500" cy="235200"/>
          </a:xfrm>
          <a:prstGeom prst="straightConnector1">
            <a:avLst/>
          </a:prstGeom>
          <a:noFill/>
          <a:ln cap="flat" cmpd="sng" w="9525">
            <a:solidFill>
              <a:schemeClr val="dk2"/>
            </a:solidFill>
            <a:prstDash val="solid"/>
            <a:round/>
            <a:headEnd len="med" w="med" type="none"/>
            <a:tailEnd len="med" w="med" type="triangle"/>
          </a:ln>
        </p:spPr>
      </p:cxnSp>
      <p:cxnSp>
        <p:nvCxnSpPr>
          <p:cNvPr id="296" name="Google Shape;296;p30"/>
          <p:cNvCxnSpPr>
            <a:stCxn id="278" idx="3"/>
            <a:endCxn id="282" idx="0"/>
          </p:cNvCxnSpPr>
          <p:nvPr/>
        </p:nvCxnSpPr>
        <p:spPr>
          <a:xfrm flipH="1">
            <a:off x="6240416" y="2620383"/>
            <a:ext cx="145200" cy="233700"/>
          </a:xfrm>
          <a:prstGeom prst="straightConnector1">
            <a:avLst/>
          </a:prstGeom>
          <a:noFill/>
          <a:ln cap="flat" cmpd="sng" w="9525">
            <a:solidFill>
              <a:schemeClr val="dk2"/>
            </a:solidFill>
            <a:prstDash val="solid"/>
            <a:round/>
            <a:headEnd len="med" w="med" type="none"/>
            <a:tailEnd len="med" w="med" type="triangle"/>
          </a:ln>
        </p:spPr>
      </p:cxnSp>
      <p:cxnSp>
        <p:nvCxnSpPr>
          <p:cNvPr id="297" name="Google Shape;297;p30"/>
          <p:cNvCxnSpPr>
            <a:endCxn id="283" idx="0"/>
          </p:cNvCxnSpPr>
          <p:nvPr/>
        </p:nvCxnSpPr>
        <p:spPr>
          <a:xfrm>
            <a:off x="6699650" y="2620325"/>
            <a:ext cx="48300" cy="233700"/>
          </a:xfrm>
          <a:prstGeom prst="straightConnector1">
            <a:avLst/>
          </a:prstGeom>
          <a:noFill/>
          <a:ln cap="flat" cmpd="sng" w="9525">
            <a:solidFill>
              <a:schemeClr val="dk2"/>
            </a:solidFill>
            <a:prstDash val="solid"/>
            <a:round/>
            <a:headEnd len="med" w="med" type="none"/>
            <a:tailEnd len="med" w="med" type="triangle"/>
          </a:ln>
        </p:spPr>
      </p:cxnSp>
      <p:cxnSp>
        <p:nvCxnSpPr>
          <p:cNvPr id="298" name="Google Shape;298;p30"/>
          <p:cNvCxnSpPr>
            <a:endCxn id="284" idx="0"/>
          </p:cNvCxnSpPr>
          <p:nvPr/>
        </p:nvCxnSpPr>
        <p:spPr>
          <a:xfrm flipH="1">
            <a:off x="7273275" y="2686925"/>
            <a:ext cx="59700" cy="167100"/>
          </a:xfrm>
          <a:prstGeom prst="straightConnector1">
            <a:avLst/>
          </a:prstGeom>
          <a:noFill/>
          <a:ln cap="flat" cmpd="sng" w="9525">
            <a:solidFill>
              <a:schemeClr val="dk2"/>
            </a:solidFill>
            <a:prstDash val="solid"/>
            <a:round/>
            <a:headEnd len="med" w="med" type="none"/>
            <a:tailEnd len="med" w="med" type="triangle"/>
          </a:ln>
        </p:spPr>
      </p:cxnSp>
      <p:cxnSp>
        <p:nvCxnSpPr>
          <p:cNvPr id="299" name="Google Shape;299;p30"/>
          <p:cNvCxnSpPr>
            <a:stCxn id="276" idx="5"/>
            <a:endCxn id="285" idx="0"/>
          </p:cNvCxnSpPr>
          <p:nvPr/>
        </p:nvCxnSpPr>
        <p:spPr>
          <a:xfrm>
            <a:off x="7490146" y="2620383"/>
            <a:ext cx="287100" cy="233700"/>
          </a:xfrm>
          <a:prstGeom prst="straightConnector1">
            <a:avLst/>
          </a:prstGeom>
          <a:noFill/>
          <a:ln cap="flat" cmpd="sng" w="9525">
            <a:solidFill>
              <a:schemeClr val="dk2"/>
            </a:solidFill>
            <a:prstDash val="solid"/>
            <a:round/>
            <a:headEnd len="med" w="med" type="none"/>
            <a:tailEnd len="med" w="med" type="triangle"/>
          </a:ln>
        </p:spPr>
      </p:cxnSp>
      <p:cxnSp>
        <p:nvCxnSpPr>
          <p:cNvPr id="300" name="Google Shape;300;p30"/>
          <p:cNvCxnSpPr>
            <a:endCxn id="287" idx="0"/>
          </p:cNvCxnSpPr>
          <p:nvPr/>
        </p:nvCxnSpPr>
        <p:spPr>
          <a:xfrm flipH="1">
            <a:off x="8281475" y="2686925"/>
            <a:ext cx="178500" cy="167100"/>
          </a:xfrm>
          <a:prstGeom prst="straightConnector1">
            <a:avLst/>
          </a:prstGeom>
          <a:noFill/>
          <a:ln cap="flat" cmpd="sng" w="9525">
            <a:solidFill>
              <a:schemeClr val="dk2"/>
            </a:solidFill>
            <a:prstDash val="solid"/>
            <a:round/>
            <a:headEnd len="med" w="med" type="none"/>
            <a:tailEnd len="med" w="med" type="triangle"/>
          </a:ln>
        </p:spPr>
      </p:cxnSp>
      <p:cxnSp>
        <p:nvCxnSpPr>
          <p:cNvPr id="301" name="Google Shape;301;p30"/>
          <p:cNvCxnSpPr>
            <a:stCxn id="277" idx="4"/>
            <a:endCxn id="286" idx="0"/>
          </p:cNvCxnSpPr>
          <p:nvPr/>
        </p:nvCxnSpPr>
        <p:spPr>
          <a:xfrm>
            <a:off x="8459875" y="2687075"/>
            <a:ext cx="325800" cy="167100"/>
          </a:xfrm>
          <a:prstGeom prst="straightConnector1">
            <a:avLst/>
          </a:prstGeom>
          <a:noFill/>
          <a:ln cap="flat" cmpd="sng" w="9525">
            <a:solidFill>
              <a:schemeClr val="dk2"/>
            </a:solidFill>
            <a:prstDash val="solid"/>
            <a:round/>
            <a:headEnd len="med" w="med" type="none"/>
            <a:tailEnd len="med" w="med" type="triangle"/>
          </a:ln>
        </p:spPr>
      </p:cxnSp>
      <p:sp>
        <p:nvSpPr>
          <p:cNvPr id="302" name="Google Shape;302;p30"/>
          <p:cNvSpPr txBox="1"/>
          <p:nvPr/>
        </p:nvSpPr>
        <p:spPr>
          <a:xfrm>
            <a:off x="478667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FSBE</a:t>
            </a:r>
            <a:endParaRPr>
              <a:latin typeface="Open Sans"/>
              <a:ea typeface="Open Sans"/>
              <a:cs typeface="Open Sans"/>
              <a:sym typeface="Open Sans"/>
            </a:endParaRPr>
          </a:p>
        </p:txBody>
      </p:sp>
      <p:sp>
        <p:nvSpPr>
          <p:cNvPr id="303" name="Google Shape;303;p30"/>
          <p:cNvSpPr txBox="1"/>
          <p:nvPr/>
        </p:nvSpPr>
        <p:spPr>
          <a:xfrm>
            <a:off x="741632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FESE</a:t>
            </a:r>
            <a:endParaRPr>
              <a:latin typeface="Open Sans"/>
              <a:ea typeface="Open Sans"/>
              <a:cs typeface="Open Sans"/>
              <a:sym typeface="Open Sans"/>
            </a:endParaRPr>
          </a:p>
        </p:txBody>
      </p:sp>
      <p:cxnSp>
        <p:nvCxnSpPr>
          <p:cNvPr id="304" name="Google Shape;304;p30"/>
          <p:cNvCxnSpPr>
            <a:stCxn id="280" idx="4"/>
            <a:endCxn id="302" idx="0"/>
          </p:cNvCxnSpPr>
          <p:nvPr/>
        </p:nvCxnSpPr>
        <p:spPr>
          <a:xfrm>
            <a:off x="5147725" y="3309425"/>
            <a:ext cx="0" cy="339600"/>
          </a:xfrm>
          <a:prstGeom prst="straightConnector1">
            <a:avLst/>
          </a:prstGeom>
          <a:noFill/>
          <a:ln cap="flat" cmpd="sng" w="9525">
            <a:solidFill>
              <a:schemeClr val="dk2"/>
            </a:solidFill>
            <a:prstDash val="solid"/>
            <a:round/>
            <a:headEnd len="med" w="med" type="none"/>
            <a:tailEnd len="med" w="med" type="triangle"/>
          </a:ln>
        </p:spPr>
      </p:cxnSp>
      <p:cxnSp>
        <p:nvCxnSpPr>
          <p:cNvPr id="305" name="Google Shape;305;p30"/>
          <p:cNvCxnSpPr>
            <a:stCxn id="285" idx="4"/>
            <a:endCxn id="303" idx="0"/>
          </p:cNvCxnSpPr>
          <p:nvPr/>
        </p:nvCxnSpPr>
        <p:spPr>
          <a:xfrm>
            <a:off x="7777375" y="3309425"/>
            <a:ext cx="0" cy="33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1000"/>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1000"/>
                                        <p:tgtEl>
                                          <p:spTgt spid="26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Backtracking: Ví dụ - Tìm từ đúng</a:t>
            </a:r>
            <a:endParaRPr b="0" sz="2400">
              <a:solidFill>
                <a:srgbClr val="0090F8"/>
              </a:solidFill>
              <a:latin typeface="Mulish ExtraBold"/>
              <a:ea typeface="Mulish ExtraBold"/>
              <a:cs typeface="Mulish ExtraBold"/>
              <a:sym typeface="Mulish ExtraBold"/>
            </a:endParaRPr>
          </a:p>
        </p:txBody>
      </p:sp>
      <p:sp>
        <p:nvSpPr>
          <p:cNvPr id="311" name="Google Shape;311;p31"/>
          <p:cNvSpPr txBox="1"/>
          <p:nvPr>
            <p:ph idx="1" type="body"/>
          </p:nvPr>
        </p:nvSpPr>
        <p:spPr>
          <a:xfrm>
            <a:off x="311700" y="1266325"/>
            <a:ext cx="4109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3E64"/>
                </a:solidFill>
              </a:rPr>
              <a:t>Điều kiện: chữ đầu tiên là F, chữ thứ hai là S và chữ thứ tư là E</a:t>
            </a:r>
            <a:endParaRPr>
              <a:solidFill>
                <a:srgbClr val="0B3E64"/>
              </a:solidFill>
            </a:endParaRPr>
          </a:p>
          <a:p>
            <a:pPr indent="0" lvl="0" marL="0" rtl="0" algn="l">
              <a:spcBef>
                <a:spcPts val="1000"/>
              </a:spcBef>
              <a:spcAft>
                <a:spcPts val="0"/>
              </a:spcAft>
              <a:buNone/>
            </a:pPr>
            <a:r>
              <a:rPr lang="en">
                <a:solidFill>
                  <a:srgbClr val="0B3E64"/>
                </a:solidFill>
              </a:rPr>
              <a:t>1. </a:t>
            </a:r>
            <a:r>
              <a:rPr lang="en">
                <a:solidFill>
                  <a:srgbClr val="0B3E64"/>
                </a:solidFill>
              </a:rPr>
              <a:t>Đi sang nhánh bên phải</a:t>
            </a:r>
            <a:endParaRPr>
              <a:solidFill>
                <a:srgbClr val="0B3E64"/>
              </a:solidFill>
            </a:endParaRPr>
          </a:p>
          <a:p>
            <a:pPr indent="0" lvl="0" marL="0" rtl="0" algn="l">
              <a:spcBef>
                <a:spcPts val="1000"/>
              </a:spcBef>
              <a:spcAft>
                <a:spcPts val="1000"/>
              </a:spcAft>
              <a:buNone/>
            </a:pPr>
            <a:r>
              <a:rPr lang="en">
                <a:solidFill>
                  <a:srgbClr val="0B3E64"/>
                </a:solidFill>
              </a:rPr>
              <a:t>2. Vi phạm điều kiện</a:t>
            </a:r>
            <a:endParaRPr>
              <a:solidFill>
                <a:srgbClr val="0B3E64"/>
              </a:solidFill>
            </a:endParaRPr>
          </a:p>
        </p:txBody>
      </p:sp>
      <p:sp>
        <p:nvSpPr>
          <p:cNvPr id="312" name="Google Shape;312;p31"/>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4" name="Google Shape;314;p31"/>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315" name="Google Shape;315;p31"/>
          <p:cNvSpPr/>
          <p:nvPr/>
        </p:nvSpPr>
        <p:spPr>
          <a:xfrm>
            <a:off x="6764850" y="11524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16" name="Google Shape;316;p31"/>
          <p:cNvSpPr/>
          <p:nvPr/>
        </p:nvSpPr>
        <p:spPr>
          <a:xfrm>
            <a:off x="5828525" y="16078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317" name="Google Shape;317;p31"/>
          <p:cNvSpPr/>
          <p:nvPr/>
        </p:nvSpPr>
        <p:spPr>
          <a:xfrm>
            <a:off x="7701175" y="16078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18" name="Google Shape;318;p31"/>
          <p:cNvSpPr/>
          <p:nvPr/>
        </p:nvSpPr>
        <p:spPr>
          <a:xfrm>
            <a:off x="7110913"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319" name="Google Shape;319;p31"/>
          <p:cNvSpPr/>
          <p:nvPr/>
        </p:nvSpPr>
        <p:spPr>
          <a:xfrm>
            <a:off x="8237725"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320" name="Google Shape;320;p31"/>
          <p:cNvSpPr/>
          <p:nvPr/>
        </p:nvSpPr>
        <p:spPr>
          <a:xfrm>
            <a:off x="6320550"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321" name="Google Shape;321;p31"/>
          <p:cNvSpPr/>
          <p:nvPr/>
        </p:nvSpPr>
        <p:spPr>
          <a:xfrm>
            <a:off x="5471900" y="2854038"/>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22" name="Google Shape;322;p31"/>
          <p:cNvSpPr/>
          <p:nvPr/>
        </p:nvSpPr>
        <p:spPr>
          <a:xfrm>
            <a:off x="492557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23" name="Google Shape;323;p31"/>
          <p:cNvSpPr/>
          <p:nvPr/>
        </p:nvSpPr>
        <p:spPr>
          <a:xfrm>
            <a:off x="5260650"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324" name="Google Shape;324;p31"/>
          <p:cNvSpPr/>
          <p:nvPr/>
        </p:nvSpPr>
        <p:spPr>
          <a:xfrm>
            <a:off x="6018213" y="2854038"/>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325" name="Google Shape;325;p31"/>
          <p:cNvSpPr/>
          <p:nvPr/>
        </p:nvSpPr>
        <p:spPr>
          <a:xfrm>
            <a:off x="6525800"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26" name="Google Shape;326;p31"/>
          <p:cNvSpPr/>
          <p:nvPr/>
        </p:nvSpPr>
        <p:spPr>
          <a:xfrm>
            <a:off x="70511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27" name="Google Shape;327;p31"/>
          <p:cNvSpPr/>
          <p:nvPr/>
        </p:nvSpPr>
        <p:spPr>
          <a:xfrm>
            <a:off x="75552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28" name="Google Shape;328;p31"/>
          <p:cNvSpPr/>
          <p:nvPr/>
        </p:nvSpPr>
        <p:spPr>
          <a:xfrm>
            <a:off x="85634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29" name="Google Shape;329;p31"/>
          <p:cNvSpPr/>
          <p:nvPr/>
        </p:nvSpPr>
        <p:spPr>
          <a:xfrm>
            <a:off x="805932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330" name="Google Shape;330;p31"/>
          <p:cNvCxnSpPr>
            <a:stCxn id="315" idx="3"/>
            <a:endCxn id="316" idx="7"/>
          </p:cNvCxnSpPr>
          <p:nvPr/>
        </p:nvCxnSpPr>
        <p:spPr>
          <a:xfrm flipH="1">
            <a:off x="6207716"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331" name="Google Shape;331;p31"/>
          <p:cNvCxnSpPr>
            <a:stCxn id="315" idx="5"/>
            <a:endCxn id="317" idx="1"/>
          </p:cNvCxnSpPr>
          <p:nvPr/>
        </p:nvCxnSpPr>
        <p:spPr>
          <a:xfrm>
            <a:off x="7144084"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332" name="Google Shape;332;p31"/>
          <p:cNvCxnSpPr>
            <a:stCxn id="316" idx="3"/>
            <a:endCxn id="323" idx="0"/>
          </p:cNvCxnSpPr>
          <p:nvPr/>
        </p:nvCxnSpPr>
        <p:spPr>
          <a:xfrm flipH="1">
            <a:off x="5482891" y="1996533"/>
            <a:ext cx="410700" cy="2352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31"/>
          <p:cNvCxnSpPr>
            <a:stCxn id="316" idx="5"/>
            <a:endCxn id="320" idx="0"/>
          </p:cNvCxnSpPr>
          <p:nvPr/>
        </p:nvCxnSpPr>
        <p:spPr>
          <a:xfrm>
            <a:off x="6207759" y="1996533"/>
            <a:ext cx="334800" cy="235200"/>
          </a:xfrm>
          <a:prstGeom prst="straightConnector1">
            <a:avLst/>
          </a:prstGeom>
          <a:noFill/>
          <a:ln cap="flat" cmpd="sng" w="9525">
            <a:solidFill>
              <a:schemeClr val="dk2"/>
            </a:solidFill>
            <a:prstDash val="solid"/>
            <a:round/>
            <a:headEnd len="med" w="med" type="none"/>
            <a:tailEnd len="med" w="med" type="triangle"/>
          </a:ln>
        </p:spPr>
      </p:cxnSp>
      <p:cxnSp>
        <p:nvCxnSpPr>
          <p:cNvPr id="334" name="Google Shape;334;p31"/>
          <p:cNvCxnSpPr>
            <a:stCxn id="323" idx="3"/>
            <a:endCxn id="322" idx="0"/>
          </p:cNvCxnSpPr>
          <p:nvPr/>
        </p:nvCxnSpPr>
        <p:spPr>
          <a:xfrm flipH="1">
            <a:off x="5147816" y="2620383"/>
            <a:ext cx="177900" cy="233700"/>
          </a:xfrm>
          <a:prstGeom prst="straightConnector1">
            <a:avLst/>
          </a:prstGeom>
          <a:noFill/>
          <a:ln cap="flat" cmpd="sng" w="9525">
            <a:solidFill>
              <a:schemeClr val="dk2"/>
            </a:solidFill>
            <a:prstDash val="solid"/>
            <a:round/>
            <a:headEnd len="med" w="med" type="none"/>
            <a:tailEnd len="med" w="med" type="triangle"/>
          </a:ln>
        </p:spPr>
      </p:cxnSp>
      <p:cxnSp>
        <p:nvCxnSpPr>
          <p:cNvPr id="335" name="Google Shape;335;p31"/>
          <p:cNvCxnSpPr>
            <a:stCxn id="323" idx="5"/>
            <a:endCxn id="321" idx="0"/>
          </p:cNvCxnSpPr>
          <p:nvPr/>
        </p:nvCxnSpPr>
        <p:spPr>
          <a:xfrm>
            <a:off x="5639884" y="2620383"/>
            <a:ext cx="54300" cy="233700"/>
          </a:xfrm>
          <a:prstGeom prst="straightConnector1">
            <a:avLst/>
          </a:prstGeom>
          <a:noFill/>
          <a:ln cap="flat" cmpd="sng" w="9525">
            <a:solidFill>
              <a:schemeClr val="dk2"/>
            </a:solidFill>
            <a:prstDash val="solid"/>
            <a:round/>
            <a:headEnd len="med" w="med" type="none"/>
            <a:tailEnd len="med" w="med" type="triangle"/>
          </a:ln>
        </p:spPr>
      </p:cxnSp>
      <p:cxnSp>
        <p:nvCxnSpPr>
          <p:cNvPr id="336" name="Google Shape;336;p31"/>
          <p:cNvCxnSpPr>
            <a:stCxn id="317" idx="3"/>
            <a:endCxn id="318" idx="0"/>
          </p:cNvCxnSpPr>
          <p:nvPr/>
        </p:nvCxnSpPr>
        <p:spPr>
          <a:xfrm flipH="1">
            <a:off x="7333041" y="1996533"/>
            <a:ext cx="433200" cy="235200"/>
          </a:xfrm>
          <a:prstGeom prst="straightConnector1">
            <a:avLst/>
          </a:prstGeom>
          <a:noFill/>
          <a:ln cap="flat" cmpd="sng" w="9525">
            <a:solidFill>
              <a:schemeClr val="dk2"/>
            </a:solidFill>
            <a:prstDash val="solid"/>
            <a:round/>
            <a:headEnd len="med" w="med" type="none"/>
            <a:tailEnd len="med" w="med" type="triangle"/>
          </a:ln>
        </p:spPr>
      </p:cxnSp>
      <p:cxnSp>
        <p:nvCxnSpPr>
          <p:cNvPr id="337" name="Google Shape;337;p31"/>
          <p:cNvCxnSpPr>
            <a:stCxn id="317" idx="5"/>
            <a:endCxn id="319" idx="0"/>
          </p:cNvCxnSpPr>
          <p:nvPr/>
        </p:nvCxnSpPr>
        <p:spPr>
          <a:xfrm>
            <a:off x="8080409" y="1996533"/>
            <a:ext cx="379500" cy="235200"/>
          </a:xfrm>
          <a:prstGeom prst="straightConnector1">
            <a:avLst/>
          </a:prstGeom>
          <a:noFill/>
          <a:ln cap="flat" cmpd="sng" w="9525">
            <a:solidFill>
              <a:schemeClr val="dk2"/>
            </a:solidFill>
            <a:prstDash val="solid"/>
            <a:round/>
            <a:headEnd len="med" w="med" type="none"/>
            <a:tailEnd len="med" w="med" type="triangle"/>
          </a:ln>
        </p:spPr>
      </p:cxnSp>
      <p:cxnSp>
        <p:nvCxnSpPr>
          <p:cNvPr id="338" name="Google Shape;338;p31"/>
          <p:cNvCxnSpPr>
            <a:stCxn id="320" idx="3"/>
            <a:endCxn id="324" idx="0"/>
          </p:cNvCxnSpPr>
          <p:nvPr/>
        </p:nvCxnSpPr>
        <p:spPr>
          <a:xfrm flipH="1">
            <a:off x="6240416" y="2620383"/>
            <a:ext cx="145200" cy="233700"/>
          </a:xfrm>
          <a:prstGeom prst="straightConnector1">
            <a:avLst/>
          </a:prstGeom>
          <a:noFill/>
          <a:ln cap="flat" cmpd="sng" w="9525">
            <a:solidFill>
              <a:schemeClr val="dk2"/>
            </a:solidFill>
            <a:prstDash val="solid"/>
            <a:round/>
            <a:headEnd len="med" w="med" type="none"/>
            <a:tailEnd len="med" w="med" type="triangle"/>
          </a:ln>
        </p:spPr>
      </p:cxnSp>
      <p:cxnSp>
        <p:nvCxnSpPr>
          <p:cNvPr id="339" name="Google Shape;339;p31"/>
          <p:cNvCxnSpPr>
            <a:endCxn id="325" idx="0"/>
          </p:cNvCxnSpPr>
          <p:nvPr/>
        </p:nvCxnSpPr>
        <p:spPr>
          <a:xfrm>
            <a:off x="6699650" y="2620325"/>
            <a:ext cx="48300" cy="233700"/>
          </a:xfrm>
          <a:prstGeom prst="straightConnector1">
            <a:avLst/>
          </a:prstGeom>
          <a:noFill/>
          <a:ln cap="flat" cmpd="sng" w="9525">
            <a:solidFill>
              <a:schemeClr val="dk2"/>
            </a:solidFill>
            <a:prstDash val="solid"/>
            <a:round/>
            <a:headEnd len="med" w="med" type="none"/>
            <a:tailEnd len="med" w="med" type="triangle"/>
          </a:ln>
        </p:spPr>
      </p:cxnSp>
      <p:cxnSp>
        <p:nvCxnSpPr>
          <p:cNvPr id="340" name="Google Shape;340;p31"/>
          <p:cNvCxnSpPr>
            <a:endCxn id="326" idx="0"/>
          </p:cNvCxnSpPr>
          <p:nvPr/>
        </p:nvCxnSpPr>
        <p:spPr>
          <a:xfrm flipH="1">
            <a:off x="7273275" y="2686925"/>
            <a:ext cx="59700" cy="167100"/>
          </a:xfrm>
          <a:prstGeom prst="straightConnector1">
            <a:avLst/>
          </a:prstGeom>
          <a:noFill/>
          <a:ln cap="flat" cmpd="sng" w="9525">
            <a:solidFill>
              <a:schemeClr val="dk2"/>
            </a:solidFill>
            <a:prstDash val="solid"/>
            <a:round/>
            <a:headEnd len="med" w="med" type="none"/>
            <a:tailEnd len="med" w="med" type="triangle"/>
          </a:ln>
        </p:spPr>
      </p:cxnSp>
      <p:cxnSp>
        <p:nvCxnSpPr>
          <p:cNvPr id="341" name="Google Shape;341;p31"/>
          <p:cNvCxnSpPr>
            <a:stCxn id="318" idx="5"/>
            <a:endCxn id="327" idx="0"/>
          </p:cNvCxnSpPr>
          <p:nvPr/>
        </p:nvCxnSpPr>
        <p:spPr>
          <a:xfrm>
            <a:off x="7490146" y="2620383"/>
            <a:ext cx="287100" cy="233700"/>
          </a:xfrm>
          <a:prstGeom prst="straightConnector1">
            <a:avLst/>
          </a:prstGeom>
          <a:noFill/>
          <a:ln cap="flat" cmpd="sng" w="9525">
            <a:solidFill>
              <a:schemeClr val="dk2"/>
            </a:solidFill>
            <a:prstDash val="solid"/>
            <a:round/>
            <a:headEnd len="med" w="med" type="none"/>
            <a:tailEnd len="med" w="med" type="triangle"/>
          </a:ln>
        </p:spPr>
      </p:cxnSp>
      <p:cxnSp>
        <p:nvCxnSpPr>
          <p:cNvPr id="342" name="Google Shape;342;p31"/>
          <p:cNvCxnSpPr>
            <a:endCxn id="329" idx="0"/>
          </p:cNvCxnSpPr>
          <p:nvPr/>
        </p:nvCxnSpPr>
        <p:spPr>
          <a:xfrm flipH="1">
            <a:off x="8281475" y="2686925"/>
            <a:ext cx="178500" cy="167100"/>
          </a:xfrm>
          <a:prstGeom prst="straightConnector1">
            <a:avLst/>
          </a:prstGeom>
          <a:noFill/>
          <a:ln cap="flat" cmpd="sng" w="9525">
            <a:solidFill>
              <a:schemeClr val="dk2"/>
            </a:solidFill>
            <a:prstDash val="solid"/>
            <a:round/>
            <a:headEnd len="med" w="med" type="none"/>
            <a:tailEnd len="med" w="med" type="triangle"/>
          </a:ln>
        </p:spPr>
      </p:cxnSp>
      <p:cxnSp>
        <p:nvCxnSpPr>
          <p:cNvPr id="343" name="Google Shape;343;p31"/>
          <p:cNvCxnSpPr>
            <a:stCxn id="319" idx="4"/>
            <a:endCxn id="328" idx="0"/>
          </p:cNvCxnSpPr>
          <p:nvPr/>
        </p:nvCxnSpPr>
        <p:spPr>
          <a:xfrm>
            <a:off x="8459875" y="2687075"/>
            <a:ext cx="325800" cy="167100"/>
          </a:xfrm>
          <a:prstGeom prst="straightConnector1">
            <a:avLst/>
          </a:prstGeom>
          <a:noFill/>
          <a:ln cap="flat" cmpd="sng" w="9525">
            <a:solidFill>
              <a:schemeClr val="dk2"/>
            </a:solidFill>
            <a:prstDash val="solid"/>
            <a:round/>
            <a:headEnd len="med" w="med" type="none"/>
            <a:tailEnd len="med" w="med" type="triangle"/>
          </a:ln>
        </p:spPr>
      </p:cxnSp>
      <p:sp>
        <p:nvSpPr>
          <p:cNvPr id="344" name="Google Shape;344;p31"/>
          <p:cNvSpPr txBox="1"/>
          <p:nvPr/>
        </p:nvSpPr>
        <p:spPr>
          <a:xfrm>
            <a:off x="478667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FSBE</a:t>
            </a:r>
            <a:endParaRPr>
              <a:latin typeface="Open Sans"/>
              <a:ea typeface="Open Sans"/>
              <a:cs typeface="Open Sans"/>
              <a:sym typeface="Open Sans"/>
            </a:endParaRPr>
          </a:p>
        </p:txBody>
      </p:sp>
      <p:sp>
        <p:nvSpPr>
          <p:cNvPr id="345" name="Google Shape;345;p31"/>
          <p:cNvSpPr txBox="1"/>
          <p:nvPr/>
        </p:nvSpPr>
        <p:spPr>
          <a:xfrm>
            <a:off x="741632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FESE</a:t>
            </a:r>
            <a:endParaRPr>
              <a:latin typeface="Open Sans"/>
              <a:ea typeface="Open Sans"/>
              <a:cs typeface="Open Sans"/>
              <a:sym typeface="Open Sans"/>
            </a:endParaRPr>
          </a:p>
        </p:txBody>
      </p:sp>
      <p:cxnSp>
        <p:nvCxnSpPr>
          <p:cNvPr id="346" name="Google Shape;346;p31"/>
          <p:cNvCxnSpPr>
            <a:stCxn id="322" idx="4"/>
            <a:endCxn id="344" idx="0"/>
          </p:cNvCxnSpPr>
          <p:nvPr/>
        </p:nvCxnSpPr>
        <p:spPr>
          <a:xfrm>
            <a:off x="5147725" y="3309425"/>
            <a:ext cx="0" cy="339600"/>
          </a:xfrm>
          <a:prstGeom prst="straightConnector1">
            <a:avLst/>
          </a:prstGeom>
          <a:noFill/>
          <a:ln cap="flat" cmpd="sng" w="9525">
            <a:solidFill>
              <a:schemeClr val="dk2"/>
            </a:solidFill>
            <a:prstDash val="solid"/>
            <a:round/>
            <a:headEnd len="med" w="med" type="none"/>
            <a:tailEnd len="med" w="med" type="triangle"/>
          </a:ln>
        </p:spPr>
      </p:cxnSp>
      <p:cxnSp>
        <p:nvCxnSpPr>
          <p:cNvPr id="347" name="Google Shape;347;p31"/>
          <p:cNvCxnSpPr>
            <a:stCxn id="327" idx="4"/>
            <a:endCxn id="345" idx="0"/>
          </p:cNvCxnSpPr>
          <p:nvPr/>
        </p:nvCxnSpPr>
        <p:spPr>
          <a:xfrm>
            <a:off x="7777375" y="3309425"/>
            <a:ext cx="0" cy="33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0" st="0"/>
                                            </p:txEl>
                                          </p:spTgt>
                                        </p:tgtEl>
                                        <p:attrNameLst>
                                          <p:attrName>style.visibility</p:attrName>
                                        </p:attrNameLst>
                                      </p:cBhvr>
                                      <p:to>
                                        <p:strVal val="visible"/>
                                      </p:to>
                                    </p:set>
                                    <p:animEffect filter="fade" transition="in">
                                      <p:cBhvr>
                                        <p:cTn dur="1000"/>
                                        <p:tgtEl>
                                          <p:spTgt spid="3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1" st="1"/>
                                            </p:txEl>
                                          </p:spTgt>
                                        </p:tgtEl>
                                        <p:attrNameLst>
                                          <p:attrName>style.visibility</p:attrName>
                                        </p:attrNameLst>
                                      </p:cBhvr>
                                      <p:to>
                                        <p:strVal val="visible"/>
                                      </p:to>
                                    </p:set>
                                    <p:animEffect filter="fade" transition="in">
                                      <p:cBhvr>
                                        <p:cTn dur="1000"/>
                                        <p:tgtEl>
                                          <p:spTgt spid="3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xEl>
                                              <p:pRg end="2" st="2"/>
                                            </p:txEl>
                                          </p:spTgt>
                                        </p:tgtEl>
                                        <p:attrNameLst>
                                          <p:attrName>style.visibility</p:attrName>
                                        </p:attrNameLst>
                                      </p:cBhvr>
                                      <p:to>
                                        <p:strVal val="visible"/>
                                      </p:to>
                                    </p:set>
                                    <p:animEffect filter="fade" transition="in">
                                      <p:cBhvr>
                                        <p:cTn dur="1000"/>
                                        <p:tgtEl>
                                          <p:spTgt spid="31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p:nvPr/>
        </p:nvSpPr>
        <p:spPr>
          <a:xfrm>
            <a:off x="4572000" y="0"/>
            <a:ext cx="4724100" cy="5143500"/>
          </a:xfrm>
          <a:prstGeom prst="rect">
            <a:avLst/>
          </a:prstGeom>
          <a:solidFill>
            <a:srgbClr val="0B3E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0" lang="en" sz="3200">
                <a:solidFill>
                  <a:srgbClr val="0090F8"/>
                </a:solidFill>
                <a:latin typeface="Mulish ExtraBold"/>
                <a:ea typeface="Mulish ExtraBold"/>
                <a:cs typeface="Mulish ExtraBold"/>
                <a:sym typeface="Mulish ExtraBold"/>
              </a:rPr>
              <a:t>Content</a:t>
            </a:r>
            <a:endParaRPr b="0" sz="3200">
              <a:solidFill>
                <a:srgbClr val="0090F8"/>
              </a:solidFill>
              <a:latin typeface="Mulish ExtraBold"/>
              <a:ea typeface="Mulish ExtraBold"/>
              <a:cs typeface="Mulish ExtraBold"/>
              <a:sym typeface="Mulish ExtraBold"/>
            </a:endParaRPr>
          </a:p>
        </p:txBody>
      </p:sp>
      <p:sp>
        <p:nvSpPr>
          <p:cNvPr id="76" name="Google Shape;76;p14"/>
          <p:cNvSpPr txBox="1"/>
          <p:nvPr>
            <p:ph idx="2" type="body"/>
          </p:nvPr>
        </p:nvSpPr>
        <p:spPr>
          <a:xfrm>
            <a:off x="4572000" y="724200"/>
            <a:ext cx="4572000" cy="3695100"/>
          </a:xfrm>
          <a:prstGeom prst="rect">
            <a:avLst/>
          </a:prstGeom>
        </p:spPr>
        <p:txBody>
          <a:bodyPr anchorCtr="0" anchor="ctr" bIns="91425" lIns="91425" spcFirstLastPara="1" rIns="91425" wrap="square" tIns="91425">
            <a:normAutofit/>
          </a:bodyPr>
          <a:lstStyle/>
          <a:p>
            <a:pPr indent="-330200" lvl="0" marL="457200" rtl="0" algn="l">
              <a:lnSpc>
                <a:spcPct val="150000"/>
              </a:lnSpc>
              <a:spcBef>
                <a:spcPts val="0"/>
              </a:spcBef>
              <a:spcAft>
                <a:spcPts val="0"/>
              </a:spcAft>
              <a:buSzPts val="1600"/>
              <a:buFont typeface="Mulish"/>
              <a:buAutoNum type="arabicPeriod"/>
            </a:pPr>
            <a:r>
              <a:rPr lang="en" sz="1600">
                <a:latin typeface="Mulish"/>
                <a:ea typeface="Mulish"/>
                <a:cs typeface="Mulish"/>
                <a:sym typeface="Mulish"/>
              </a:rPr>
              <a:t>Recursive Function (Hàm đệ quy)</a:t>
            </a:r>
            <a:endParaRPr sz="1600">
              <a:latin typeface="Mulish"/>
              <a:ea typeface="Mulish"/>
              <a:cs typeface="Mulish"/>
              <a:sym typeface="Mulish"/>
            </a:endParaRPr>
          </a:p>
          <a:p>
            <a:pPr indent="-330200" lvl="0" marL="457200" rtl="0" algn="l">
              <a:lnSpc>
                <a:spcPct val="150000"/>
              </a:lnSpc>
              <a:spcBef>
                <a:spcPts val="0"/>
              </a:spcBef>
              <a:spcAft>
                <a:spcPts val="0"/>
              </a:spcAft>
              <a:buSzPts val="1600"/>
              <a:buFont typeface="Mulish"/>
              <a:buAutoNum type="arabicPeriod"/>
            </a:pPr>
            <a:r>
              <a:rPr lang="en" sz="1600">
                <a:latin typeface="Mulish"/>
                <a:ea typeface="Mulish"/>
                <a:cs typeface="Mulish"/>
                <a:sym typeface="Mulish"/>
              </a:rPr>
              <a:t>Memorization (Đệ quy có nhớ)</a:t>
            </a:r>
            <a:endParaRPr sz="1600">
              <a:latin typeface="Mulish"/>
              <a:ea typeface="Mulish"/>
              <a:cs typeface="Mulish"/>
              <a:sym typeface="Mulish"/>
            </a:endParaRPr>
          </a:p>
          <a:p>
            <a:pPr indent="-330200" lvl="0" marL="457200" rtl="0" algn="l">
              <a:lnSpc>
                <a:spcPct val="150000"/>
              </a:lnSpc>
              <a:spcBef>
                <a:spcPts val="0"/>
              </a:spcBef>
              <a:spcAft>
                <a:spcPts val="0"/>
              </a:spcAft>
              <a:buSzPts val="1600"/>
              <a:buFont typeface="Mulish"/>
              <a:buAutoNum type="arabicPeriod"/>
            </a:pPr>
            <a:r>
              <a:rPr lang="en" sz="1600">
                <a:latin typeface="Mulish"/>
                <a:ea typeface="Mulish"/>
                <a:cs typeface="Mulish"/>
                <a:sym typeface="Mulish"/>
              </a:rPr>
              <a:t>Backtracking (Quay lui)</a:t>
            </a:r>
            <a:endParaRPr sz="1600">
              <a:latin typeface="Mulish"/>
              <a:ea typeface="Mulish"/>
              <a:cs typeface="Mulish"/>
              <a:sym typeface="Mulish"/>
            </a:endParaRPr>
          </a:p>
          <a:p>
            <a:pPr indent="-330200" lvl="0" marL="457200" rtl="0" algn="l">
              <a:lnSpc>
                <a:spcPct val="150000"/>
              </a:lnSpc>
              <a:spcBef>
                <a:spcPts val="0"/>
              </a:spcBef>
              <a:spcAft>
                <a:spcPts val="0"/>
              </a:spcAft>
              <a:buSzPts val="1600"/>
              <a:buFont typeface="Mulish"/>
              <a:buAutoNum type="arabicPeriod"/>
            </a:pPr>
            <a:r>
              <a:rPr lang="en" sz="1600">
                <a:latin typeface="Mulish"/>
                <a:ea typeface="Mulish"/>
                <a:cs typeface="Mulish"/>
                <a:sym typeface="Mulish"/>
              </a:rPr>
              <a:t>What's next?</a:t>
            </a:r>
            <a:endParaRPr sz="1600">
              <a:latin typeface="Mulish"/>
              <a:ea typeface="Mulish"/>
              <a:cs typeface="Mulish"/>
              <a:sym typeface="Mulish"/>
            </a:endParaRPr>
          </a:p>
          <a:p>
            <a:pPr indent="-330200" lvl="0" marL="457200" rtl="0" algn="l">
              <a:lnSpc>
                <a:spcPct val="150000"/>
              </a:lnSpc>
              <a:spcBef>
                <a:spcPts val="0"/>
              </a:spcBef>
              <a:spcAft>
                <a:spcPts val="0"/>
              </a:spcAft>
              <a:buSzPts val="1600"/>
              <a:buFont typeface="Mulish"/>
              <a:buAutoNum type="arabicPeriod"/>
            </a:pPr>
            <a:r>
              <a:rPr lang="en" sz="1600">
                <a:latin typeface="Mulish"/>
                <a:ea typeface="Mulish"/>
                <a:cs typeface="Mulish"/>
                <a:sym typeface="Mulish"/>
              </a:rPr>
              <a:t>Homework</a:t>
            </a:r>
            <a:endParaRPr sz="1600">
              <a:latin typeface="Mulish"/>
              <a:ea typeface="Mulish"/>
              <a:cs typeface="Mulish"/>
              <a:sym typeface="Mulish"/>
            </a:endParaRPr>
          </a:p>
        </p:txBody>
      </p:sp>
      <p:sp>
        <p:nvSpPr>
          <p:cNvPr id="77" name="Google Shape;77;p14"/>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78" name="Google Shape;7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9" name="Google Shape;79;p14"/>
          <p:cNvSpPr txBox="1"/>
          <p:nvPr/>
        </p:nvSpPr>
        <p:spPr>
          <a:xfrm>
            <a:off x="6769650" y="65375"/>
            <a:ext cx="225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animEffect filter="fade" transition="in">
                                      <p:cBhvr>
                                        <p:cTn dur="1000"/>
                                        <p:tgtEl>
                                          <p:spTgt spid="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animEffect filter="fade" transition="in">
                                      <p:cBhvr>
                                        <p:cTn dur="1000"/>
                                        <p:tgtEl>
                                          <p:spTgt spid="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animEffect filter="fade" transition="in">
                                      <p:cBhvr>
                                        <p:cTn dur="1000"/>
                                        <p:tgtEl>
                                          <p:spTgt spid="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animEffect filter="fade" transition="in">
                                      <p:cBhvr>
                                        <p:cTn dur="1000"/>
                                        <p:tgtEl>
                                          <p:spTgt spid="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animEffect filter="fade" transition="in">
                                      <p:cBhvr>
                                        <p:cTn dur="1000"/>
                                        <p:tgtEl>
                                          <p:spTgt spid="7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2"/>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Backtracking: Ví dụ - Tìm từ đúng</a:t>
            </a:r>
            <a:endParaRPr b="0" sz="2400">
              <a:solidFill>
                <a:srgbClr val="0090F8"/>
              </a:solidFill>
              <a:latin typeface="Mulish ExtraBold"/>
              <a:ea typeface="Mulish ExtraBold"/>
              <a:cs typeface="Mulish ExtraBold"/>
              <a:sym typeface="Mulish ExtraBold"/>
            </a:endParaRPr>
          </a:p>
        </p:txBody>
      </p:sp>
      <p:sp>
        <p:nvSpPr>
          <p:cNvPr id="353" name="Google Shape;353;p32"/>
          <p:cNvSpPr txBox="1"/>
          <p:nvPr>
            <p:ph idx="1" type="body"/>
          </p:nvPr>
        </p:nvSpPr>
        <p:spPr>
          <a:xfrm>
            <a:off x="311700" y="1266325"/>
            <a:ext cx="4109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3E64"/>
                </a:solidFill>
              </a:rPr>
              <a:t>Điều kiện: chữ đầu tiên là F, chữ thứ hai là S và chữ thứ tư là E</a:t>
            </a:r>
            <a:endParaRPr>
              <a:solidFill>
                <a:srgbClr val="0B3E64"/>
              </a:solidFill>
            </a:endParaRPr>
          </a:p>
          <a:p>
            <a:pPr indent="0" lvl="0" marL="0" rtl="0" algn="l">
              <a:spcBef>
                <a:spcPts val="1000"/>
              </a:spcBef>
              <a:spcAft>
                <a:spcPts val="0"/>
              </a:spcAft>
              <a:buNone/>
            </a:pPr>
            <a:r>
              <a:rPr lang="en">
                <a:solidFill>
                  <a:srgbClr val="0B3E64"/>
                </a:solidFill>
              </a:rPr>
              <a:t>1. Đi sang nhánh bên phải</a:t>
            </a:r>
            <a:endParaRPr>
              <a:solidFill>
                <a:srgbClr val="0B3E64"/>
              </a:solidFill>
            </a:endParaRPr>
          </a:p>
          <a:p>
            <a:pPr indent="0" lvl="0" marL="0" rtl="0" algn="l">
              <a:spcBef>
                <a:spcPts val="1000"/>
              </a:spcBef>
              <a:spcAft>
                <a:spcPts val="0"/>
              </a:spcAft>
              <a:buNone/>
            </a:pPr>
            <a:r>
              <a:rPr lang="en">
                <a:solidFill>
                  <a:srgbClr val="0B3E64"/>
                </a:solidFill>
              </a:rPr>
              <a:t>2. Vi phạm điều kiện</a:t>
            </a:r>
            <a:endParaRPr>
              <a:solidFill>
                <a:srgbClr val="0B3E64"/>
              </a:solidFill>
            </a:endParaRPr>
          </a:p>
          <a:p>
            <a:pPr indent="0" lvl="0" marL="0" rtl="0" algn="l">
              <a:spcBef>
                <a:spcPts val="1000"/>
              </a:spcBef>
              <a:spcAft>
                <a:spcPts val="0"/>
              </a:spcAft>
              <a:buNone/>
            </a:pPr>
            <a:r>
              <a:rPr lang="en">
                <a:solidFill>
                  <a:srgbClr val="0B3E64"/>
                </a:solidFill>
              </a:rPr>
              <a:t>3. Ta không cần tiếp tục explore nhánh này</a:t>
            </a:r>
            <a:endParaRPr>
              <a:solidFill>
                <a:srgbClr val="0B3E64"/>
              </a:solidFill>
            </a:endParaRPr>
          </a:p>
          <a:p>
            <a:pPr indent="0" lvl="0" marL="0" rtl="0" algn="l">
              <a:spcBef>
                <a:spcPts val="1000"/>
              </a:spcBef>
              <a:spcAft>
                <a:spcPts val="1000"/>
              </a:spcAft>
              <a:buNone/>
            </a:pPr>
            <a:r>
              <a:rPr lang="en">
                <a:solidFill>
                  <a:srgbClr val="0B3E64"/>
                </a:solidFill>
              </a:rPr>
              <a:t>4. Backtrack lại node F</a:t>
            </a:r>
            <a:endParaRPr>
              <a:solidFill>
                <a:srgbClr val="0B3E64"/>
              </a:solidFill>
            </a:endParaRPr>
          </a:p>
        </p:txBody>
      </p:sp>
      <p:sp>
        <p:nvSpPr>
          <p:cNvPr id="354" name="Google Shape;354;p32"/>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6" name="Google Shape;356;p32"/>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357" name="Google Shape;357;p32"/>
          <p:cNvSpPr/>
          <p:nvPr/>
        </p:nvSpPr>
        <p:spPr>
          <a:xfrm>
            <a:off x="6764850" y="11524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58" name="Google Shape;358;p32"/>
          <p:cNvSpPr/>
          <p:nvPr/>
        </p:nvSpPr>
        <p:spPr>
          <a:xfrm>
            <a:off x="5828525" y="16078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359" name="Google Shape;359;p32"/>
          <p:cNvSpPr/>
          <p:nvPr/>
        </p:nvSpPr>
        <p:spPr>
          <a:xfrm>
            <a:off x="7701175" y="1607825"/>
            <a:ext cx="444300" cy="45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60" name="Google Shape;360;p32"/>
          <p:cNvSpPr/>
          <p:nvPr/>
        </p:nvSpPr>
        <p:spPr>
          <a:xfrm>
            <a:off x="7110913" y="2231675"/>
            <a:ext cx="444300" cy="455400"/>
          </a:xfrm>
          <a:prstGeom prst="ellipse">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361" name="Google Shape;361;p32"/>
          <p:cNvSpPr/>
          <p:nvPr/>
        </p:nvSpPr>
        <p:spPr>
          <a:xfrm>
            <a:off x="8237725" y="223167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362" name="Google Shape;362;p32"/>
          <p:cNvSpPr/>
          <p:nvPr/>
        </p:nvSpPr>
        <p:spPr>
          <a:xfrm>
            <a:off x="6320550"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363" name="Google Shape;363;p32"/>
          <p:cNvSpPr/>
          <p:nvPr/>
        </p:nvSpPr>
        <p:spPr>
          <a:xfrm>
            <a:off x="5471900" y="2854038"/>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364" name="Google Shape;364;p32"/>
          <p:cNvSpPr/>
          <p:nvPr/>
        </p:nvSpPr>
        <p:spPr>
          <a:xfrm>
            <a:off x="492557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65" name="Google Shape;365;p32"/>
          <p:cNvSpPr/>
          <p:nvPr/>
        </p:nvSpPr>
        <p:spPr>
          <a:xfrm>
            <a:off x="5260650"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366" name="Google Shape;366;p32"/>
          <p:cNvSpPr/>
          <p:nvPr/>
        </p:nvSpPr>
        <p:spPr>
          <a:xfrm>
            <a:off x="6018213" y="2854038"/>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367" name="Google Shape;367;p32"/>
          <p:cNvSpPr/>
          <p:nvPr/>
        </p:nvSpPr>
        <p:spPr>
          <a:xfrm>
            <a:off x="6525800"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68" name="Google Shape;368;p32"/>
          <p:cNvSpPr/>
          <p:nvPr/>
        </p:nvSpPr>
        <p:spPr>
          <a:xfrm>
            <a:off x="70511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69" name="Google Shape;369;p32"/>
          <p:cNvSpPr/>
          <p:nvPr/>
        </p:nvSpPr>
        <p:spPr>
          <a:xfrm>
            <a:off x="75552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70" name="Google Shape;370;p32"/>
          <p:cNvSpPr/>
          <p:nvPr/>
        </p:nvSpPr>
        <p:spPr>
          <a:xfrm>
            <a:off x="85634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371" name="Google Shape;371;p32"/>
          <p:cNvSpPr/>
          <p:nvPr/>
        </p:nvSpPr>
        <p:spPr>
          <a:xfrm>
            <a:off x="80593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372" name="Google Shape;372;p32"/>
          <p:cNvCxnSpPr>
            <a:stCxn id="357" idx="3"/>
            <a:endCxn id="358" idx="7"/>
          </p:cNvCxnSpPr>
          <p:nvPr/>
        </p:nvCxnSpPr>
        <p:spPr>
          <a:xfrm flipH="1">
            <a:off x="6207716"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373" name="Google Shape;373;p32"/>
          <p:cNvCxnSpPr>
            <a:stCxn id="357" idx="5"/>
            <a:endCxn id="359" idx="1"/>
          </p:cNvCxnSpPr>
          <p:nvPr/>
        </p:nvCxnSpPr>
        <p:spPr>
          <a:xfrm>
            <a:off x="7144084"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374" name="Google Shape;374;p32"/>
          <p:cNvCxnSpPr>
            <a:stCxn id="358" idx="3"/>
            <a:endCxn id="365" idx="0"/>
          </p:cNvCxnSpPr>
          <p:nvPr/>
        </p:nvCxnSpPr>
        <p:spPr>
          <a:xfrm flipH="1">
            <a:off x="5482891" y="1996533"/>
            <a:ext cx="410700" cy="235200"/>
          </a:xfrm>
          <a:prstGeom prst="straightConnector1">
            <a:avLst/>
          </a:prstGeom>
          <a:noFill/>
          <a:ln cap="flat" cmpd="sng" w="9525">
            <a:solidFill>
              <a:schemeClr val="dk2"/>
            </a:solidFill>
            <a:prstDash val="solid"/>
            <a:round/>
            <a:headEnd len="med" w="med" type="none"/>
            <a:tailEnd len="med" w="med" type="triangle"/>
          </a:ln>
        </p:spPr>
      </p:cxnSp>
      <p:cxnSp>
        <p:nvCxnSpPr>
          <p:cNvPr id="375" name="Google Shape;375;p32"/>
          <p:cNvCxnSpPr>
            <a:stCxn id="358" idx="5"/>
            <a:endCxn id="362" idx="0"/>
          </p:cNvCxnSpPr>
          <p:nvPr/>
        </p:nvCxnSpPr>
        <p:spPr>
          <a:xfrm>
            <a:off x="6207759" y="1996533"/>
            <a:ext cx="334800" cy="235200"/>
          </a:xfrm>
          <a:prstGeom prst="straightConnector1">
            <a:avLst/>
          </a:prstGeom>
          <a:noFill/>
          <a:ln cap="flat" cmpd="sng" w="9525">
            <a:solidFill>
              <a:schemeClr val="dk2"/>
            </a:solidFill>
            <a:prstDash val="solid"/>
            <a:round/>
            <a:headEnd len="med" w="med" type="none"/>
            <a:tailEnd len="med" w="med" type="triangle"/>
          </a:ln>
        </p:spPr>
      </p:cxnSp>
      <p:cxnSp>
        <p:nvCxnSpPr>
          <p:cNvPr id="376" name="Google Shape;376;p32"/>
          <p:cNvCxnSpPr>
            <a:stCxn id="365" idx="3"/>
            <a:endCxn id="364" idx="0"/>
          </p:cNvCxnSpPr>
          <p:nvPr/>
        </p:nvCxnSpPr>
        <p:spPr>
          <a:xfrm flipH="1">
            <a:off x="5147816" y="2620383"/>
            <a:ext cx="177900" cy="233700"/>
          </a:xfrm>
          <a:prstGeom prst="straightConnector1">
            <a:avLst/>
          </a:prstGeom>
          <a:noFill/>
          <a:ln cap="flat" cmpd="sng" w="9525">
            <a:solidFill>
              <a:schemeClr val="dk2"/>
            </a:solidFill>
            <a:prstDash val="solid"/>
            <a:round/>
            <a:headEnd len="med" w="med" type="none"/>
            <a:tailEnd len="med" w="med" type="triangle"/>
          </a:ln>
        </p:spPr>
      </p:cxnSp>
      <p:cxnSp>
        <p:nvCxnSpPr>
          <p:cNvPr id="377" name="Google Shape;377;p32"/>
          <p:cNvCxnSpPr>
            <a:stCxn id="365" idx="5"/>
            <a:endCxn id="363" idx="0"/>
          </p:cNvCxnSpPr>
          <p:nvPr/>
        </p:nvCxnSpPr>
        <p:spPr>
          <a:xfrm>
            <a:off x="5639884" y="2620383"/>
            <a:ext cx="54300" cy="233700"/>
          </a:xfrm>
          <a:prstGeom prst="straightConnector1">
            <a:avLst/>
          </a:prstGeom>
          <a:noFill/>
          <a:ln cap="flat" cmpd="sng" w="9525">
            <a:solidFill>
              <a:schemeClr val="dk2"/>
            </a:solidFill>
            <a:prstDash val="solid"/>
            <a:round/>
            <a:headEnd len="med" w="med" type="none"/>
            <a:tailEnd len="med" w="med" type="triangle"/>
          </a:ln>
        </p:spPr>
      </p:cxnSp>
      <p:cxnSp>
        <p:nvCxnSpPr>
          <p:cNvPr id="378" name="Google Shape;378;p32"/>
          <p:cNvCxnSpPr>
            <a:stCxn id="359" idx="3"/>
            <a:endCxn id="360" idx="0"/>
          </p:cNvCxnSpPr>
          <p:nvPr/>
        </p:nvCxnSpPr>
        <p:spPr>
          <a:xfrm flipH="1">
            <a:off x="7333041" y="1996533"/>
            <a:ext cx="433200" cy="235200"/>
          </a:xfrm>
          <a:prstGeom prst="straightConnector1">
            <a:avLst/>
          </a:prstGeom>
          <a:noFill/>
          <a:ln cap="flat" cmpd="sng" w="9525">
            <a:solidFill>
              <a:schemeClr val="dk2"/>
            </a:solidFill>
            <a:prstDash val="solid"/>
            <a:round/>
            <a:headEnd len="med" w="med" type="none"/>
            <a:tailEnd len="med" w="med" type="triangle"/>
          </a:ln>
        </p:spPr>
      </p:cxnSp>
      <p:cxnSp>
        <p:nvCxnSpPr>
          <p:cNvPr id="379" name="Google Shape;379;p32"/>
          <p:cNvCxnSpPr>
            <a:stCxn id="359" idx="5"/>
            <a:endCxn id="361" idx="0"/>
          </p:cNvCxnSpPr>
          <p:nvPr/>
        </p:nvCxnSpPr>
        <p:spPr>
          <a:xfrm>
            <a:off x="8080409" y="1996533"/>
            <a:ext cx="379500" cy="235200"/>
          </a:xfrm>
          <a:prstGeom prst="straightConnector1">
            <a:avLst/>
          </a:prstGeom>
          <a:noFill/>
          <a:ln cap="flat" cmpd="sng" w="9525">
            <a:solidFill>
              <a:schemeClr val="dk2"/>
            </a:solidFill>
            <a:prstDash val="solid"/>
            <a:round/>
            <a:headEnd len="med" w="med" type="none"/>
            <a:tailEnd len="med" w="med" type="triangle"/>
          </a:ln>
        </p:spPr>
      </p:cxnSp>
      <p:cxnSp>
        <p:nvCxnSpPr>
          <p:cNvPr id="380" name="Google Shape;380;p32"/>
          <p:cNvCxnSpPr>
            <a:stCxn id="362" idx="3"/>
            <a:endCxn id="366" idx="0"/>
          </p:cNvCxnSpPr>
          <p:nvPr/>
        </p:nvCxnSpPr>
        <p:spPr>
          <a:xfrm flipH="1">
            <a:off x="6240416" y="2620383"/>
            <a:ext cx="145200" cy="2337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32"/>
          <p:cNvCxnSpPr>
            <a:endCxn id="367" idx="0"/>
          </p:cNvCxnSpPr>
          <p:nvPr/>
        </p:nvCxnSpPr>
        <p:spPr>
          <a:xfrm>
            <a:off x="6699650" y="2620325"/>
            <a:ext cx="48300" cy="233700"/>
          </a:xfrm>
          <a:prstGeom prst="straightConnector1">
            <a:avLst/>
          </a:prstGeom>
          <a:noFill/>
          <a:ln cap="flat" cmpd="sng" w="9525">
            <a:solidFill>
              <a:schemeClr val="dk2"/>
            </a:solidFill>
            <a:prstDash val="solid"/>
            <a:round/>
            <a:headEnd len="med" w="med" type="none"/>
            <a:tailEnd len="med" w="med" type="triangle"/>
          </a:ln>
        </p:spPr>
      </p:cxnSp>
      <p:cxnSp>
        <p:nvCxnSpPr>
          <p:cNvPr id="382" name="Google Shape;382;p32"/>
          <p:cNvCxnSpPr>
            <a:endCxn id="368" idx="0"/>
          </p:cNvCxnSpPr>
          <p:nvPr/>
        </p:nvCxnSpPr>
        <p:spPr>
          <a:xfrm flipH="1">
            <a:off x="7273275" y="2686925"/>
            <a:ext cx="59700" cy="167100"/>
          </a:xfrm>
          <a:prstGeom prst="straightConnector1">
            <a:avLst/>
          </a:prstGeom>
          <a:noFill/>
          <a:ln cap="flat" cmpd="sng" w="9525">
            <a:solidFill>
              <a:schemeClr val="dk2"/>
            </a:solidFill>
            <a:prstDash val="solid"/>
            <a:round/>
            <a:headEnd len="med" w="med" type="none"/>
            <a:tailEnd len="med" w="med" type="triangle"/>
          </a:ln>
        </p:spPr>
      </p:cxnSp>
      <p:cxnSp>
        <p:nvCxnSpPr>
          <p:cNvPr id="383" name="Google Shape;383;p32"/>
          <p:cNvCxnSpPr>
            <a:stCxn id="360" idx="5"/>
            <a:endCxn id="369" idx="0"/>
          </p:cNvCxnSpPr>
          <p:nvPr/>
        </p:nvCxnSpPr>
        <p:spPr>
          <a:xfrm>
            <a:off x="7490146" y="2620383"/>
            <a:ext cx="287100" cy="233700"/>
          </a:xfrm>
          <a:prstGeom prst="straightConnector1">
            <a:avLst/>
          </a:prstGeom>
          <a:noFill/>
          <a:ln cap="flat" cmpd="sng" w="9525">
            <a:solidFill>
              <a:schemeClr val="dk2"/>
            </a:solidFill>
            <a:prstDash val="solid"/>
            <a:round/>
            <a:headEnd len="med" w="med" type="none"/>
            <a:tailEnd len="med" w="med" type="triangle"/>
          </a:ln>
        </p:spPr>
      </p:cxnSp>
      <p:cxnSp>
        <p:nvCxnSpPr>
          <p:cNvPr id="384" name="Google Shape;384;p32"/>
          <p:cNvCxnSpPr>
            <a:endCxn id="371" idx="0"/>
          </p:cNvCxnSpPr>
          <p:nvPr/>
        </p:nvCxnSpPr>
        <p:spPr>
          <a:xfrm flipH="1">
            <a:off x="8281475" y="2686925"/>
            <a:ext cx="178500" cy="1671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2"/>
          <p:cNvCxnSpPr>
            <a:stCxn id="361" idx="4"/>
            <a:endCxn id="370" idx="0"/>
          </p:cNvCxnSpPr>
          <p:nvPr/>
        </p:nvCxnSpPr>
        <p:spPr>
          <a:xfrm>
            <a:off x="8459875" y="2687075"/>
            <a:ext cx="325800" cy="1671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2"/>
          <p:cNvSpPr txBox="1"/>
          <p:nvPr/>
        </p:nvSpPr>
        <p:spPr>
          <a:xfrm>
            <a:off x="478667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FSBE</a:t>
            </a:r>
            <a:endParaRPr>
              <a:latin typeface="Open Sans"/>
              <a:ea typeface="Open Sans"/>
              <a:cs typeface="Open Sans"/>
              <a:sym typeface="Open Sans"/>
            </a:endParaRPr>
          </a:p>
        </p:txBody>
      </p:sp>
      <p:sp>
        <p:nvSpPr>
          <p:cNvPr id="387" name="Google Shape;387;p32"/>
          <p:cNvSpPr txBox="1"/>
          <p:nvPr/>
        </p:nvSpPr>
        <p:spPr>
          <a:xfrm>
            <a:off x="741632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FESE</a:t>
            </a:r>
            <a:endParaRPr>
              <a:latin typeface="Open Sans"/>
              <a:ea typeface="Open Sans"/>
              <a:cs typeface="Open Sans"/>
              <a:sym typeface="Open Sans"/>
            </a:endParaRPr>
          </a:p>
        </p:txBody>
      </p:sp>
      <p:cxnSp>
        <p:nvCxnSpPr>
          <p:cNvPr id="388" name="Google Shape;388;p32"/>
          <p:cNvCxnSpPr>
            <a:stCxn id="364" idx="4"/>
            <a:endCxn id="386" idx="0"/>
          </p:cNvCxnSpPr>
          <p:nvPr/>
        </p:nvCxnSpPr>
        <p:spPr>
          <a:xfrm>
            <a:off x="5147725" y="3309425"/>
            <a:ext cx="0" cy="339600"/>
          </a:xfrm>
          <a:prstGeom prst="straightConnector1">
            <a:avLst/>
          </a:prstGeom>
          <a:noFill/>
          <a:ln cap="flat" cmpd="sng" w="9525">
            <a:solidFill>
              <a:schemeClr val="dk2"/>
            </a:solidFill>
            <a:prstDash val="solid"/>
            <a:round/>
            <a:headEnd len="med" w="med" type="none"/>
            <a:tailEnd len="med" w="med" type="triangle"/>
          </a:ln>
        </p:spPr>
      </p:cxnSp>
      <p:cxnSp>
        <p:nvCxnSpPr>
          <p:cNvPr id="389" name="Google Shape;389;p32"/>
          <p:cNvCxnSpPr>
            <a:stCxn id="369" idx="4"/>
            <a:endCxn id="387" idx="0"/>
          </p:cNvCxnSpPr>
          <p:nvPr/>
        </p:nvCxnSpPr>
        <p:spPr>
          <a:xfrm>
            <a:off x="7777375" y="3309425"/>
            <a:ext cx="0" cy="339600"/>
          </a:xfrm>
          <a:prstGeom prst="straightConnector1">
            <a:avLst/>
          </a:prstGeom>
          <a:noFill/>
          <a:ln cap="flat" cmpd="sng" w="9525">
            <a:solidFill>
              <a:schemeClr val="dk2"/>
            </a:solidFill>
            <a:prstDash val="solid"/>
            <a:round/>
            <a:headEnd len="med" w="med" type="none"/>
            <a:tailEnd len="med" w="med" type="triangle"/>
          </a:ln>
        </p:spPr>
      </p:cxnSp>
      <p:sp>
        <p:nvSpPr>
          <p:cNvPr id="390" name="Google Shape;390;p32"/>
          <p:cNvSpPr/>
          <p:nvPr/>
        </p:nvSpPr>
        <p:spPr>
          <a:xfrm>
            <a:off x="6983975" y="663632"/>
            <a:ext cx="970125" cy="936075"/>
          </a:xfrm>
          <a:custGeom>
            <a:rect b="b" l="l" r="r" t="t"/>
            <a:pathLst>
              <a:path extrusionOk="0" h="37443" w="38805">
                <a:moveTo>
                  <a:pt x="38805" y="37443"/>
                </a:moveTo>
                <a:cubicBezTo>
                  <a:pt x="38805" y="23039"/>
                  <a:pt x="31291" y="2153"/>
                  <a:pt x="17031" y="117"/>
                </a:cubicBezTo>
                <a:cubicBezTo>
                  <a:pt x="10491" y="-817"/>
                  <a:pt x="5301" y="8372"/>
                  <a:pt x="3700" y="14781"/>
                </a:cubicBezTo>
                <a:cubicBezTo>
                  <a:pt x="3411" y="15940"/>
                  <a:pt x="4324" y="17802"/>
                  <a:pt x="3256" y="18336"/>
                </a:cubicBezTo>
                <a:cubicBezTo>
                  <a:pt x="2187" y="18870"/>
                  <a:pt x="-145" y="15399"/>
                  <a:pt x="145" y="16558"/>
                </a:cubicBezTo>
                <a:cubicBezTo>
                  <a:pt x="686" y="18718"/>
                  <a:pt x="4819" y="17998"/>
                  <a:pt x="6811" y="17003"/>
                </a:cubicBezTo>
              </a:path>
            </a:pathLst>
          </a:custGeom>
          <a:noFill/>
          <a:ln cap="flat" cmpd="sng" w="9525">
            <a:solidFill>
              <a:schemeClr val="dk2"/>
            </a:solidFill>
            <a:prstDash val="solid"/>
            <a:round/>
            <a:headEnd len="med" w="med" type="none"/>
            <a:tailEnd len="med" w="med" type="none"/>
          </a:ln>
        </p:spPr>
      </p:sp>
      <p:sp>
        <p:nvSpPr>
          <p:cNvPr id="391" name="Google Shape;391;p32"/>
          <p:cNvSpPr txBox="1"/>
          <p:nvPr/>
        </p:nvSpPr>
        <p:spPr>
          <a:xfrm>
            <a:off x="7898550" y="966500"/>
            <a:ext cx="1109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backtrack</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animEffect filter="fade" transition="in">
                                      <p:cBhvr>
                                        <p:cTn dur="1000"/>
                                        <p:tgtEl>
                                          <p:spTgt spid="3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animEffect filter="fade" transition="in">
                                      <p:cBhvr>
                                        <p:cTn dur="1000"/>
                                        <p:tgtEl>
                                          <p:spTgt spid="3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animEffect filter="fade" transition="in">
                                      <p:cBhvr>
                                        <p:cTn dur="1000"/>
                                        <p:tgtEl>
                                          <p:spTgt spid="3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animEffect filter="fade" transition="in">
                                      <p:cBhvr>
                                        <p:cTn dur="1000"/>
                                        <p:tgtEl>
                                          <p:spTgt spid="3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animEffect filter="fade" transition="in">
                                      <p:cBhvr>
                                        <p:cTn dur="1000"/>
                                        <p:tgtEl>
                                          <p:spTgt spid="35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3"/>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Backtracking: Ví dụ - Tìm từ đúng</a:t>
            </a:r>
            <a:endParaRPr b="0" sz="2400">
              <a:solidFill>
                <a:srgbClr val="0090F8"/>
              </a:solidFill>
              <a:latin typeface="Mulish ExtraBold"/>
              <a:ea typeface="Mulish ExtraBold"/>
              <a:cs typeface="Mulish ExtraBold"/>
              <a:sym typeface="Mulish ExtraBold"/>
            </a:endParaRPr>
          </a:p>
        </p:txBody>
      </p:sp>
      <p:sp>
        <p:nvSpPr>
          <p:cNvPr id="397" name="Google Shape;397;p33"/>
          <p:cNvSpPr txBox="1"/>
          <p:nvPr>
            <p:ph idx="1" type="body"/>
          </p:nvPr>
        </p:nvSpPr>
        <p:spPr>
          <a:xfrm>
            <a:off x="311700" y="1266325"/>
            <a:ext cx="4109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3E64"/>
                </a:solidFill>
              </a:rPr>
              <a:t>Điều kiện: chữ đầu tiên là F, chữ thứ hai là S và chữ thứ tư là E</a:t>
            </a:r>
            <a:endParaRPr>
              <a:solidFill>
                <a:srgbClr val="0B3E64"/>
              </a:solidFill>
            </a:endParaRPr>
          </a:p>
          <a:p>
            <a:pPr indent="0" lvl="0" marL="0" rtl="0" algn="l">
              <a:spcBef>
                <a:spcPts val="1000"/>
              </a:spcBef>
              <a:spcAft>
                <a:spcPts val="0"/>
              </a:spcAft>
              <a:buNone/>
            </a:pPr>
            <a:r>
              <a:rPr lang="en">
                <a:solidFill>
                  <a:srgbClr val="0B3E64"/>
                </a:solidFill>
              </a:rPr>
              <a:t>1. Đi sang nhánh bên </a:t>
            </a:r>
            <a:r>
              <a:rPr lang="en">
                <a:solidFill>
                  <a:srgbClr val="0B3E64"/>
                </a:solidFill>
              </a:rPr>
              <a:t>trái của F</a:t>
            </a:r>
            <a:endParaRPr>
              <a:solidFill>
                <a:srgbClr val="0B3E64"/>
              </a:solidFill>
            </a:endParaRPr>
          </a:p>
          <a:p>
            <a:pPr indent="0" lvl="0" marL="0" rtl="0" algn="l">
              <a:spcBef>
                <a:spcPts val="1000"/>
              </a:spcBef>
              <a:spcAft>
                <a:spcPts val="1000"/>
              </a:spcAft>
              <a:buNone/>
            </a:pPr>
            <a:r>
              <a:rPr lang="en">
                <a:solidFill>
                  <a:srgbClr val="0B3E64"/>
                </a:solidFill>
              </a:rPr>
              <a:t>2. </a:t>
            </a:r>
            <a:r>
              <a:rPr lang="en">
                <a:solidFill>
                  <a:srgbClr val="0B3E64"/>
                </a:solidFill>
              </a:rPr>
              <a:t>Điều kiện thoả mãn, tiếp tục đi theo nhánh này</a:t>
            </a:r>
            <a:endParaRPr>
              <a:solidFill>
                <a:srgbClr val="0B3E64"/>
              </a:solidFill>
            </a:endParaRPr>
          </a:p>
        </p:txBody>
      </p:sp>
      <p:sp>
        <p:nvSpPr>
          <p:cNvPr id="398" name="Google Shape;398;p33"/>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0" name="Google Shape;400;p33"/>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401" name="Google Shape;401;p33"/>
          <p:cNvSpPr/>
          <p:nvPr/>
        </p:nvSpPr>
        <p:spPr>
          <a:xfrm>
            <a:off x="6764850" y="11524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02" name="Google Shape;402;p33"/>
          <p:cNvSpPr/>
          <p:nvPr/>
        </p:nvSpPr>
        <p:spPr>
          <a:xfrm>
            <a:off x="5828525" y="16078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403" name="Google Shape;403;p33"/>
          <p:cNvSpPr/>
          <p:nvPr/>
        </p:nvSpPr>
        <p:spPr>
          <a:xfrm>
            <a:off x="7701175" y="1607825"/>
            <a:ext cx="444300" cy="45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04" name="Google Shape;404;p33"/>
          <p:cNvSpPr/>
          <p:nvPr/>
        </p:nvSpPr>
        <p:spPr>
          <a:xfrm>
            <a:off x="7110913" y="223167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405" name="Google Shape;405;p33"/>
          <p:cNvSpPr/>
          <p:nvPr/>
        </p:nvSpPr>
        <p:spPr>
          <a:xfrm>
            <a:off x="8237725" y="223167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406" name="Google Shape;406;p33"/>
          <p:cNvSpPr/>
          <p:nvPr/>
        </p:nvSpPr>
        <p:spPr>
          <a:xfrm>
            <a:off x="6320550"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407" name="Google Shape;407;p33"/>
          <p:cNvSpPr/>
          <p:nvPr/>
        </p:nvSpPr>
        <p:spPr>
          <a:xfrm>
            <a:off x="5471900" y="2854038"/>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08" name="Google Shape;408;p33"/>
          <p:cNvSpPr/>
          <p:nvPr/>
        </p:nvSpPr>
        <p:spPr>
          <a:xfrm>
            <a:off x="4925575"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09" name="Google Shape;409;p33"/>
          <p:cNvSpPr/>
          <p:nvPr/>
        </p:nvSpPr>
        <p:spPr>
          <a:xfrm>
            <a:off x="5260650" y="223167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410" name="Google Shape;410;p33"/>
          <p:cNvSpPr/>
          <p:nvPr/>
        </p:nvSpPr>
        <p:spPr>
          <a:xfrm>
            <a:off x="6018213" y="2854038"/>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411" name="Google Shape;411;p33"/>
          <p:cNvSpPr/>
          <p:nvPr/>
        </p:nvSpPr>
        <p:spPr>
          <a:xfrm>
            <a:off x="6525800" y="2854025"/>
            <a:ext cx="444300" cy="455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12" name="Google Shape;412;p33"/>
          <p:cNvSpPr/>
          <p:nvPr/>
        </p:nvSpPr>
        <p:spPr>
          <a:xfrm>
            <a:off x="70511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13" name="Google Shape;413;p33"/>
          <p:cNvSpPr/>
          <p:nvPr/>
        </p:nvSpPr>
        <p:spPr>
          <a:xfrm>
            <a:off x="75552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14" name="Google Shape;414;p33"/>
          <p:cNvSpPr/>
          <p:nvPr/>
        </p:nvSpPr>
        <p:spPr>
          <a:xfrm>
            <a:off x="85634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15" name="Google Shape;415;p33"/>
          <p:cNvSpPr/>
          <p:nvPr/>
        </p:nvSpPr>
        <p:spPr>
          <a:xfrm>
            <a:off x="80593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416" name="Google Shape;416;p33"/>
          <p:cNvCxnSpPr>
            <a:stCxn id="401" idx="3"/>
            <a:endCxn id="402" idx="7"/>
          </p:cNvCxnSpPr>
          <p:nvPr/>
        </p:nvCxnSpPr>
        <p:spPr>
          <a:xfrm flipH="1">
            <a:off x="6207716"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417" name="Google Shape;417;p33"/>
          <p:cNvCxnSpPr>
            <a:stCxn id="401" idx="5"/>
            <a:endCxn id="403" idx="1"/>
          </p:cNvCxnSpPr>
          <p:nvPr/>
        </p:nvCxnSpPr>
        <p:spPr>
          <a:xfrm>
            <a:off x="7144084"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418" name="Google Shape;418;p33"/>
          <p:cNvCxnSpPr>
            <a:stCxn id="402" idx="3"/>
            <a:endCxn id="409" idx="0"/>
          </p:cNvCxnSpPr>
          <p:nvPr/>
        </p:nvCxnSpPr>
        <p:spPr>
          <a:xfrm flipH="1">
            <a:off x="5482891" y="1996533"/>
            <a:ext cx="410700" cy="235200"/>
          </a:xfrm>
          <a:prstGeom prst="straightConnector1">
            <a:avLst/>
          </a:prstGeom>
          <a:noFill/>
          <a:ln cap="flat" cmpd="sng" w="9525">
            <a:solidFill>
              <a:schemeClr val="dk2"/>
            </a:solidFill>
            <a:prstDash val="solid"/>
            <a:round/>
            <a:headEnd len="med" w="med" type="none"/>
            <a:tailEnd len="med" w="med" type="triangle"/>
          </a:ln>
        </p:spPr>
      </p:cxnSp>
      <p:cxnSp>
        <p:nvCxnSpPr>
          <p:cNvPr id="419" name="Google Shape;419;p33"/>
          <p:cNvCxnSpPr>
            <a:stCxn id="402" idx="5"/>
            <a:endCxn id="406" idx="0"/>
          </p:cNvCxnSpPr>
          <p:nvPr/>
        </p:nvCxnSpPr>
        <p:spPr>
          <a:xfrm>
            <a:off x="6207759" y="1996533"/>
            <a:ext cx="334800" cy="235200"/>
          </a:xfrm>
          <a:prstGeom prst="straightConnector1">
            <a:avLst/>
          </a:prstGeom>
          <a:noFill/>
          <a:ln cap="flat" cmpd="sng" w="9525">
            <a:solidFill>
              <a:schemeClr val="dk2"/>
            </a:solidFill>
            <a:prstDash val="solid"/>
            <a:round/>
            <a:headEnd len="med" w="med" type="none"/>
            <a:tailEnd len="med" w="med" type="triangle"/>
          </a:ln>
        </p:spPr>
      </p:cxnSp>
      <p:cxnSp>
        <p:nvCxnSpPr>
          <p:cNvPr id="420" name="Google Shape;420;p33"/>
          <p:cNvCxnSpPr>
            <a:stCxn id="409" idx="3"/>
            <a:endCxn id="408" idx="0"/>
          </p:cNvCxnSpPr>
          <p:nvPr/>
        </p:nvCxnSpPr>
        <p:spPr>
          <a:xfrm flipH="1">
            <a:off x="5147816" y="2620383"/>
            <a:ext cx="177900" cy="233700"/>
          </a:xfrm>
          <a:prstGeom prst="straightConnector1">
            <a:avLst/>
          </a:prstGeom>
          <a:noFill/>
          <a:ln cap="flat" cmpd="sng" w="9525">
            <a:solidFill>
              <a:schemeClr val="dk2"/>
            </a:solidFill>
            <a:prstDash val="solid"/>
            <a:round/>
            <a:headEnd len="med" w="med" type="none"/>
            <a:tailEnd len="med" w="med" type="triangle"/>
          </a:ln>
        </p:spPr>
      </p:cxnSp>
      <p:cxnSp>
        <p:nvCxnSpPr>
          <p:cNvPr id="421" name="Google Shape;421;p33"/>
          <p:cNvCxnSpPr>
            <a:stCxn id="409" idx="5"/>
            <a:endCxn id="407" idx="0"/>
          </p:cNvCxnSpPr>
          <p:nvPr/>
        </p:nvCxnSpPr>
        <p:spPr>
          <a:xfrm>
            <a:off x="5639884" y="2620383"/>
            <a:ext cx="54300" cy="233700"/>
          </a:xfrm>
          <a:prstGeom prst="straightConnector1">
            <a:avLst/>
          </a:prstGeom>
          <a:noFill/>
          <a:ln cap="flat" cmpd="sng" w="9525">
            <a:solidFill>
              <a:schemeClr val="dk2"/>
            </a:solidFill>
            <a:prstDash val="solid"/>
            <a:round/>
            <a:headEnd len="med" w="med" type="none"/>
            <a:tailEnd len="med" w="med" type="triangle"/>
          </a:ln>
        </p:spPr>
      </p:cxnSp>
      <p:cxnSp>
        <p:nvCxnSpPr>
          <p:cNvPr id="422" name="Google Shape;422;p33"/>
          <p:cNvCxnSpPr>
            <a:stCxn id="403" idx="3"/>
            <a:endCxn id="404" idx="0"/>
          </p:cNvCxnSpPr>
          <p:nvPr/>
        </p:nvCxnSpPr>
        <p:spPr>
          <a:xfrm flipH="1">
            <a:off x="7333041" y="1996533"/>
            <a:ext cx="433200" cy="235200"/>
          </a:xfrm>
          <a:prstGeom prst="straightConnector1">
            <a:avLst/>
          </a:prstGeom>
          <a:noFill/>
          <a:ln cap="flat" cmpd="sng" w="9525">
            <a:solidFill>
              <a:schemeClr val="dk2"/>
            </a:solidFill>
            <a:prstDash val="solid"/>
            <a:round/>
            <a:headEnd len="med" w="med" type="none"/>
            <a:tailEnd len="med" w="med" type="triangle"/>
          </a:ln>
        </p:spPr>
      </p:cxnSp>
      <p:cxnSp>
        <p:nvCxnSpPr>
          <p:cNvPr id="423" name="Google Shape;423;p33"/>
          <p:cNvCxnSpPr>
            <a:stCxn id="403" idx="5"/>
            <a:endCxn id="405" idx="0"/>
          </p:cNvCxnSpPr>
          <p:nvPr/>
        </p:nvCxnSpPr>
        <p:spPr>
          <a:xfrm>
            <a:off x="8080409" y="1996533"/>
            <a:ext cx="379500" cy="235200"/>
          </a:xfrm>
          <a:prstGeom prst="straightConnector1">
            <a:avLst/>
          </a:prstGeom>
          <a:noFill/>
          <a:ln cap="flat" cmpd="sng" w="9525">
            <a:solidFill>
              <a:schemeClr val="dk2"/>
            </a:solidFill>
            <a:prstDash val="solid"/>
            <a:round/>
            <a:headEnd len="med" w="med" type="none"/>
            <a:tailEnd len="med" w="med" type="triangle"/>
          </a:ln>
        </p:spPr>
      </p:cxnSp>
      <p:cxnSp>
        <p:nvCxnSpPr>
          <p:cNvPr id="424" name="Google Shape;424;p33"/>
          <p:cNvCxnSpPr>
            <a:stCxn id="406" idx="3"/>
            <a:endCxn id="410" idx="0"/>
          </p:cNvCxnSpPr>
          <p:nvPr/>
        </p:nvCxnSpPr>
        <p:spPr>
          <a:xfrm flipH="1">
            <a:off x="6240416" y="2620383"/>
            <a:ext cx="145200" cy="233700"/>
          </a:xfrm>
          <a:prstGeom prst="straightConnector1">
            <a:avLst/>
          </a:prstGeom>
          <a:noFill/>
          <a:ln cap="flat" cmpd="sng" w="9525">
            <a:solidFill>
              <a:schemeClr val="dk2"/>
            </a:solidFill>
            <a:prstDash val="solid"/>
            <a:round/>
            <a:headEnd len="med" w="med" type="none"/>
            <a:tailEnd len="med" w="med" type="triangle"/>
          </a:ln>
        </p:spPr>
      </p:cxnSp>
      <p:cxnSp>
        <p:nvCxnSpPr>
          <p:cNvPr id="425" name="Google Shape;425;p33"/>
          <p:cNvCxnSpPr>
            <a:endCxn id="411" idx="0"/>
          </p:cNvCxnSpPr>
          <p:nvPr/>
        </p:nvCxnSpPr>
        <p:spPr>
          <a:xfrm>
            <a:off x="6699650" y="2620325"/>
            <a:ext cx="48300" cy="233700"/>
          </a:xfrm>
          <a:prstGeom prst="straightConnector1">
            <a:avLst/>
          </a:prstGeom>
          <a:noFill/>
          <a:ln cap="flat" cmpd="sng" w="9525">
            <a:solidFill>
              <a:schemeClr val="dk2"/>
            </a:solidFill>
            <a:prstDash val="solid"/>
            <a:round/>
            <a:headEnd len="med" w="med" type="none"/>
            <a:tailEnd len="med" w="med" type="triangle"/>
          </a:ln>
        </p:spPr>
      </p:cxnSp>
      <p:cxnSp>
        <p:nvCxnSpPr>
          <p:cNvPr id="426" name="Google Shape;426;p33"/>
          <p:cNvCxnSpPr>
            <a:endCxn id="412" idx="0"/>
          </p:cNvCxnSpPr>
          <p:nvPr/>
        </p:nvCxnSpPr>
        <p:spPr>
          <a:xfrm flipH="1">
            <a:off x="7273275" y="2686925"/>
            <a:ext cx="59700" cy="167100"/>
          </a:xfrm>
          <a:prstGeom prst="straightConnector1">
            <a:avLst/>
          </a:prstGeom>
          <a:noFill/>
          <a:ln cap="flat" cmpd="sng" w="9525">
            <a:solidFill>
              <a:schemeClr val="dk2"/>
            </a:solidFill>
            <a:prstDash val="solid"/>
            <a:round/>
            <a:headEnd len="med" w="med" type="none"/>
            <a:tailEnd len="med" w="med" type="triangle"/>
          </a:ln>
        </p:spPr>
      </p:cxnSp>
      <p:cxnSp>
        <p:nvCxnSpPr>
          <p:cNvPr id="427" name="Google Shape;427;p33"/>
          <p:cNvCxnSpPr>
            <a:stCxn id="404" idx="5"/>
            <a:endCxn id="413" idx="0"/>
          </p:cNvCxnSpPr>
          <p:nvPr/>
        </p:nvCxnSpPr>
        <p:spPr>
          <a:xfrm>
            <a:off x="7490146" y="2620383"/>
            <a:ext cx="287100" cy="233700"/>
          </a:xfrm>
          <a:prstGeom prst="straightConnector1">
            <a:avLst/>
          </a:prstGeom>
          <a:noFill/>
          <a:ln cap="flat" cmpd="sng" w="9525">
            <a:solidFill>
              <a:schemeClr val="dk2"/>
            </a:solidFill>
            <a:prstDash val="solid"/>
            <a:round/>
            <a:headEnd len="med" w="med" type="none"/>
            <a:tailEnd len="med" w="med" type="triangle"/>
          </a:ln>
        </p:spPr>
      </p:cxnSp>
      <p:cxnSp>
        <p:nvCxnSpPr>
          <p:cNvPr id="428" name="Google Shape;428;p33"/>
          <p:cNvCxnSpPr>
            <a:endCxn id="415" idx="0"/>
          </p:cNvCxnSpPr>
          <p:nvPr/>
        </p:nvCxnSpPr>
        <p:spPr>
          <a:xfrm flipH="1">
            <a:off x="8281475" y="2686925"/>
            <a:ext cx="178500" cy="167100"/>
          </a:xfrm>
          <a:prstGeom prst="straightConnector1">
            <a:avLst/>
          </a:prstGeom>
          <a:noFill/>
          <a:ln cap="flat" cmpd="sng" w="9525">
            <a:solidFill>
              <a:schemeClr val="dk2"/>
            </a:solidFill>
            <a:prstDash val="solid"/>
            <a:round/>
            <a:headEnd len="med" w="med" type="none"/>
            <a:tailEnd len="med" w="med" type="triangle"/>
          </a:ln>
        </p:spPr>
      </p:cxnSp>
      <p:cxnSp>
        <p:nvCxnSpPr>
          <p:cNvPr id="429" name="Google Shape;429;p33"/>
          <p:cNvCxnSpPr>
            <a:stCxn id="405" idx="4"/>
            <a:endCxn id="414" idx="0"/>
          </p:cNvCxnSpPr>
          <p:nvPr/>
        </p:nvCxnSpPr>
        <p:spPr>
          <a:xfrm>
            <a:off x="8459875" y="2687075"/>
            <a:ext cx="325800" cy="167100"/>
          </a:xfrm>
          <a:prstGeom prst="straightConnector1">
            <a:avLst/>
          </a:prstGeom>
          <a:noFill/>
          <a:ln cap="flat" cmpd="sng" w="9525">
            <a:solidFill>
              <a:schemeClr val="dk2"/>
            </a:solidFill>
            <a:prstDash val="solid"/>
            <a:round/>
            <a:headEnd len="med" w="med" type="none"/>
            <a:tailEnd len="med" w="med" type="triangle"/>
          </a:ln>
        </p:spPr>
      </p:cxnSp>
      <p:sp>
        <p:nvSpPr>
          <p:cNvPr id="430" name="Google Shape;430;p33"/>
          <p:cNvSpPr txBox="1"/>
          <p:nvPr/>
        </p:nvSpPr>
        <p:spPr>
          <a:xfrm>
            <a:off x="478667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FSBE</a:t>
            </a:r>
            <a:endParaRPr>
              <a:latin typeface="Open Sans"/>
              <a:ea typeface="Open Sans"/>
              <a:cs typeface="Open Sans"/>
              <a:sym typeface="Open Sans"/>
            </a:endParaRPr>
          </a:p>
        </p:txBody>
      </p:sp>
      <p:sp>
        <p:nvSpPr>
          <p:cNvPr id="431" name="Google Shape;431;p33"/>
          <p:cNvSpPr txBox="1"/>
          <p:nvPr/>
        </p:nvSpPr>
        <p:spPr>
          <a:xfrm>
            <a:off x="741632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FESE</a:t>
            </a:r>
            <a:endParaRPr>
              <a:latin typeface="Open Sans"/>
              <a:ea typeface="Open Sans"/>
              <a:cs typeface="Open Sans"/>
              <a:sym typeface="Open Sans"/>
            </a:endParaRPr>
          </a:p>
        </p:txBody>
      </p:sp>
      <p:cxnSp>
        <p:nvCxnSpPr>
          <p:cNvPr id="432" name="Google Shape;432;p33"/>
          <p:cNvCxnSpPr>
            <a:stCxn id="408" idx="4"/>
            <a:endCxn id="430" idx="0"/>
          </p:cNvCxnSpPr>
          <p:nvPr/>
        </p:nvCxnSpPr>
        <p:spPr>
          <a:xfrm>
            <a:off x="5147725" y="3309425"/>
            <a:ext cx="0" cy="339600"/>
          </a:xfrm>
          <a:prstGeom prst="straightConnector1">
            <a:avLst/>
          </a:prstGeom>
          <a:noFill/>
          <a:ln cap="flat" cmpd="sng" w="9525">
            <a:solidFill>
              <a:schemeClr val="dk2"/>
            </a:solidFill>
            <a:prstDash val="solid"/>
            <a:round/>
            <a:headEnd len="med" w="med" type="none"/>
            <a:tailEnd len="med" w="med" type="triangle"/>
          </a:ln>
        </p:spPr>
      </p:cxnSp>
      <p:cxnSp>
        <p:nvCxnSpPr>
          <p:cNvPr id="433" name="Google Shape;433;p33"/>
          <p:cNvCxnSpPr>
            <a:stCxn id="413" idx="4"/>
            <a:endCxn id="431" idx="0"/>
          </p:cNvCxnSpPr>
          <p:nvPr/>
        </p:nvCxnSpPr>
        <p:spPr>
          <a:xfrm>
            <a:off x="7777375" y="3309425"/>
            <a:ext cx="0" cy="339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0" st="0"/>
                                            </p:txEl>
                                          </p:spTgt>
                                        </p:tgtEl>
                                        <p:attrNameLst>
                                          <p:attrName>style.visibility</p:attrName>
                                        </p:attrNameLst>
                                      </p:cBhvr>
                                      <p:to>
                                        <p:strVal val="visible"/>
                                      </p:to>
                                    </p:set>
                                    <p:animEffect filter="fade" transition="in">
                                      <p:cBhvr>
                                        <p:cTn dur="1000"/>
                                        <p:tgtEl>
                                          <p:spTgt spid="3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1" st="1"/>
                                            </p:txEl>
                                          </p:spTgt>
                                        </p:tgtEl>
                                        <p:attrNameLst>
                                          <p:attrName>style.visibility</p:attrName>
                                        </p:attrNameLst>
                                      </p:cBhvr>
                                      <p:to>
                                        <p:strVal val="visible"/>
                                      </p:to>
                                    </p:set>
                                    <p:animEffect filter="fade" transition="in">
                                      <p:cBhvr>
                                        <p:cTn dur="1000"/>
                                        <p:tgtEl>
                                          <p:spTgt spid="3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xEl>
                                              <p:pRg end="2" st="2"/>
                                            </p:txEl>
                                          </p:spTgt>
                                        </p:tgtEl>
                                        <p:attrNameLst>
                                          <p:attrName>style.visibility</p:attrName>
                                        </p:attrNameLst>
                                      </p:cBhvr>
                                      <p:to>
                                        <p:strVal val="visible"/>
                                      </p:to>
                                    </p:set>
                                    <p:animEffect filter="fade" transition="in">
                                      <p:cBhvr>
                                        <p:cTn dur="1000"/>
                                        <p:tgtEl>
                                          <p:spTgt spid="39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Backtracking: Ví dụ - Tìm từ đúng</a:t>
            </a:r>
            <a:endParaRPr b="0" sz="2400">
              <a:solidFill>
                <a:srgbClr val="0090F8"/>
              </a:solidFill>
              <a:latin typeface="Mulish ExtraBold"/>
              <a:ea typeface="Mulish ExtraBold"/>
              <a:cs typeface="Mulish ExtraBold"/>
              <a:sym typeface="Mulish ExtraBold"/>
            </a:endParaRPr>
          </a:p>
        </p:txBody>
      </p:sp>
      <p:sp>
        <p:nvSpPr>
          <p:cNvPr id="439" name="Google Shape;439;p34"/>
          <p:cNvSpPr txBox="1"/>
          <p:nvPr>
            <p:ph idx="1" type="body"/>
          </p:nvPr>
        </p:nvSpPr>
        <p:spPr>
          <a:xfrm>
            <a:off x="311700" y="1266325"/>
            <a:ext cx="4109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3E64"/>
                </a:solidFill>
              </a:rPr>
              <a:t>Điều kiện: chữ đầu tiên là F, chữ thứ hai là S và chữ thứ tư là E</a:t>
            </a:r>
            <a:endParaRPr>
              <a:solidFill>
                <a:srgbClr val="0B3E64"/>
              </a:solidFill>
            </a:endParaRPr>
          </a:p>
          <a:p>
            <a:pPr indent="0" lvl="0" marL="0" rtl="0" algn="l">
              <a:spcBef>
                <a:spcPts val="1000"/>
              </a:spcBef>
              <a:spcAft>
                <a:spcPts val="0"/>
              </a:spcAft>
              <a:buNone/>
            </a:pPr>
            <a:r>
              <a:rPr lang="en">
                <a:solidFill>
                  <a:srgbClr val="0B3E64"/>
                </a:solidFill>
              </a:rPr>
              <a:t>1. Đi sang nhánh bên trái của F</a:t>
            </a:r>
            <a:endParaRPr>
              <a:solidFill>
                <a:srgbClr val="0B3E64"/>
              </a:solidFill>
            </a:endParaRPr>
          </a:p>
          <a:p>
            <a:pPr indent="0" lvl="0" marL="0" rtl="0" algn="l">
              <a:spcBef>
                <a:spcPts val="1000"/>
              </a:spcBef>
              <a:spcAft>
                <a:spcPts val="0"/>
              </a:spcAft>
              <a:buNone/>
            </a:pPr>
            <a:r>
              <a:rPr lang="en">
                <a:solidFill>
                  <a:srgbClr val="0B3E64"/>
                </a:solidFill>
              </a:rPr>
              <a:t>2. Điều kiện thoả mãn, tiếp tục đi theo nhánh này</a:t>
            </a:r>
            <a:endParaRPr>
              <a:solidFill>
                <a:srgbClr val="0B3E64"/>
              </a:solidFill>
            </a:endParaRPr>
          </a:p>
          <a:p>
            <a:pPr indent="0" lvl="0" marL="0" rtl="0" algn="l">
              <a:spcBef>
                <a:spcPts val="1000"/>
              </a:spcBef>
              <a:spcAft>
                <a:spcPts val="1000"/>
              </a:spcAft>
              <a:buNone/>
            </a:pPr>
            <a:r>
              <a:rPr lang="en">
                <a:solidFill>
                  <a:srgbClr val="0B3E64"/>
                </a:solidFill>
              </a:rPr>
              <a:t>3. </a:t>
            </a:r>
            <a:r>
              <a:rPr lang="en">
                <a:solidFill>
                  <a:srgbClr val="0B3E64"/>
                </a:solidFill>
              </a:rPr>
              <a:t>Lặp lại đi theo quy luật này thì ta sẽ có kết quả cuối cùng như hình</a:t>
            </a:r>
            <a:endParaRPr>
              <a:solidFill>
                <a:srgbClr val="0B3E64"/>
              </a:solidFill>
            </a:endParaRPr>
          </a:p>
        </p:txBody>
      </p:sp>
      <p:sp>
        <p:nvSpPr>
          <p:cNvPr id="440" name="Google Shape;440;p34"/>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2" name="Google Shape;442;p34"/>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443" name="Google Shape;443;p34"/>
          <p:cNvSpPr/>
          <p:nvPr/>
        </p:nvSpPr>
        <p:spPr>
          <a:xfrm>
            <a:off x="6764850" y="11524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44" name="Google Shape;444;p34"/>
          <p:cNvSpPr/>
          <p:nvPr/>
        </p:nvSpPr>
        <p:spPr>
          <a:xfrm>
            <a:off x="5828525" y="16078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445" name="Google Shape;445;p34"/>
          <p:cNvSpPr/>
          <p:nvPr/>
        </p:nvSpPr>
        <p:spPr>
          <a:xfrm>
            <a:off x="7701175" y="1607825"/>
            <a:ext cx="444300" cy="45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46" name="Google Shape;446;p34"/>
          <p:cNvSpPr/>
          <p:nvPr/>
        </p:nvSpPr>
        <p:spPr>
          <a:xfrm>
            <a:off x="7110913" y="223167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447" name="Google Shape;447;p34"/>
          <p:cNvSpPr/>
          <p:nvPr/>
        </p:nvSpPr>
        <p:spPr>
          <a:xfrm>
            <a:off x="8237725" y="223167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448" name="Google Shape;448;p34"/>
          <p:cNvSpPr/>
          <p:nvPr/>
        </p:nvSpPr>
        <p:spPr>
          <a:xfrm>
            <a:off x="6320550" y="223167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449" name="Google Shape;449;p34"/>
          <p:cNvSpPr/>
          <p:nvPr/>
        </p:nvSpPr>
        <p:spPr>
          <a:xfrm>
            <a:off x="5471900" y="2854038"/>
            <a:ext cx="444300" cy="45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450" name="Google Shape;450;p34"/>
          <p:cNvSpPr/>
          <p:nvPr/>
        </p:nvSpPr>
        <p:spPr>
          <a:xfrm>
            <a:off x="4925575" y="28540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51" name="Google Shape;451;p34"/>
          <p:cNvSpPr/>
          <p:nvPr/>
        </p:nvSpPr>
        <p:spPr>
          <a:xfrm>
            <a:off x="5260650" y="223167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452" name="Google Shape;452;p34"/>
          <p:cNvSpPr/>
          <p:nvPr/>
        </p:nvSpPr>
        <p:spPr>
          <a:xfrm>
            <a:off x="6018213" y="2854038"/>
            <a:ext cx="444300" cy="45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453" name="Google Shape;453;p34"/>
          <p:cNvSpPr/>
          <p:nvPr/>
        </p:nvSpPr>
        <p:spPr>
          <a:xfrm>
            <a:off x="6525800" y="28540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54" name="Google Shape;454;p34"/>
          <p:cNvSpPr/>
          <p:nvPr/>
        </p:nvSpPr>
        <p:spPr>
          <a:xfrm>
            <a:off x="70511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55" name="Google Shape;455;p34"/>
          <p:cNvSpPr/>
          <p:nvPr/>
        </p:nvSpPr>
        <p:spPr>
          <a:xfrm>
            <a:off x="75552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56" name="Google Shape;456;p34"/>
          <p:cNvSpPr/>
          <p:nvPr/>
        </p:nvSpPr>
        <p:spPr>
          <a:xfrm>
            <a:off x="85634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457" name="Google Shape;457;p34"/>
          <p:cNvSpPr/>
          <p:nvPr/>
        </p:nvSpPr>
        <p:spPr>
          <a:xfrm>
            <a:off x="80593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458" name="Google Shape;458;p34"/>
          <p:cNvCxnSpPr>
            <a:stCxn id="443" idx="3"/>
            <a:endCxn id="444" idx="7"/>
          </p:cNvCxnSpPr>
          <p:nvPr/>
        </p:nvCxnSpPr>
        <p:spPr>
          <a:xfrm flipH="1">
            <a:off x="6207716"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459" name="Google Shape;459;p34"/>
          <p:cNvCxnSpPr>
            <a:stCxn id="443" idx="5"/>
            <a:endCxn id="445" idx="1"/>
          </p:cNvCxnSpPr>
          <p:nvPr/>
        </p:nvCxnSpPr>
        <p:spPr>
          <a:xfrm>
            <a:off x="7144084"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460" name="Google Shape;460;p34"/>
          <p:cNvCxnSpPr>
            <a:stCxn id="444" idx="3"/>
            <a:endCxn id="451" idx="0"/>
          </p:cNvCxnSpPr>
          <p:nvPr/>
        </p:nvCxnSpPr>
        <p:spPr>
          <a:xfrm flipH="1">
            <a:off x="5482891" y="1996533"/>
            <a:ext cx="410700" cy="235200"/>
          </a:xfrm>
          <a:prstGeom prst="straightConnector1">
            <a:avLst/>
          </a:prstGeom>
          <a:noFill/>
          <a:ln cap="flat" cmpd="sng" w="9525">
            <a:solidFill>
              <a:schemeClr val="dk2"/>
            </a:solidFill>
            <a:prstDash val="solid"/>
            <a:round/>
            <a:headEnd len="med" w="med" type="none"/>
            <a:tailEnd len="med" w="med" type="triangle"/>
          </a:ln>
        </p:spPr>
      </p:cxnSp>
      <p:cxnSp>
        <p:nvCxnSpPr>
          <p:cNvPr id="461" name="Google Shape;461;p34"/>
          <p:cNvCxnSpPr>
            <a:stCxn id="444" idx="5"/>
            <a:endCxn id="448" idx="0"/>
          </p:cNvCxnSpPr>
          <p:nvPr/>
        </p:nvCxnSpPr>
        <p:spPr>
          <a:xfrm>
            <a:off x="6207759" y="1996533"/>
            <a:ext cx="334800" cy="235200"/>
          </a:xfrm>
          <a:prstGeom prst="straightConnector1">
            <a:avLst/>
          </a:prstGeom>
          <a:noFill/>
          <a:ln cap="flat" cmpd="sng" w="9525">
            <a:solidFill>
              <a:schemeClr val="dk2"/>
            </a:solidFill>
            <a:prstDash val="solid"/>
            <a:round/>
            <a:headEnd len="med" w="med" type="none"/>
            <a:tailEnd len="med" w="med" type="triangle"/>
          </a:ln>
        </p:spPr>
      </p:cxnSp>
      <p:cxnSp>
        <p:nvCxnSpPr>
          <p:cNvPr id="462" name="Google Shape;462;p34"/>
          <p:cNvCxnSpPr>
            <a:stCxn id="451" idx="3"/>
            <a:endCxn id="450" idx="0"/>
          </p:cNvCxnSpPr>
          <p:nvPr/>
        </p:nvCxnSpPr>
        <p:spPr>
          <a:xfrm flipH="1">
            <a:off x="5147816" y="2620383"/>
            <a:ext cx="177900" cy="233700"/>
          </a:xfrm>
          <a:prstGeom prst="straightConnector1">
            <a:avLst/>
          </a:prstGeom>
          <a:noFill/>
          <a:ln cap="flat" cmpd="sng" w="9525">
            <a:solidFill>
              <a:schemeClr val="dk2"/>
            </a:solidFill>
            <a:prstDash val="solid"/>
            <a:round/>
            <a:headEnd len="med" w="med" type="none"/>
            <a:tailEnd len="med" w="med" type="triangle"/>
          </a:ln>
        </p:spPr>
      </p:cxnSp>
      <p:cxnSp>
        <p:nvCxnSpPr>
          <p:cNvPr id="463" name="Google Shape;463;p34"/>
          <p:cNvCxnSpPr>
            <a:stCxn id="451" idx="5"/>
            <a:endCxn id="449" idx="0"/>
          </p:cNvCxnSpPr>
          <p:nvPr/>
        </p:nvCxnSpPr>
        <p:spPr>
          <a:xfrm>
            <a:off x="5639884" y="2620383"/>
            <a:ext cx="54300" cy="233700"/>
          </a:xfrm>
          <a:prstGeom prst="straightConnector1">
            <a:avLst/>
          </a:prstGeom>
          <a:noFill/>
          <a:ln cap="flat" cmpd="sng" w="9525">
            <a:solidFill>
              <a:schemeClr val="dk2"/>
            </a:solidFill>
            <a:prstDash val="solid"/>
            <a:round/>
            <a:headEnd len="med" w="med" type="none"/>
            <a:tailEnd len="med" w="med" type="triangle"/>
          </a:ln>
        </p:spPr>
      </p:cxnSp>
      <p:cxnSp>
        <p:nvCxnSpPr>
          <p:cNvPr id="464" name="Google Shape;464;p34"/>
          <p:cNvCxnSpPr>
            <a:stCxn id="445" idx="3"/>
            <a:endCxn id="446" idx="0"/>
          </p:cNvCxnSpPr>
          <p:nvPr/>
        </p:nvCxnSpPr>
        <p:spPr>
          <a:xfrm flipH="1">
            <a:off x="7333041" y="1996533"/>
            <a:ext cx="433200" cy="235200"/>
          </a:xfrm>
          <a:prstGeom prst="straightConnector1">
            <a:avLst/>
          </a:prstGeom>
          <a:noFill/>
          <a:ln cap="flat" cmpd="sng" w="9525">
            <a:solidFill>
              <a:schemeClr val="dk2"/>
            </a:solidFill>
            <a:prstDash val="solid"/>
            <a:round/>
            <a:headEnd len="med" w="med" type="none"/>
            <a:tailEnd len="med" w="med" type="triangle"/>
          </a:ln>
        </p:spPr>
      </p:cxnSp>
      <p:cxnSp>
        <p:nvCxnSpPr>
          <p:cNvPr id="465" name="Google Shape;465;p34"/>
          <p:cNvCxnSpPr>
            <a:stCxn id="445" idx="5"/>
            <a:endCxn id="447" idx="0"/>
          </p:cNvCxnSpPr>
          <p:nvPr/>
        </p:nvCxnSpPr>
        <p:spPr>
          <a:xfrm>
            <a:off x="8080409" y="1996533"/>
            <a:ext cx="379500" cy="235200"/>
          </a:xfrm>
          <a:prstGeom prst="straightConnector1">
            <a:avLst/>
          </a:prstGeom>
          <a:noFill/>
          <a:ln cap="flat" cmpd="sng" w="9525">
            <a:solidFill>
              <a:schemeClr val="dk2"/>
            </a:solidFill>
            <a:prstDash val="solid"/>
            <a:round/>
            <a:headEnd len="med" w="med" type="none"/>
            <a:tailEnd len="med" w="med" type="triangle"/>
          </a:ln>
        </p:spPr>
      </p:cxnSp>
      <p:cxnSp>
        <p:nvCxnSpPr>
          <p:cNvPr id="466" name="Google Shape;466;p34"/>
          <p:cNvCxnSpPr>
            <a:stCxn id="448" idx="3"/>
            <a:endCxn id="452" idx="0"/>
          </p:cNvCxnSpPr>
          <p:nvPr/>
        </p:nvCxnSpPr>
        <p:spPr>
          <a:xfrm flipH="1">
            <a:off x="6240416" y="2620383"/>
            <a:ext cx="145200" cy="233700"/>
          </a:xfrm>
          <a:prstGeom prst="straightConnector1">
            <a:avLst/>
          </a:prstGeom>
          <a:noFill/>
          <a:ln cap="flat" cmpd="sng" w="9525">
            <a:solidFill>
              <a:schemeClr val="dk2"/>
            </a:solidFill>
            <a:prstDash val="solid"/>
            <a:round/>
            <a:headEnd len="med" w="med" type="none"/>
            <a:tailEnd len="med" w="med" type="triangle"/>
          </a:ln>
        </p:spPr>
      </p:cxnSp>
      <p:cxnSp>
        <p:nvCxnSpPr>
          <p:cNvPr id="467" name="Google Shape;467;p34"/>
          <p:cNvCxnSpPr>
            <a:endCxn id="453" idx="0"/>
          </p:cNvCxnSpPr>
          <p:nvPr/>
        </p:nvCxnSpPr>
        <p:spPr>
          <a:xfrm>
            <a:off x="6699650" y="2620325"/>
            <a:ext cx="48300" cy="233700"/>
          </a:xfrm>
          <a:prstGeom prst="straightConnector1">
            <a:avLst/>
          </a:prstGeom>
          <a:noFill/>
          <a:ln cap="flat" cmpd="sng" w="9525">
            <a:solidFill>
              <a:schemeClr val="dk2"/>
            </a:solidFill>
            <a:prstDash val="solid"/>
            <a:round/>
            <a:headEnd len="med" w="med" type="none"/>
            <a:tailEnd len="med" w="med" type="triangle"/>
          </a:ln>
        </p:spPr>
      </p:cxnSp>
      <p:cxnSp>
        <p:nvCxnSpPr>
          <p:cNvPr id="468" name="Google Shape;468;p34"/>
          <p:cNvCxnSpPr>
            <a:endCxn id="454" idx="0"/>
          </p:cNvCxnSpPr>
          <p:nvPr/>
        </p:nvCxnSpPr>
        <p:spPr>
          <a:xfrm flipH="1">
            <a:off x="7273275" y="2686925"/>
            <a:ext cx="59700" cy="167100"/>
          </a:xfrm>
          <a:prstGeom prst="straightConnector1">
            <a:avLst/>
          </a:prstGeom>
          <a:noFill/>
          <a:ln cap="flat" cmpd="sng" w="9525">
            <a:solidFill>
              <a:schemeClr val="dk2"/>
            </a:solidFill>
            <a:prstDash val="solid"/>
            <a:round/>
            <a:headEnd len="med" w="med" type="none"/>
            <a:tailEnd len="med" w="med" type="triangle"/>
          </a:ln>
        </p:spPr>
      </p:cxnSp>
      <p:cxnSp>
        <p:nvCxnSpPr>
          <p:cNvPr id="469" name="Google Shape;469;p34"/>
          <p:cNvCxnSpPr>
            <a:stCxn id="446" idx="5"/>
            <a:endCxn id="455" idx="0"/>
          </p:cNvCxnSpPr>
          <p:nvPr/>
        </p:nvCxnSpPr>
        <p:spPr>
          <a:xfrm>
            <a:off x="7490146" y="2620383"/>
            <a:ext cx="287100" cy="233700"/>
          </a:xfrm>
          <a:prstGeom prst="straightConnector1">
            <a:avLst/>
          </a:prstGeom>
          <a:noFill/>
          <a:ln cap="flat" cmpd="sng" w="9525">
            <a:solidFill>
              <a:schemeClr val="dk2"/>
            </a:solidFill>
            <a:prstDash val="solid"/>
            <a:round/>
            <a:headEnd len="med" w="med" type="none"/>
            <a:tailEnd len="med" w="med" type="triangle"/>
          </a:ln>
        </p:spPr>
      </p:cxnSp>
      <p:cxnSp>
        <p:nvCxnSpPr>
          <p:cNvPr id="470" name="Google Shape;470;p34"/>
          <p:cNvCxnSpPr>
            <a:endCxn id="457" idx="0"/>
          </p:cNvCxnSpPr>
          <p:nvPr/>
        </p:nvCxnSpPr>
        <p:spPr>
          <a:xfrm flipH="1">
            <a:off x="8281475" y="2686925"/>
            <a:ext cx="178500" cy="167100"/>
          </a:xfrm>
          <a:prstGeom prst="straightConnector1">
            <a:avLst/>
          </a:prstGeom>
          <a:noFill/>
          <a:ln cap="flat" cmpd="sng" w="9525">
            <a:solidFill>
              <a:schemeClr val="dk2"/>
            </a:solidFill>
            <a:prstDash val="solid"/>
            <a:round/>
            <a:headEnd len="med" w="med" type="none"/>
            <a:tailEnd len="med" w="med" type="triangle"/>
          </a:ln>
        </p:spPr>
      </p:cxnSp>
      <p:cxnSp>
        <p:nvCxnSpPr>
          <p:cNvPr id="471" name="Google Shape;471;p34"/>
          <p:cNvCxnSpPr>
            <a:stCxn id="447" idx="4"/>
            <a:endCxn id="456" idx="0"/>
          </p:cNvCxnSpPr>
          <p:nvPr/>
        </p:nvCxnSpPr>
        <p:spPr>
          <a:xfrm>
            <a:off x="8459875" y="2687075"/>
            <a:ext cx="325800" cy="167100"/>
          </a:xfrm>
          <a:prstGeom prst="straightConnector1">
            <a:avLst/>
          </a:prstGeom>
          <a:noFill/>
          <a:ln cap="flat" cmpd="sng" w="9525">
            <a:solidFill>
              <a:schemeClr val="dk2"/>
            </a:solidFill>
            <a:prstDash val="solid"/>
            <a:round/>
            <a:headEnd len="med" w="med" type="none"/>
            <a:tailEnd len="med" w="med" type="triangle"/>
          </a:ln>
        </p:spPr>
      </p:cxnSp>
      <p:sp>
        <p:nvSpPr>
          <p:cNvPr id="472" name="Google Shape;472;p34"/>
          <p:cNvSpPr txBox="1"/>
          <p:nvPr/>
        </p:nvSpPr>
        <p:spPr>
          <a:xfrm>
            <a:off x="478667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FSBE</a:t>
            </a:r>
            <a:endParaRPr>
              <a:latin typeface="Open Sans"/>
              <a:ea typeface="Open Sans"/>
              <a:cs typeface="Open Sans"/>
              <a:sym typeface="Open Sans"/>
            </a:endParaRPr>
          </a:p>
        </p:txBody>
      </p:sp>
      <p:sp>
        <p:nvSpPr>
          <p:cNvPr id="473" name="Google Shape;473;p34"/>
          <p:cNvSpPr txBox="1"/>
          <p:nvPr/>
        </p:nvSpPr>
        <p:spPr>
          <a:xfrm>
            <a:off x="7416325" y="3648963"/>
            <a:ext cx="72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FESE</a:t>
            </a:r>
            <a:endParaRPr>
              <a:latin typeface="Open Sans"/>
              <a:ea typeface="Open Sans"/>
              <a:cs typeface="Open Sans"/>
              <a:sym typeface="Open Sans"/>
            </a:endParaRPr>
          </a:p>
        </p:txBody>
      </p:sp>
      <p:cxnSp>
        <p:nvCxnSpPr>
          <p:cNvPr id="474" name="Google Shape;474;p34"/>
          <p:cNvCxnSpPr>
            <a:stCxn id="450" idx="4"/>
            <a:endCxn id="472" idx="0"/>
          </p:cNvCxnSpPr>
          <p:nvPr/>
        </p:nvCxnSpPr>
        <p:spPr>
          <a:xfrm>
            <a:off x="5147725" y="3309425"/>
            <a:ext cx="0" cy="339600"/>
          </a:xfrm>
          <a:prstGeom prst="straightConnector1">
            <a:avLst/>
          </a:prstGeom>
          <a:noFill/>
          <a:ln cap="flat" cmpd="sng" w="9525">
            <a:solidFill>
              <a:schemeClr val="dk2"/>
            </a:solidFill>
            <a:prstDash val="solid"/>
            <a:round/>
            <a:headEnd len="med" w="med" type="none"/>
            <a:tailEnd len="med" w="med" type="triangle"/>
          </a:ln>
        </p:spPr>
      </p:cxnSp>
      <p:cxnSp>
        <p:nvCxnSpPr>
          <p:cNvPr id="475" name="Google Shape;475;p34"/>
          <p:cNvCxnSpPr>
            <a:stCxn id="455" idx="4"/>
            <a:endCxn id="473" idx="0"/>
          </p:cNvCxnSpPr>
          <p:nvPr/>
        </p:nvCxnSpPr>
        <p:spPr>
          <a:xfrm>
            <a:off x="7777375" y="3309425"/>
            <a:ext cx="0" cy="339600"/>
          </a:xfrm>
          <a:prstGeom prst="straightConnector1">
            <a:avLst/>
          </a:prstGeom>
          <a:noFill/>
          <a:ln cap="flat" cmpd="sng" w="9525">
            <a:solidFill>
              <a:schemeClr val="dk2"/>
            </a:solidFill>
            <a:prstDash val="solid"/>
            <a:round/>
            <a:headEnd len="med" w="med" type="none"/>
            <a:tailEnd len="med" w="med" type="triangle"/>
          </a:ln>
        </p:spPr>
      </p:cxnSp>
      <p:cxnSp>
        <p:nvCxnSpPr>
          <p:cNvPr id="476" name="Google Shape;476;p34"/>
          <p:cNvCxnSpPr>
            <a:stCxn id="450" idx="2"/>
            <a:endCxn id="451" idx="2"/>
          </p:cNvCxnSpPr>
          <p:nvPr/>
        </p:nvCxnSpPr>
        <p:spPr>
          <a:xfrm flipH="1" rot="10800000">
            <a:off x="4925575" y="2459225"/>
            <a:ext cx="335100" cy="622500"/>
          </a:xfrm>
          <a:prstGeom prst="curvedConnector3">
            <a:avLst>
              <a:gd fmla="val -71061" name="adj1"/>
            </a:avLst>
          </a:prstGeom>
          <a:noFill/>
          <a:ln cap="flat" cmpd="sng" w="9525">
            <a:solidFill>
              <a:schemeClr val="dk2"/>
            </a:solidFill>
            <a:prstDash val="solid"/>
            <a:round/>
            <a:headEnd len="med" w="med" type="none"/>
            <a:tailEnd len="med" w="med" type="none"/>
          </a:ln>
        </p:spPr>
      </p:cxnSp>
      <p:cxnSp>
        <p:nvCxnSpPr>
          <p:cNvPr id="477" name="Google Shape;477;p34"/>
          <p:cNvCxnSpPr>
            <a:stCxn id="451" idx="1"/>
            <a:endCxn id="444" idx="1"/>
          </p:cNvCxnSpPr>
          <p:nvPr/>
        </p:nvCxnSpPr>
        <p:spPr>
          <a:xfrm rot="-5400000">
            <a:off x="5297666" y="1702417"/>
            <a:ext cx="624000" cy="567900"/>
          </a:xfrm>
          <a:prstGeom prst="curvedConnector3">
            <a:avLst>
              <a:gd fmla="val 148825" name="adj1"/>
            </a:avLst>
          </a:prstGeom>
          <a:noFill/>
          <a:ln cap="flat" cmpd="sng" w="9525">
            <a:solidFill>
              <a:schemeClr val="dk2"/>
            </a:solidFill>
            <a:prstDash val="solid"/>
            <a:round/>
            <a:headEnd len="med" w="med" type="none"/>
            <a:tailEnd len="med" w="med" type="none"/>
          </a:ln>
        </p:spPr>
      </p:cxnSp>
      <p:cxnSp>
        <p:nvCxnSpPr>
          <p:cNvPr id="478" name="Google Shape;478;p34"/>
          <p:cNvCxnSpPr>
            <a:stCxn id="444" idx="0"/>
            <a:endCxn id="443" idx="0"/>
          </p:cNvCxnSpPr>
          <p:nvPr/>
        </p:nvCxnSpPr>
        <p:spPr>
          <a:xfrm rot="-5400000">
            <a:off x="6291125" y="911975"/>
            <a:ext cx="455400" cy="936300"/>
          </a:xfrm>
          <a:prstGeom prst="curvedConnector3">
            <a:avLst>
              <a:gd fmla="val 152289" name="adj1"/>
            </a:avLst>
          </a:prstGeom>
          <a:noFill/>
          <a:ln cap="flat" cmpd="sng" w="9525">
            <a:solidFill>
              <a:schemeClr val="dk2"/>
            </a:solidFill>
            <a:prstDash val="solid"/>
            <a:round/>
            <a:headEnd len="med" w="med" type="none"/>
            <a:tailEnd len="med" w="med" type="none"/>
          </a:ln>
        </p:spPr>
      </p:cxnSp>
      <p:cxnSp>
        <p:nvCxnSpPr>
          <p:cNvPr id="479" name="Google Shape;479;p34"/>
          <p:cNvCxnSpPr>
            <a:stCxn id="449" idx="7"/>
            <a:endCxn id="451" idx="7"/>
          </p:cNvCxnSpPr>
          <p:nvPr/>
        </p:nvCxnSpPr>
        <p:spPr>
          <a:xfrm flipH="1" rot="5400000">
            <a:off x="5434284" y="2503879"/>
            <a:ext cx="622500" cy="211200"/>
          </a:xfrm>
          <a:prstGeom prst="curvedConnector5">
            <a:avLst>
              <a:gd fmla="val 24124" name="adj1"/>
              <a:gd fmla="val -43533" name="adj2"/>
              <a:gd fmla="val 102527" name="adj3"/>
            </a:avLst>
          </a:prstGeom>
          <a:noFill/>
          <a:ln cap="flat" cmpd="sng" w="9525">
            <a:solidFill>
              <a:schemeClr val="dk2"/>
            </a:solidFill>
            <a:prstDash val="solid"/>
            <a:round/>
            <a:headEnd len="med" w="med" type="none"/>
            <a:tailEnd len="med" w="med" type="none"/>
          </a:ln>
        </p:spPr>
      </p:cxnSp>
      <p:sp>
        <p:nvSpPr>
          <p:cNvPr id="480" name="Google Shape;480;p34"/>
          <p:cNvSpPr/>
          <p:nvPr/>
        </p:nvSpPr>
        <p:spPr>
          <a:xfrm>
            <a:off x="4891050" y="2472391"/>
            <a:ext cx="130950" cy="83575"/>
          </a:xfrm>
          <a:custGeom>
            <a:rect b="b" l="l" r="r" t="t"/>
            <a:pathLst>
              <a:path extrusionOk="0" h="3343" w="5238">
                <a:moveTo>
                  <a:pt x="0" y="398"/>
                </a:moveTo>
                <a:cubicBezTo>
                  <a:pt x="1689" y="398"/>
                  <a:pt x="5804" y="-693"/>
                  <a:pt x="5049" y="818"/>
                </a:cubicBezTo>
                <a:cubicBezTo>
                  <a:pt x="4517" y="1882"/>
                  <a:pt x="3056" y="2278"/>
                  <a:pt x="2525" y="3343"/>
                </a:cubicBezTo>
              </a:path>
            </a:pathLst>
          </a:custGeom>
          <a:noFill/>
          <a:ln cap="flat" cmpd="sng" w="9525">
            <a:solidFill>
              <a:schemeClr val="dk2"/>
            </a:solidFill>
            <a:prstDash val="solid"/>
            <a:round/>
            <a:headEnd len="med" w="med" type="none"/>
            <a:tailEnd len="med" w="med" type="none"/>
          </a:ln>
        </p:spPr>
      </p:sp>
      <p:sp>
        <p:nvSpPr>
          <p:cNvPr id="481" name="Google Shape;481;p34"/>
          <p:cNvSpPr/>
          <p:nvPr/>
        </p:nvSpPr>
        <p:spPr>
          <a:xfrm>
            <a:off x="5311800" y="1714183"/>
            <a:ext cx="115700" cy="168625"/>
          </a:xfrm>
          <a:custGeom>
            <a:rect b="b" l="l" r="r" t="t"/>
            <a:pathLst>
              <a:path extrusionOk="0" h="6745" w="4628">
                <a:moveTo>
                  <a:pt x="0" y="6745"/>
                </a:moveTo>
                <a:cubicBezTo>
                  <a:pt x="775" y="4418"/>
                  <a:pt x="2051" y="-1301"/>
                  <a:pt x="3786" y="434"/>
                </a:cubicBezTo>
                <a:cubicBezTo>
                  <a:pt x="5188" y="1836"/>
                  <a:pt x="3740" y="4551"/>
                  <a:pt x="4628" y="6324"/>
                </a:cubicBezTo>
              </a:path>
            </a:pathLst>
          </a:custGeom>
          <a:noFill/>
          <a:ln cap="flat" cmpd="sng" w="9525">
            <a:solidFill>
              <a:schemeClr val="dk2"/>
            </a:solidFill>
            <a:prstDash val="solid"/>
            <a:round/>
            <a:headEnd len="med" w="med" type="none"/>
            <a:tailEnd len="med" w="med" type="none"/>
          </a:ln>
        </p:spPr>
      </p:sp>
      <p:sp>
        <p:nvSpPr>
          <p:cNvPr id="482" name="Google Shape;482;p34"/>
          <p:cNvSpPr/>
          <p:nvPr/>
        </p:nvSpPr>
        <p:spPr>
          <a:xfrm>
            <a:off x="6153275" y="1056441"/>
            <a:ext cx="105175" cy="163675"/>
          </a:xfrm>
          <a:custGeom>
            <a:rect b="b" l="l" r="r" t="t"/>
            <a:pathLst>
              <a:path extrusionOk="0" h="6547" w="4207">
                <a:moveTo>
                  <a:pt x="0" y="657"/>
                </a:moveTo>
                <a:cubicBezTo>
                  <a:pt x="1402" y="657"/>
                  <a:pt x="4207" y="-745"/>
                  <a:pt x="4207" y="657"/>
                </a:cubicBezTo>
                <a:cubicBezTo>
                  <a:pt x="4207" y="2699"/>
                  <a:pt x="2524" y="4505"/>
                  <a:pt x="2524" y="6547"/>
                </a:cubicBezTo>
              </a:path>
            </a:pathLst>
          </a:custGeom>
          <a:noFill/>
          <a:ln cap="flat" cmpd="sng" w="9525">
            <a:solidFill>
              <a:schemeClr val="dk2"/>
            </a:solidFill>
            <a:prstDash val="solid"/>
            <a:round/>
            <a:headEnd len="med" w="med" type="none"/>
            <a:tailEnd len="med" w="med" type="none"/>
          </a:ln>
        </p:spPr>
      </p:sp>
      <p:sp>
        <p:nvSpPr>
          <p:cNvPr id="483" name="Google Shape;483;p34"/>
          <p:cNvSpPr/>
          <p:nvPr/>
        </p:nvSpPr>
        <p:spPr>
          <a:xfrm>
            <a:off x="5893272" y="2482350"/>
            <a:ext cx="102225" cy="115700"/>
          </a:xfrm>
          <a:custGeom>
            <a:rect b="b" l="l" r="r" t="t"/>
            <a:pathLst>
              <a:path extrusionOk="0" h="4628" w="4089">
                <a:moveTo>
                  <a:pt x="723" y="4628"/>
                </a:moveTo>
                <a:cubicBezTo>
                  <a:pt x="723" y="3085"/>
                  <a:pt x="-820" y="0"/>
                  <a:pt x="723" y="0"/>
                </a:cubicBezTo>
                <a:cubicBezTo>
                  <a:pt x="2412" y="0"/>
                  <a:pt x="3333" y="2276"/>
                  <a:pt x="4089" y="3786"/>
                </a:cubicBezTo>
              </a:path>
            </a:pathLst>
          </a:custGeom>
          <a:noFill/>
          <a:ln cap="flat" cmpd="sng" w="9525">
            <a:solidFill>
              <a:schemeClr val="dk2"/>
            </a:solidFill>
            <a:prstDash val="solid"/>
            <a:round/>
            <a:headEnd len="med" w="med" type="none"/>
            <a:tailEnd len="med" w="med" type="none"/>
          </a:ln>
        </p:spPr>
      </p:sp>
      <p:cxnSp>
        <p:nvCxnSpPr>
          <p:cNvPr id="484" name="Google Shape;484;p34"/>
          <p:cNvCxnSpPr>
            <a:stCxn id="452" idx="1"/>
            <a:endCxn id="448" idx="2"/>
          </p:cNvCxnSpPr>
          <p:nvPr/>
        </p:nvCxnSpPr>
        <p:spPr>
          <a:xfrm rot="-5400000">
            <a:off x="5971229" y="2571379"/>
            <a:ext cx="461400" cy="237300"/>
          </a:xfrm>
          <a:prstGeom prst="curvedConnector2">
            <a:avLst/>
          </a:prstGeom>
          <a:noFill/>
          <a:ln cap="flat" cmpd="sng" w="9525">
            <a:solidFill>
              <a:schemeClr val="dk2"/>
            </a:solidFill>
            <a:prstDash val="solid"/>
            <a:round/>
            <a:headEnd len="med" w="med" type="none"/>
            <a:tailEnd len="med" w="med" type="none"/>
          </a:ln>
        </p:spPr>
      </p:cxnSp>
      <p:cxnSp>
        <p:nvCxnSpPr>
          <p:cNvPr id="485" name="Google Shape;485;p34"/>
          <p:cNvCxnSpPr>
            <a:stCxn id="453" idx="7"/>
            <a:endCxn id="448" idx="6"/>
          </p:cNvCxnSpPr>
          <p:nvPr/>
        </p:nvCxnSpPr>
        <p:spPr>
          <a:xfrm flipH="1" rot="5400000">
            <a:off x="6604284" y="2619967"/>
            <a:ext cx="461400" cy="140100"/>
          </a:xfrm>
          <a:prstGeom prst="curvedConnector2">
            <a:avLst/>
          </a:prstGeom>
          <a:noFill/>
          <a:ln cap="flat" cmpd="sng" w="9525">
            <a:solidFill>
              <a:schemeClr val="dk2"/>
            </a:solidFill>
            <a:prstDash val="solid"/>
            <a:round/>
            <a:headEnd len="med" w="med" type="none"/>
            <a:tailEnd len="med" w="med" type="none"/>
          </a:ln>
        </p:spPr>
      </p:cxnSp>
      <p:cxnSp>
        <p:nvCxnSpPr>
          <p:cNvPr id="486" name="Google Shape;486;p34"/>
          <p:cNvCxnSpPr>
            <a:stCxn id="448" idx="7"/>
            <a:endCxn id="444" idx="7"/>
          </p:cNvCxnSpPr>
          <p:nvPr/>
        </p:nvCxnSpPr>
        <p:spPr>
          <a:xfrm flipH="1" rot="5400000">
            <a:off x="6141784" y="1740367"/>
            <a:ext cx="624000" cy="492000"/>
          </a:xfrm>
          <a:prstGeom prst="curvedConnector3">
            <a:avLst>
              <a:gd fmla="val 74618" name="adj1"/>
            </a:avLst>
          </a:prstGeom>
          <a:noFill/>
          <a:ln cap="flat" cmpd="sng" w="9525">
            <a:solidFill>
              <a:schemeClr val="dk2"/>
            </a:solidFill>
            <a:prstDash val="solid"/>
            <a:round/>
            <a:headEnd len="med" w="med" type="none"/>
            <a:tailEnd len="med" w="med" type="none"/>
          </a:ln>
        </p:spPr>
      </p:cxnSp>
      <p:sp>
        <p:nvSpPr>
          <p:cNvPr id="487" name="Google Shape;487;p34"/>
          <p:cNvSpPr/>
          <p:nvPr/>
        </p:nvSpPr>
        <p:spPr>
          <a:xfrm>
            <a:off x="6048075" y="2661150"/>
            <a:ext cx="126225" cy="157775"/>
          </a:xfrm>
          <a:custGeom>
            <a:rect b="b" l="l" r="r" t="t"/>
            <a:pathLst>
              <a:path extrusionOk="0" h="6311" w="5049">
                <a:moveTo>
                  <a:pt x="0" y="2945"/>
                </a:moveTo>
                <a:cubicBezTo>
                  <a:pt x="382" y="1801"/>
                  <a:pt x="898" y="0"/>
                  <a:pt x="2104" y="0"/>
                </a:cubicBezTo>
                <a:cubicBezTo>
                  <a:pt x="4425" y="0"/>
                  <a:pt x="4010" y="4235"/>
                  <a:pt x="5049" y="6311"/>
                </a:cubicBezTo>
              </a:path>
            </a:pathLst>
          </a:custGeom>
          <a:noFill/>
          <a:ln cap="flat" cmpd="sng" w="9525">
            <a:solidFill>
              <a:schemeClr val="dk2"/>
            </a:solidFill>
            <a:prstDash val="solid"/>
            <a:round/>
            <a:headEnd len="med" w="med" type="none"/>
            <a:tailEnd len="med" w="med" type="none"/>
          </a:ln>
        </p:spPr>
      </p:sp>
      <p:sp>
        <p:nvSpPr>
          <p:cNvPr id="488" name="Google Shape;488;p34"/>
          <p:cNvSpPr/>
          <p:nvPr/>
        </p:nvSpPr>
        <p:spPr>
          <a:xfrm>
            <a:off x="6836780" y="2572515"/>
            <a:ext cx="94850" cy="130700"/>
          </a:xfrm>
          <a:custGeom>
            <a:rect b="b" l="l" r="r" t="t"/>
            <a:pathLst>
              <a:path extrusionOk="0" h="5228" w="3794">
                <a:moveTo>
                  <a:pt x="8" y="5228"/>
                </a:moveTo>
                <a:cubicBezTo>
                  <a:pt x="288" y="3545"/>
                  <a:pt x="-570" y="1126"/>
                  <a:pt x="849" y="179"/>
                </a:cubicBezTo>
                <a:cubicBezTo>
                  <a:pt x="1925" y="-539"/>
                  <a:pt x="2880" y="1789"/>
                  <a:pt x="3794" y="2704"/>
                </a:cubicBezTo>
              </a:path>
            </a:pathLst>
          </a:custGeom>
          <a:noFill/>
          <a:ln cap="flat" cmpd="sng" w="9525">
            <a:solidFill>
              <a:schemeClr val="dk2"/>
            </a:solidFill>
            <a:prstDash val="solid"/>
            <a:round/>
            <a:headEnd len="med" w="med" type="none"/>
            <a:tailEnd len="med" w="med" type="none"/>
          </a:ln>
        </p:spPr>
      </p:sp>
      <p:cxnSp>
        <p:nvCxnSpPr>
          <p:cNvPr id="489" name="Google Shape;489;p34"/>
          <p:cNvCxnSpPr>
            <a:stCxn id="445" idx="0"/>
            <a:endCxn id="443" idx="7"/>
          </p:cNvCxnSpPr>
          <p:nvPr/>
        </p:nvCxnSpPr>
        <p:spPr>
          <a:xfrm flipH="1" rot="5400000">
            <a:off x="7339375" y="1023875"/>
            <a:ext cx="388800" cy="779100"/>
          </a:xfrm>
          <a:prstGeom prst="curvedConnector3">
            <a:avLst>
              <a:gd fmla="val 178376" name="adj1"/>
            </a:avLst>
          </a:prstGeom>
          <a:noFill/>
          <a:ln cap="flat" cmpd="sng" w="9525">
            <a:solidFill>
              <a:schemeClr val="dk2"/>
            </a:solidFill>
            <a:prstDash val="solid"/>
            <a:round/>
            <a:headEnd len="med" w="med" type="none"/>
            <a:tailEnd len="med" w="med" type="none"/>
          </a:ln>
        </p:spPr>
      </p:cxnSp>
      <p:sp>
        <p:nvSpPr>
          <p:cNvPr id="490" name="Google Shape;490;p34"/>
          <p:cNvSpPr/>
          <p:nvPr/>
        </p:nvSpPr>
        <p:spPr>
          <a:xfrm>
            <a:off x="7178331" y="957175"/>
            <a:ext cx="121450" cy="154975"/>
          </a:xfrm>
          <a:custGeom>
            <a:rect b="b" l="l" r="r" t="t"/>
            <a:pathLst>
              <a:path extrusionOk="0" h="6199" w="4858">
                <a:moveTo>
                  <a:pt x="651" y="0"/>
                </a:moveTo>
                <a:cubicBezTo>
                  <a:pt x="651" y="1963"/>
                  <a:pt x="-737" y="4502"/>
                  <a:pt x="651" y="5890"/>
                </a:cubicBezTo>
                <a:cubicBezTo>
                  <a:pt x="1686" y="6925"/>
                  <a:pt x="3394" y="4628"/>
                  <a:pt x="4858" y="4628"/>
                </a:cubicBezTo>
              </a:path>
            </a:pathLst>
          </a:custGeom>
          <a:noFill/>
          <a:ln cap="flat" cmpd="sng" w="9525">
            <a:solidFill>
              <a:schemeClr val="dk2"/>
            </a:solidFill>
            <a:prstDash val="solid"/>
            <a:round/>
            <a:headEnd len="med" w="med" type="none"/>
            <a:tailEnd len="med" w="med" type="none"/>
          </a:ln>
        </p:spPr>
      </p:sp>
      <p:sp>
        <p:nvSpPr>
          <p:cNvPr id="491" name="Google Shape;491;p34"/>
          <p:cNvSpPr/>
          <p:nvPr/>
        </p:nvSpPr>
        <p:spPr>
          <a:xfrm>
            <a:off x="6501225" y="1856625"/>
            <a:ext cx="126200" cy="126225"/>
          </a:xfrm>
          <a:custGeom>
            <a:rect b="b" l="l" r="r" t="t"/>
            <a:pathLst>
              <a:path extrusionOk="0" h="5049" w="5048">
                <a:moveTo>
                  <a:pt x="0" y="5049"/>
                </a:moveTo>
                <a:cubicBezTo>
                  <a:pt x="347" y="3309"/>
                  <a:pt x="-91" y="0"/>
                  <a:pt x="1683" y="0"/>
                </a:cubicBezTo>
                <a:cubicBezTo>
                  <a:pt x="3270" y="0"/>
                  <a:pt x="3927" y="2244"/>
                  <a:pt x="5048" y="3366"/>
                </a:cubicBezTo>
              </a:path>
            </a:pathLst>
          </a:custGeom>
          <a:noFill/>
          <a:ln cap="flat" cmpd="sng" w="9525">
            <a:solidFill>
              <a:schemeClr val="dk2"/>
            </a:solidFill>
            <a:prstDash val="solid"/>
            <a:round/>
            <a:headEnd len="med" w="med" type="none"/>
            <a:tailEnd len="med" w="med" type="none"/>
          </a:ln>
        </p:spPr>
      </p:sp>
      <p:sp>
        <p:nvSpPr>
          <p:cNvPr id="492" name="Google Shape;492;p34"/>
          <p:cNvSpPr txBox="1"/>
          <p:nvPr/>
        </p:nvSpPr>
        <p:spPr>
          <a:xfrm>
            <a:off x="4512675" y="2340100"/>
            <a:ext cx="2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493" name="Google Shape;493;p34"/>
          <p:cNvSpPr txBox="1"/>
          <p:nvPr/>
        </p:nvSpPr>
        <p:spPr>
          <a:xfrm>
            <a:off x="5812800" y="2225825"/>
            <a:ext cx="2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p:txBody>
      </p:sp>
      <p:sp>
        <p:nvSpPr>
          <p:cNvPr id="494" name="Google Shape;494;p34"/>
          <p:cNvSpPr txBox="1"/>
          <p:nvPr/>
        </p:nvSpPr>
        <p:spPr>
          <a:xfrm>
            <a:off x="6659375" y="1833475"/>
            <a:ext cx="2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495" name="Google Shape;495;p34"/>
          <p:cNvSpPr txBox="1"/>
          <p:nvPr/>
        </p:nvSpPr>
        <p:spPr>
          <a:xfrm>
            <a:off x="5092488" y="1547200"/>
            <a:ext cx="2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1</a:t>
            </a:r>
            <a:endParaRPr>
              <a:latin typeface="Open Sans"/>
              <a:ea typeface="Open Sans"/>
              <a:cs typeface="Open Sans"/>
              <a:sym typeface="Open Sans"/>
            </a:endParaRPr>
          </a:p>
        </p:txBody>
      </p:sp>
      <p:sp>
        <p:nvSpPr>
          <p:cNvPr id="496" name="Google Shape;496;p34"/>
          <p:cNvSpPr txBox="1"/>
          <p:nvPr/>
        </p:nvSpPr>
        <p:spPr>
          <a:xfrm>
            <a:off x="6231600" y="631800"/>
            <a:ext cx="2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2</a:t>
            </a:r>
            <a:endParaRPr>
              <a:latin typeface="Open Sans"/>
              <a:ea typeface="Open Sans"/>
              <a:cs typeface="Open Sans"/>
              <a:sym typeface="Open Sans"/>
            </a:endParaRPr>
          </a:p>
        </p:txBody>
      </p:sp>
      <p:sp>
        <p:nvSpPr>
          <p:cNvPr id="497" name="Google Shape;497;p34"/>
          <p:cNvSpPr txBox="1"/>
          <p:nvPr/>
        </p:nvSpPr>
        <p:spPr>
          <a:xfrm>
            <a:off x="7779775" y="938188"/>
            <a:ext cx="28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0</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0" st="0"/>
                                            </p:txEl>
                                          </p:spTgt>
                                        </p:tgtEl>
                                        <p:attrNameLst>
                                          <p:attrName>style.visibility</p:attrName>
                                        </p:attrNameLst>
                                      </p:cBhvr>
                                      <p:to>
                                        <p:strVal val="visible"/>
                                      </p:to>
                                    </p:set>
                                    <p:animEffect filter="fade" transition="in">
                                      <p:cBhvr>
                                        <p:cTn dur="1000"/>
                                        <p:tgtEl>
                                          <p:spTgt spid="4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1" st="1"/>
                                            </p:txEl>
                                          </p:spTgt>
                                        </p:tgtEl>
                                        <p:attrNameLst>
                                          <p:attrName>style.visibility</p:attrName>
                                        </p:attrNameLst>
                                      </p:cBhvr>
                                      <p:to>
                                        <p:strVal val="visible"/>
                                      </p:to>
                                    </p:set>
                                    <p:animEffect filter="fade" transition="in">
                                      <p:cBhvr>
                                        <p:cTn dur="1000"/>
                                        <p:tgtEl>
                                          <p:spTgt spid="4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2" st="2"/>
                                            </p:txEl>
                                          </p:spTgt>
                                        </p:tgtEl>
                                        <p:attrNameLst>
                                          <p:attrName>style.visibility</p:attrName>
                                        </p:attrNameLst>
                                      </p:cBhvr>
                                      <p:to>
                                        <p:strVal val="visible"/>
                                      </p:to>
                                    </p:set>
                                    <p:animEffect filter="fade" transition="in">
                                      <p:cBhvr>
                                        <p:cTn dur="1000"/>
                                        <p:tgtEl>
                                          <p:spTgt spid="4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9">
                                            <p:txEl>
                                              <p:pRg end="3" st="3"/>
                                            </p:txEl>
                                          </p:spTgt>
                                        </p:tgtEl>
                                        <p:attrNameLst>
                                          <p:attrName>style.visibility</p:attrName>
                                        </p:attrNameLst>
                                      </p:cBhvr>
                                      <p:to>
                                        <p:strVal val="visible"/>
                                      </p:to>
                                    </p:set>
                                    <p:animEffect filter="fade" transition="in">
                                      <p:cBhvr>
                                        <p:cTn dur="1000"/>
                                        <p:tgtEl>
                                          <p:spTgt spid="43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Backtracking: </a:t>
            </a:r>
            <a:r>
              <a:rPr b="0" lang="en" sz="2400">
                <a:solidFill>
                  <a:srgbClr val="0090F8"/>
                </a:solidFill>
                <a:latin typeface="Mulish ExtraBold"/>
                <a:ea typeface="Mulish ExtraBold"/>
                <a:cs typeface="Mulish ExtraBold"/>
                <a:sym typeface="Mulish ExtraBold"/>
              </a:rPr>
              <a:t>Liên quan đến Recursion ra sao? </a:t>
            </a:r>
            <a:endParaRPr b="0" sz="2400">
              <a:solidFill>
                <a:srgbClr val="0090F8"/>
              </a:solidFill>
              <a:latin typeface="Mulish ExtraBold"/>
              <a:ea typeface="Mulish ExtraBold"/>
              <a:cs typeface="Mulish ExtraBold"/>
              <a:sym typeface="Mulish ExtraBold"/>
            </a:endParaRPr>
          </a:p>
        </p:txBody>
      </p:sp>
      <p:sp>
        <p:nvSpPr>
          <p:cNvPr id="503" name="Google Shape;503;p35"/>
          <p:cNvSpPr txBox="1"/>
          <p:nvPr>
            <p:ph idx="1" type="body"/>
          </p:nvPr>
        </p:nvSpPr>
        <p:spPr>
          <a:xfrm>
            <a:off x="166625" y="1044250"/>
            <a:ext cx="5094300" cy="4012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rgbClr val="0B3E64"/>
              </a:buClr>
              <a:buSzPct val="100000"/>
              <a:buAutoNum type="arabicPeriod"/>
            </a:pPr>
            <a:r>
              <a:rPr b="1" lang="en">
                <a:solidFill>
                  <a:srgbClr val="0B3E64"/>
                </a:solidFill>
              </a:rPr>
              <a:t>Định nghĩa hàm f </a:t>
            </a:r>
            <a:endParaRPr b="1">
              <a:solidFill>
                <a:srgbClr val="0B3E64"/>
              </a:solidFill>
            </a:endParaRPr>
          </a:p>
          <a:p>
            <a:pPr indent="0" lvl="0" marL="457200" rtl="0" algn="l">
              <a:spcBef>
                <a:spcPts val="1000"/>
              </a:spcBef>
              <a:spcAft>
                <a:spcPts val="0"/>
              </a:spcAft>
              <a:buNone/>
            </a:pPr>
            <a:r>
              <a:rPr lang="en">
                <a:solidFill>
                  <a:srgbClr val="0B3E64"/>
                </a:solidFill>
              </a:rPr>
              <a:t>f(</a:t>
            </a:r>
            <a:r>
              <a:rPr i="1" lang="en">
                <a:solidFill>
                  <a:srgbClr val="0B3E64"/>
                </a:solidFill>
              </a:rPr>
              <a:t>node</a:t>
            </a:r>
            <a:r>
              <a:rPr lang="en">
                <a:solidFill>
                  <a:srgbClr val="0B3E64"/>
                </a:solidFill>
              </a:rPr>
              <a:t>) = số các từ thoả mãn trong toàn bộ các node phía dưới </a:t>
            </a:r>
            <a:r>
              <a:rPr i="1" lang="en">
                <a:solidFill>
                  <a:srgbClr val="0B3E64"/>
                </a:solidFill>
              </a:rPr>
              <a:t>node</a:t>
            </a:r>
            <a:r>
              <a:rPr lang="en">
                <a:solidFill>
                  <a:srgbClr val="0B3E64"/>
                </a:solidFill>
              </a:rPr>
              <a:t> này</a:t>
            </a:r>
            <a:endParaRPr>
              <a:solidFill>
                <a:srgbClr val="0B3E64"/>
              </a:solidFill>
            </a:endParaRPr>
          </a:p>
          <a:p>
            <a:pPr indent="-325755" lvl="0" marL="457200" rtl="0" algn="l">
              <a:spcBef>
                <a:spcPts val="1000"/>
              </a:spcBef>
              <a:spcAft>
                <a:spcPts val="0"/>
              </a:spcAft>
              <a:buClr>
                <a:srgbClr val="0B3E64"/>
              </a:buClr>
              <a:buSzPct val="100000"/>
              <a:buAutoNum type="arabicPeriod"/>
            </a:pPr>
            <a:r>
              <a:rPr b="1" lang="en">
                <a:solidFill>
                  <a:srgbClr val="0B3E64"/>
                </a:solidFill>
              </a:rPr>
              <a:t>Xác định base case</a:t>
            </a:r>
            <a:r>
              <a:rPr lang="en">
                <a:solidFill>
                  <a:srgbClr val="0B3E64"/>
                </a:solidFill>
              </a:rPr>
              <a:t>. Ví dụ</a:t>
            </a:r>
            <a:endParaRPr>
              <a:solidFill>
                <a:srgbClr val="0B3E64"/>
              </a:solidFill>
            </a:endParaRPr>
          </a:p>
          <a:p>
            <a:pPr indent="0" lvl="0" marL="457200" rtl="0" algn="l">
              <a:spcBef>
                <a:spcPts val="1000"/>
              </a:spcBef>
              <a:spcAft>
                <a:spcPts val="0"/>
              </a:spcAft>
              <a:buNone/>
            </a:pPr>
            <a:r>
              <a:rPr lang="en">
                <a:solidFill>
                  <a:srgbClr val="0B3E64"/>
                </a:solidFill>
              </a:rPr>
              <a:t>f(         ) = 0, f(       ) = 1</a:t>
            </a:r>
            <a:endParaRPr>
              <a:solidFill>
                <a:srgbClr val="0B3E64"/>
              </a:solidFill>
            </a:endParaRPr>
          </a:p>
          <a:p>
            <a:pPr indent="-325755" lvl="0" marL="457200" rtl="0" algn="l">
              <a:spcBef>
                <a:spcPts val="1000"/>
              </a:spcBef>
              <a:spcAft>
                <a:spcPts val="0"/>
              </a:spcAft>
              <a:buClr>
                <a:srgbClr val="0B3E64"/>
              </a:buClr>
              <a:buSzPct val="100000"/>
              <a:buAutoNum type="arabicPeriod"/>
            </a:pPr>
            <a:r>
              <a:rPr b="1" lang="en">
                <a:solidFill>
                  <a:srgbClr val="0B3E64"/>
                </a:solidFill>
              </a:rPr>
              <a:t>Xác định quan hệ truy hồi chia bài toán   thành các bài toán gần hơn với base case</a:t>
            </a:r>
            <a:endParaRPr b="1">
              <a:solidFill>
                <a:srgbClr val="0B3E64"/>
              </a:solidFill>
            </a:endParaRPr>
          </a:p>
          <a:p>
            <a:pPr indent="0" lvl="0" marL="457200" rtl="0" algn="l">
              <a:spcBef>
                <a:spcPts val="1000"/>
              </a:spcBef>
              <a:spcAft>
                <a:spcPts val="0"/>
              </a:spcAft>
              <a:buNone/>
            </a:pPr>
            <a:r>
              <a:rPr lang="en">
                <a:solidFill>
                  <a:srgbClr val="0B3E64"/>
                </a:solidFill>
              </a:rPr>
              <a:t>Ví dụ: Tính f(       ), f(        )</a:t>
            </a:r>
            <a:endParaRPr>
              <a:solidFill>
                <a:srgbClr val="0B3E64"/>
              </a:solidFill>
            </a:endParaRPr>
          </a:p>
          <a:p>
            <a:pPr indent="-325755" lvl="0" marL="457200" rtl="0" algn="l">
              <a:spcBef>
                <a:spcPts val="1000"/>
              </a:spcBef>
              <a:spcAft>
                <a:spcPts val="0"/>
              </a:spcAft>
              <a:buClr>
                <a:srgbClr val="0B3E64"/>
              </a:buClr>
              <a:buSzPct val="100000"/>
              <a:buAutoNum type="arabicPeriod"/>
            </a:pPr>
            <a:r>
              <a:rPr b="1" lang="en">
                <a:solidFill>
                  <a:srgbClr val="0B3E64"/>
                </a:solidFill>
              </a:rPr>
              <a:t>Kết hợp kết quả của các bài toán nhỏ để đưa ra lời giải cho bài toán ban đầu</a:t>
            </a:r>
            <a:endParaRPr b="1">
              <a:solidFill>
                <a:srgbClr val="0B3E64"/>
              </a:solidFill>
            </a:endParaRPr>
          </a:p>
          <a:p>
            <a:pPr indent="0" lvl="0" marL="457200" rtl="0" algn="l">
              <a:spcBef>
                <a:spcPts val="1000"/>
              </a:spcBef>
              <a:spcAft>
                <a:spcPts val="0"/>
              </a:spcAft>
              <a:buNone/>
            </a:pPr>
            <a:r>
              <a:rPr lang="en">
                <a:solidFill>
                  <a:srgbClr val="0B3E64"/>
                </a:solidFill>
              </a:rPr>
              <a:t>Tính f(        ) = f(       ) + f(        )</a:t>
            </a:r>
            <a:endParaRPr>
              <a:solidFill>
                <a:srgbClr val="0B3E64"/>
              </a:solidFill>
            </a:endParaRPr>
          </a:p>
          <a:p>
            <a:pPr indent="0" lvl="0" marL="0" rtl="0" algn="l">
              <a:spcBef>
                <a:spcPts val="1000"/>
              </a:spcBef>
              <a:spcAft>
                <a:spcPts val="1000"/>
              </a:spcAft>
              <a:buNone/>
            </a:pPr>
            <a:r>
              <a:t/>
            </a:r>
            <a:endParaRPr b="1">
              <a:solidFill>
                <a:srgbClr val="0B3E64"/>
              </a:solidFill>
            </a:endParaRPr>
          </a:p>
        </p:txBody>
      </p:sp>
      <p:sp>
        <p:nvSpPr>
          <p:cNvPr id="504" name="Google Shape;504;p35"/>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6" name="Google Shape;506;p35"/>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507" name="Google Shape;507;p35"/>
          <p:cNvSpPr/>
          <p:nvPr/>
        </p:nvSpPr>
        <p:spPr>
          <a:xfrm>
            <a:off x="6764850" y="11524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508" name="Google Shape;508;p35"/>
          <p:cNvSpPr/>
          <p:nvPr/>
        </p:nvSpPr>
        <p:spPr>
          <a:xfrm>
            <a:off x="5828525" y="16078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509" name="Google Shape;509;p35"/>
          <p:cNvSpPr/>
          <p:nvPr/>
        </p:nvSpPr>
        <p:spPr>
          <a:xfrm>
            <a:off x="7701175" y="1607825"/>
            <a:ext cx="444300" cy="45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10" name="Google Shape;510;p35"/>
          <p:cNvSpPr/>
          <p:nvPr/>
        </p:nvSpPr>
        <p:spPr>
          <a:xfrm>
            <a:off x="7110913" y="223167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511" name="Google Shape;511;p35"/>
          <p:cNvSpPr/>
          <p:nvPr/>
        </p:nvSpPr>
        <p:spPr>
          <a:xfrm>
            <a:off x="8237725" y="223167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512" name="Google Shape;512;p35"/>
          <p:cNvSpPr/>
          <p:nvPr/>
        </p:nvSpPr>
        <p:spPr>
          <a:xfrm>
            <a:off x="6320550" y="223167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a:t>
            </a:r>
            <a:endParaRPr/>
          </a:p>
        </p:txBody>
      </p:sp>
      <p:sp>
        <p:nvSpPr>
          <p:cNvPr id="513" name="Google Shape;513;p35"/>
          <p:cNvSpPr/>
          <p:nvPr/>
        </p:nvSpPr>
        <p:spPr>
          <a:xfrm>
            <a:off x="5471900" y="2854038"/>
            <a:ext cx="444300" cy="45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514" name="Google Shape;514;p35"/>
          <p:cNvSpPr/>
          <p:nvPr/>
        </p:nvSpPr>
        <p:spPr>
          <a:xfrm>
            <a:off x="4925575" y="28540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15" name="Google Shape;515;p35"/>
          <p:cNvSpPr/>
          <p:nvPr/>
        </p:nvSpPr>
        <p:spPr>
          <a:xfrm>
            <a:off x="5260650" y="223167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B</a:t>
            </a:r>
            <a:endParaRPr/>
          </a:p>
        </p:txBody>
      </p:sp>
      <p:sp>
        <p:nvSpPr>
          <p:cNvPr id="516" name="Google Shape;516;p35"/>
          <p:cNvSpPr/>
          <p:nvPr/>
        </p:nvSpPr>
        <p:spPr>
          <a:xfrm>
            <a:off x="6018213" y="2854038"/>
            <a:ext cx="444300" cy="4554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517" name="Google Shape;517;p35"/>
          <p:cNvSpPr/>
          <p:nvPr/>
        </p:nvSpPr>
        <p:spPr>
          <a:xfrm>
            <a:off x="6525800" y="2854025"/>
            <a:ext cx="444300" cy="4554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18" name="Google Shape;518;p35"/>
          <p:cNvSpPr/>
          <p:nvPr/>
        </p:nvSpPr>
        <p:spPr>
          <a:xfrm>
            <a:off x="70511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19" name="Google Shape;519;p35"/>
          <p:cNvSpPr/>
          <p:nvPr/>
        </p:nvSpPr>
        <p:spPr>
          <a:xfrm>
            <a:off x="75552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20" name="Google Shape;520;p35"/>
          <p:cNvSpPr/>
          <p:nvPr/>
        </p:nvSpPr>
        <p:spPr>
          <a:xfrm>
            <a:off x="85634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21" name="Google Shape;521;p35"/>
          <p:cNvSpPr/>
          <p:nvPr/>
        </p:nvSpPr>
        <p:spPr>
          <a:xfrm>
            <a:off x="8059325" y="2854025"/>
            <a:ext cx="444300" cy="455400"/>
          </a:xfrm>
          <a:prstGeom prst="ellipse">
            <a:avLst/>
          </a:prstGeom>
          <a:solidFill>
            <a:srgbClr val="9E9E9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cxnSp>
        <p:nvCxnSpPr>
          <p:cNvPr id="522" name="Google Shape;522;p35"/>
          <p:cNvCxnSpPr>
            <a:stCxn id="507" idx="3"/>
            <a:endCxn id="508" idx="7"/>
          </p:cNvCxnSpPr>
          <p:nvPr/>
        </p:nvCxnSpPr>
        <p:spPr>
          <a:xfrm flipH="1">
            <a:off x="6207716"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35"/>
          <p:cNvCxnSpPr>
            <a:stCxn id="507" idx="5"/>
            <a:endCxn id="509" idx="1"/>
          </p:cNvCxnSpPr>
          <p:nvPr/>
        </p:nvCxnSpPr>
        <p:spPr>
          <a:xfrm>
            <a:off x="7144084" y="1541133"/>
            <a:ext cx="622200" cy="133500"/>
          </a:xfrm>
          <a:prstGeom prst="straightConnector1">
            <a:avLst/>
          </a:prstGeom>
          <a:noFill/>
          <a:ln cap="flat" cmpd="sng" w="9525">
            <a:solidFill>
              <a:schemeClr val="dk2"/>
            </a:solidFill>
            <a:prstDash val="solid"/>
            <a:round/>
            <a:headEnd len="med" w="med" type="none"/>
            <a:tailEnd len="med" w="med" type="triangle"/>
          </a:ln>
        </p:spPr>
      </p:cxnSp>
      <p:cxnSp>
        <p:nvCxnSpPr>
          <p:cNvPr id="524" name="Google Shape;524;p35"/>
          <p:cNvCxnSpPr>
            <a:stCxn id="508" idx="3"/>
            <a:endCxn id="515" idx="0"/>
          </p:cNvCxnSpPr>
          <p:nvPr/>
        </p:nvCxnSpPr>
        <p:spPr>
          <a:xfrm flipH="1">
            <a:off x="5482891" y="1996533"/>
            <a:ext cx="410700" cy="235200"/>
          </a:xfrm>
          <a:prstGeom prst="straightConnector1">
            <a:avLst/>
          </a:prstGeom>
          <a:noFill/>
          <a:ln cap="flat" cmpd="sng" w="9525">
            <a:solidFill>
              <a:schemeClr val="dk2"/>
            </a:solidFill>
            <a:prstDash val="solid"/>
            <a:round/>
            <a:headEnd len="med" w="med" type="none"/>
            <a:tailEnd len="med" w="med" type="triangle"/>
          </a:ln>
        </p:spPr>
      </p:cxnSp>
      <p:cxnSp>
        <p:nvCxnSpPr>
          <p:cNvPr id="525" name="Google Shape;525;p35"/>
          <p:cNvCxnSpPr>
            <a:stCxn id="508" idx="5"/>
            <a:endCxn id="512" idx="0"/>
          </p:cNvCxnSpPr>
          <p:nvPr/>
        </p:nvCxnSpPr>
        <p:spPr>
          <a:xfrm>
            <a:off x="6207759" y="1996533"/>
            <a:ext cx="334800" cy="235200"/>
          </a:xfrm>
          <a:prstGeom prst="straightConnector1">
            <a:avLst/>
          </a:prstGeom>
          <a:noFill/>
          <a:ln cap="flat" cmpd="sng" w="9525">
            <a:solidFill>
              <a:schemeClr val="dk2"/>
            </a:solidFill>
            <a:prstDash val="solid"/>
            <a:round/>
            <a:headEnd len="med" w="med" type="none"/>
            <a:tailEnd len="med" w="med" type="triangle"/>
          </a:ln>
        </p:spPr>
      </p:cxnSp>
      <p:cxnSp>
        <p:nvCxnSpPr>
          <p:cNvPr id="526" name="Google Shape;526;p35"/>
          <p:cNvCxnSpPr>
            <a:stCxn id="515" idx="3"/>
            <a:endCxn id="514" idx="0"/>
          </p:cNvCxnSpPr>
          <p:nvPr/>
        </p:nvCxnSpPr>
        <p:spPr>
          <a:xfrm flipH="1">
            <a:off x="5147816" y="2620383"/>
            <a:ext cx="177900" cy="2337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35"/>
          <p:cNvCxnSpPr>
            <a:stCxn id="515" idx="5"/>
            <a:endCxn id="513" idx="0"/>
          </p:cNvCxnSpPr>
          <p:nvPr/>
        </p:nvCxnSpPr>
        <p:spPr>
          <a:xfrm>
            <a:off x="5639884" y="2620383"/>
            <a:ext cx="54300" cy="233700"/>
          </a:xfrm>
          <a:prstGeom prst="straightConnector1">
            <a:avLst/>
          </a:prstGeom>
          <a:noFill/>
          <a:ln cap="flat" cmpd="sng" w="9525">
            <a:solidFill>
              <a:schemeClr val="dk2"/>
            </a:solidFill>
            <a:prstDash val="solid"/>
            <a:round/>
            <a:headEnd len="med" w="med" type="none"/>
            <a:tailEnd len="med" w="med" type="triangle"/>
          </a:ln>
        </p:spPr>
      </p:cxnSp>
      <p:cxnSp>
        <p:nvCxnSpPr>
          <p:cNvPr id="528" name="Google Shape;528;p35"/>
          <p:cNvCxnSpPr>
            <a:stCxn id="509" idx="3"/>
            <a:endCxn id="510" idx="0"/>
          </p:cNvCxnSpPr>
          <p:nvPr/>
        </p:nvCxnSpPr>
        <p:spPr>
          <a:xfrm flipH="1">
            <a:off x="7333041" y="1996533"/>
            <a:ext cx="433200" cy="235200"/>
          </a:xfrm>
          <a:prstGeom prst="straightConnector1">
            <a:avLst/>
          </a:prstGeom>
          <a:noFill/>
          <a:ln cap="flat" cmpd="sng" w="9525">
            <a:solidFill>
              <a:schemeClr val="dk2"/>
            </a:solidFill>
            <a:prstDash val="solid"/>
            <a:round/>
            <a:headEnd len="med" w="med" type="none"/>
            <a:tailEnd len="med" w="med" type="triangle"/>
          </a:ln>
        </p:spPr>
      </p:cxnSp>
      <p:cxnSp>
        <p:nvCxnSpPr>
          <p:cNvPr id="529" name="Google Shape;529;p35"/>
          <p:cNvCxnSpPr>
            <a:stCxn id="509" idx="5"/>
            <a:endCxn id="511" idx="0"/>
          </p:cNvCxnSpPr>
          <p:nvPr/>
        </p:nvCxnSpPr>
        <p:spPr>
          <a:xfrm>
            <a:off x="8080409" y="1996533"/>
            <a:ext cx="379500" cy="235200"/>
          </a:xfrm>
          <a:prstGeom prst="straightConnector1">
            <a:avLst/>
          </a:prstGeom>
          <a:noFill/>
          <a:ln cap="flat" cmpd="sng" w="9525">
            <a:solidFill>
              <a:schemeClr val="dk2"/>
            </a:solidFill>
            <a:prstDash val="solid"/>
            <a:round/>
            <a:headEnd len="med" w="med" type="none"/>
            <a:tailEnd len="med" w="med" type="triangle"/>
          </a:ln>
        </p:spPr>
      </p:cxnSp>
      <p:cxnSp>
        <p:nvCxnSpPr>
          <p:cNvPr id="530" name="Google Shape;530;p35"/>
          <p:cNvCxnSpPr>
            <a:stCxn id="512" idx="3"/>
            <a:endCxn id="516" idx="0"/>
          </p:cNvCxnSpPr>
          <p:nvPr/>
        </p:nvCxnSpPr>
        <p:spPr>
          <a:xfrm flipH="1">
            <a:off x="6240416" y="2620383"/>
            <a:ext cx="145200" cy="233700"/>
          </a:xfrm>
          <a:prstGeom prst="straightConnector1">
            <a:avLst/>
          </a:prstGeom>
          <a:noFill/>
          <a:ln cap="flat" cmpd="sng" w="9525">
            <a:solidFill>
              <a:schemeClr val="dk2"/>
            </a:solidFill>
            <a:prstDash val="solid"/>
            <a:round/>
            <a:headEnd len="med" w="med" type="none"/>
            <a:tailEnd len="med" w="med" type="triangle"/>
          </a:ln>
        </p:spPr>
      </p:cxnSp>
      <p:cxnSp>
        <p:nvCxnSpPr>
          <p:cNvPr id="531" name="Google Shape;531;p35"/>
          <p:cNvCxnSpPr>
            <a:endCxn id="517" idx="0"/>
          </p:cNvCxnSpPr>
          <p:nvPr/>
        </p:nvCxnSpPr>
        <p:spPr>
          <a:xfrm>
            <a:off x="6699650" y="2620325"/>
            <a:ext cx="48300" cy="233700"/>
          </a:xfrm>
          <a:prstGeom prst="straightConnector1">
            <a:avLst/>
          </a:prstGeom>
          <a:noFill/>
          <a:ln cap="flat" cmpd="sng" w="9525">
            <a:solidFill>
              <a:schemeClr val="dk2"/>
            </a:solidFill>
            <a:prstDash val="solid"/>
            <a:round/>
            <a:headEnd len="med" w="med" type="none"/>
            <a:tailEnd len="med" w="med" type="triangle"/>
          </a:ln>
        </p:spPr>
      </p:cxnSp>
      <p:cxnSp>
        <p:nvCxnSpPr>
          <p:cNvPr id="532" name="Google Shape;532;p35"/>
          <p:cNvCxnSpPr>
            <a:endCxn id="518" idx="0"/>
          </p:cNvCxnSpPr>
          <p:nvPr/>
        </p:nvCxnSpPr>
        <p:spPr>
          <a:xfrm flipH="1">
            <a:off x="7273275" y="2686925"/>
            <a:ext cx="59700" cy="167100"/>
          </a:xfrm>
          <a:prstGeom prst="straightConnector1">
            <a:avLst/>
          </a:prstGeom>
          <a:noFill/>
          <a:ln cap="flat" cmpd="sng" w="9525">
            <a:solidFill>
              <a:schemeClr val="dk2"/>
            </a:solidFill>
            <a:prstDash val="solid"/>
            <a:round/>
            <a:headEnd len="med" w="med" type="none"/>
            <a:tailEnd len="med" w="med" type="triangle"/>
          </a:ln>
        </p:spPr>
      </p:cxnSp>
      <p:cxnSp>
        <p:nvCxnSpPr>
          <p:cNvPr id="533" name="Google Shape;533;p35"/>
          <p:cNvCxnSpPr>
            <a:stCxn id="510" idx="5"/>
            <a:endCxn id="519" idx="0"/>
          </p:cNvCxnSpPr>
          <p:nvPr/>
        </p:nvCxnSpPr>
        <p:spPr>
          <a:xfrm>
            <a:off x="7490146" y="2620383"/>
            <a:ext cx="287100" cy="233700"/>
          </a:xfrm>
          <a:prstGeom prst="straightConnector1">
            <a:avLst/>
          </a:prstGeom>
          <a:noFill/>
          <a:ln cap="flat" cmpd="sng" w="9525">
            <a:solidFill>
              <a:schemeClr val="dk2"/>
            </a:solidFill>
            <a:prstDash val="solid"/>
            <a:round/>
            <a:headEnd len="med" w="med" type="none"/>
            <a:tailEnd len="med" w="med" type="triangle"/>
          </a:ln>
        </p:spPr>
      </p:cxnSp>
      <p:cxnSp>
        <p:nvCxnSpPr>
          <p:cNvPr id="534" name="Google Shape;534;p35"/>
          <p:cNvCxnSpPr>
            <a:endCxn id="521" idx="0"/>
          </p:cNvCxnSpPr>
          <p:nvPr/>
        </p:nvCxnSpPr>
        <p:spPr>
          <a:xfrm flipH="1">
            <a:off x="8281475" y="2686925"/>
            <a:ext cx="178500" cy="16710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35"/>
          <p:cNvCxnSpPr>
            <a:stCxn id="511" idx="4"/>
            <a:endCxn id="520" idx="0"/>
          </p:cNvCxnSpPr>
          <p:nvPr/>
        </p:nvCxnSpPr>
        <p:spPr>
          <a:xfrm>
            <a:off x="8459875" y="2687075"/>
            <a:ext cx="325800" cy="167100"/>
          </a:xfrm>
          <a:prstGeom prst="straightConnector1">
            <a:avLst/>
          </a:prstGeom>
          <a:noFill/>
          <a:ln cap="flat" cmpd="sng" w="9525">
            <a:solidFill>
              <a:schemeClr val="dk2"/>
            </a:solidFill>
            <a:prstDash val="solid"/>
            <a:round/>
            <a:headEnd len="med" w="med" type="none"/>
            <a:tailEnd len="med" w="med" type="triangle"/>
          </a:ln>
        </p:spPr>
      </p:cxnSp>
      <p:sp>
        <p:nvSpPr>
          <p:cNvPr id="536" name="Google Shape;536;p35"/>
          <p:cNvSpPr/>
          <p:nvPr/>
        </p:nvSpPr>
        <p:spPr>
          <a:xfrm>
            <a:off x="1948725" y="2392627"/>
            <a:ext cx="287100" cy="2943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37" name="Google Shape;537;p35"/>
          <p:cNvSpPr/>
          <p:nvPr/>
        </p:nvSpPr>
        <p:spPr>
          <a:xfrm>
            <a:off x="910125" y="2392627"/>
            <a:ext cx="287100" cy="294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a:t>
            </a:r>
            <a:endParaRPr/>
          </a:p>
        </p:txBody>
      </p:sp>
      <p:sp>
        <p:nvSpPr>
          <p:cNvPr id="538" name="Google Shape;538;p35"/>
          <p:cNvSpPr/>
          <p:nvPr/>
        </p:nvSpPr>
        <p:spPr>
          <a:xfrm>
            <a:off x="1867825" y="3309427"/>
            <a:ext cx="287100" cy="2943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539" name="Google Shape;539;p35"/>
          <p:cNvSpPr/>
          <p:nvPr/>
        </p:nvSpPr>
        <p:spPr>
          <a:xfrm>
            <a:off x="2537575" y="3309427"/>
            <a:ext cx="287100" cy="294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
        <p:nvSpPr>
          <p:cNvPr id="540" name="Google Shape;540;p35"/>
          <p:cNvSpPr/>
          <p:nvPr/>
        </p:nvSpPr>
        <p:spPr>
          <a:xfrm>
            <a:off x="1342575" y="4217227"/>
            <a:ext cx="287100" cy="2943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t>
            </a:r>
            <a:endParaRPr/>
          </a:p>
        </p:txBody>
      </p:sp>
      <p:sp>
        <p:nvSpPr>
          <p:cNvPr id="541" name="Google Shape;541;p35"/>
          <p:cNvSpPr/>
          <p:nvPr/>
        </p:nvSpPr>
        <p:spPr>
          <a:xfrm>
            <a:off x="2109075" y="4226227"/>
            <a:ext cx="287100" cy="294300"/>
          </a:xfrm>
          <a:prstGeom prst="ellipse">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a:t>
            </a:r>
            <a:endParaRPr/>
          </a:p>
        </p:txBody>
      </p:sp>
      <p:sp>
        <p:nvSpPr>
          <p:cNvPr id="542" name="Google Shape;542;p35"/>
          <p:cNvSpPr/>
          <p:nvPr/>
        </p:nvSpPr>
        <p:spPr>
          <a:xfrm>
            <a:off x="2875575" y="4226227"/>
            <a:ext cx="287100" cy="294300"/>
          </a:xfrm>
          <a:prstGeom prst="ellipse">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0" st="0"/>
                                            </p:txEl>
                                          </p:spTgt>
                                        </p:tgtEl>
                                        <p:attrNameLst>
                                          <p:attrName>style.visibility</p:attrName>
                                        </p:attrNameLst>
                                      </p:cBhvr>
                                      <p:to>
                                        <p:strVal val="visible"/>
                                      </p:to>
                                    </p:set>
                                    <p:animEffect filter="fade" transition="in">
                                      <p:cBhvr>
                                        <p:cTn dur="1000"/>
                                        <p:tgtEl>
                                          <p:spTgt spid="5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1" st="1"/>
                                            </p:txEl>
                                          </p:spTgt>
                                        </p:tgtEl>
                                        <p:attrNameLst>
                                          <p:attrName>style.visibility</p:attrName>
                                        </p:attrNameLst>
                                      </p:cBhvr>
                                      <p:to>
                                        <p:strVal val="visible"/>
                                      </p:to>
                                    </p:set>
                                    <p:animEffect filter="fade" transition="in">
                                      <p:cBhvr>
                                        <p:cTn dur="1000"/>
                                        <p:tgtEl>
                                          <p:spTgt spid="50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2" st="2"/>
                                            </p:txEl>
                                          </p:spTgt>
                                        </p:tgtEl>
                                        <p:attrNameLst>
                                          <p:attrName>style.visibility</p:attrName>
                                        </p:attrNameLst>
                                      </p:cBhvr>
                                      <p:to>
                                        <p:strVal val="visible"/>
                                      </p:to>
                                    </p:set>
                                    <p:animEffect filter="fade" transition="in">
                                      <p:cBhvr>
                                        <p:cTn dur="1000"/>
                                        <p:tgtEl>
                                          <p:spTgt spid="50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3" st="3"/>
                                            </p:txEl>
                                          </p:spTgt>
                                        </p:tgtEl>
                                        <p:attrNameLst>
                                          <p:attrName>style.visibility</p:attrName>
                                        </p:attrNameLst>
                                      </p:cBhvr>
                                      <p:to>
                                        <p:strVal val="visible"/>
                                      </p:to>
                                    </p:set>
                                    <p:animEffect filter="fade" transition="in">
                                      <p:cBhvr>
                                        <p:cTn dur="1000"/>
                                        <p:tgtEl>
                                          <p:spTgt spid="50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4" st="4"/>
                                            </p:txEl>
                                          </p:spTgt>
                                        </p:tgtEl>
                                        <p:attrNameLst>
                                          <p:attrName>style.visibility</p:attrName>
                                        </p:attrNameLst>
                                      </p:cBhvr>
                                      <p:to>
                                        <p:strVal val="visible"/>
                                      </p:to>
                                    </p:set>
                                    <p:animEffect filter="fade" transition="in">
                                      <p:cBhvr>
                                        <p:cTn dur="1000"/>
                                        <p:tgtEl>
                                          <p:spTgt spid="50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5" st="5"/>
                                            </p:txEl>
                                          </p:spTgt>
                                        </p:tgtEl>
                                        <p:attrNameLst>
                                          <p:attrName>style.visibility</p:attrName>
                                        </p:attrNameLst>
                                      </p:cBhvr>
                                      <p:to>
                                        <p:strVal val="visible"/>
                                      </p:to>
                                    </p:set>
                                    <p:animEffect filter="fade" transition="in">
                                      <p:cBhvr>
                                        <p:cTn dur="1000"/>
                                        <p:tgtEl>
                                          <p:spTgt spid="50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6" st="6"/>
                                            </p:txEl>
                                          </p:spTgt>
                                        </p:tgtEl>
                                        <p:attrNameLst>
                                          <p:attrName>style.visibility</p:attrName>
                                        </p:attrNameLst>
                                      </p:cBhvr>
                                      <p:to>
                                        <p:strVal val="visible"/>
                                      </p:to>
                                    </p:set>
                                    <p:animEffect filter="fade" transition="in">
                                      <p:cBhvr>
                                        <p:cTn dur="1000"/>
                                        <p:tgtEl>
                                          <p:spTgt spid="50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7" st="7"/>
                                            </p:txEl>
                                          </p:spTgt>
                                        </p:tgtEl>
                                        <p:attrNameLst>
                                          <p:attrName>style.visibility</p:attrName>
                                        </p:attrNameLst>
                                      </p:cBhvr>
                                      <p:to>
                                        <p:strVal val="visible"/>
                                      </p:to>
                                    </p:set>
                                    <p:animEffect filter="fade" transition="in">
                                      <p:cBhvr>
                                        <p:cTn dur="1000"/>
                                        <p:tgtEl>
                                          <p:spTgt spid="50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3">
                                            <p:txEl>
                                              <p:pRg end="8" st="8"/>
                                            </p:txEl>
                                          </p:spTgt>
                                        </p:tgtEl>
                                        <p:attrNameLst>
                                          <p:attrName>style.visibility</p:attrName>
                                        </p:attrNameLst>
                                      </p:cBhvr>
                                      <p:to>
                                        <p:strVal val="visible"/>
                                      </p:to>
                                    </p:set>
                                    <p:animEffect filter="fade" transition="in">
                                      <p:cBhvr>
                                        <p:cTn dur="1000"/>
                                        <p:tgtEl>
                                          <p:spTgt spid="50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A backtracking template</a:t>
            </a:r>
            <a:endParaRPr b="0" sz="2400">
              <a:solidFill>
                <a:srgbClr val="0090F8"/>
              </a:solidFill>
              <a:latin typeface="Mulish ExtraBold"/>
              <a:ea typeface="Mulish ExtraBold"/>
              <a:cs typeface="Mulish ExtraBold"/>
              <a:sym typeface="Mulish ExtraBold"/>
            </a:endParaRPr>
          </a:p>
        </p:txBody>
      </p:sp>
      <p:sp>
        <p:nvSpPr>
          <p:cNvPr id="548" name="Google Shape;548;p36"/>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50" name="Google Shape;550;p36"/>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
        <p:nvSpPr>
          <p:cNvPr id="551" name="Google Shape;551;p36"/>
          <p:cNvSpPr txBox="1"/>
          <p:nvPr/>
        </p:nvSpPr>
        <p:spPr>
          <a:xfrm>
            <a:off x="311700" y="974250"/>
            <a:ext cx="8162400" cy="403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0B3E64"/>
                </a:solidFill>
                <a:latin typeface="Courier New"/>
                <a:ea typeface="Courier New"/>
                <a:cs typeface="Courier New"/>
                <a:sym typeface="Courier New"/>
              </a:rPr>
              <a:t>current_solution = []</a:t>
            </a:r>
            <a:endParaRPr sz="1800">
              <a:solidFill>
                <a:srgbClr val="0B3E64"/>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800">
                <a:solidFill>
                  <a:srgbClr val="0B3E64"/>
                </a:solidFill>
                <a:latin typeface="Courier New"/>
                <a:ea typeface="Courier New"/>
                <a:cs typeface="Courier New"/>
                <a:sym typeface="Courier New"/>
              </a:rPr>
              <a:t>def Choose(i):</a:t>
            </a:r>
            <a:endParaRPr sz="1800">
              <a:solidFill>
                <a:srgbClr val="0B3E64"/>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800">
                <a:solidFill>
                  <a:srgbClr val="0B3E64"/>
                </a:solidFill>
                <a:latin typeface="Courier New"/>
                <a:ea typeface="Courier New"/>
                <a:cs typeface="Courier New"/>
                <a:sym typeface="Courier New"/>
              </a:rPr>
              <a:t>	If (find solution or reject solution):</a:t>
            </a:r>
            <a:endParaRPr sz="1800">
              <a:solidFill>
                <a:srgbClr val="0B3E64"/>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800">
                <a:solidFill>
                  <a:srgbClr val="0B3E64"/>
                </a:solidFill>
                <a:latin typeface="Courier New"/>
                <a:ea typeface="Courier New"/>
                <a:cs typeface="Courier New"/>
                <a:sym typeface="Courier New"/>
              </a:rPr>
              <a:t>		record</a:t>
            </a:r>
            <a:endParaRPr sz="1800">
              <a:solidFill>
                <a:srgbClr val="0B3E64"/>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800">
                <a:solidFill>
                  <a:srgbClr val="0B3E64"/>
                </a:solidFill>
                <a:latin typeface="Courier New"/>
                <a:ea typeface="Courier New"/>
                <a:cs typeface="Courier New"/>
                <a:sym typeface="Courier New"/>
              </a:rPr>
              <a:t>		Return</a:t>
            </a:r>
            <a:endParaRPr sz="1800">
              <a:solidFill>
                <a:srgbClr val="0B3E64"/>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800">
                <a:solidFill>
                  <a:srgbClr val="0B3E64"/>
                </a:solidFill>
                <a:latin typeface="Courier New"/>
                <a:ea typeface="Courier New"/>
                <a:cs typeface="Courier New"/>
                <a:sym typeface="Courier New"/>
              </a:rPr>
              <a:t>	For all candidate </a:t>
            </a:r>
            <a:r>
              <a:rPr b="1" lang="en" sz="1800">
                <a:solidFill>
                  <a:srgbClr val="0B3E64"/>
                </a:solidFill>
                <a:latin typeface="Courier New"/>
                <a:ea typeface="Courier New"/>
                <a:cs typeface="Courier New"/>
                <a:sym typeface="Courier New"/>
              </a:rPr>
              <a:t>c</a:t>
            </a:r>
            <a:r>
              <a:rPr lang="en" sz="1800">
                <a:solidFill>
                  <a:srgbClr val="0B3E64"/>
                </a:solidFill>
                <a:latin typeface="Courier New"/>
                <a:ea typeface="Courier New"/>
                <a:cs typeface="Courier New"/>
                <a:sym typeface="Courier New"/>
              </a:rPr>
              <a:t> of ith position:</a:t>
            </a:r>
            <a:endParaRPr sz="1800">
              <a:solidFill>
                <a:srgbClr val="0B3E64"/>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800">
                <a:solidFill>
                  <a:srgbClr val="0B3E64"/>
                </a:solidFill>
                <a:latin typeface="Courier New"/>
                <a:ea typeface="Courier New"/>
                <a:cs typeface="Courier New"/>
                <a:sym typeface="Courier New"/>
              </a:rPr>
              <a:t>		current_solution.append(c)</a:t>
            </a:r>
            <a:endParaRPr sz="1800">
              <a:solidFill>
                <a:srgbClr val="0B3E64"/>
              </a:solidFill>
              <a:latin typeface="Courier New"/>
              <a:ea typeface="Courier New"/>
              <a:cs typeface="Courier New"/>
              <a:sym typeface="Courier New"/>
            </a:endParaRPr>
          </a:p>
          <a:p>
            <a:pPr indent="0" lvl="0" marL="0" rtl="0" algn="l">
              <a:lnSpc>
                <a:spcPct val="115000"/>
              </a:lnSpc>
              <a:spcBef>
                <a:spcPts val="1000"/>
              </a:spcBef>
              <a:spcAft>
                <a:spcPts val="0"/>
              </a:spcAft>
              <a:buNone/>
            </a:pPr>
            <a:r>
              <a:rPr lang="en" sz="1800">
                <a:solidFill>
                  <a:srgbClr val="0B3E64"/>
                </a:solidFill>
                <a:latin typeface="Courier New"/>
                <a:ea typeface="Courier New"/>
                <a:cs typeface="Courier New"/>
                <a:sym typeface="Courier New"/>
              </a:rPr>
              <a:t>		Choose(i + 1)</a:t>
            </a:r>
            <a:endParaRPr sz="1800">
              <a:solidFill>
                <a:srgbClr val="0B3E64"/>
              </a:solidFill>
              <a:latin typeface="Courier New"/>
              <a:ea typeface="Courier New"/>
              <a:cs typeface="Courier New"/>
              <a:sym typeface="Courier New"/>
            </a:endParaRPr>
          </a:p>
          <a:p>
            <a:pPr indent="0" lvl="0" marL="0" rtl="0" algn="l">
              <a:lnSpc>
                <a:spcPct val="115000"/>
              </a:lnSpc>
              <a:spcBef>
                <a:spcPts val="1000"/>
              </a:spcBef>
              <a:spcAft>
                <a:spcPts val="1000"/>
              </a:spcAft>
              <a:buNone/>
            </a:pPr>
            <a:r>
              <a:rPr lang="en" sz="1800">
                <a:solidFill>
                  <a:srgbClr val="0B3E64"/>
                </a:solidFill>
                <a:latin typeface="Courier New"/>
                <a:ea typeface="Courier New"/>
                <a:cs typeface="Courier New"/>
                <a:sym typeface="Courier New"/>
              </a:rPr>
              <a:t>		current_solution.pop()</a:t>
            </a:r>
            <a:endParaRPr sz="1800">
              <a:solidFill>
                <a:srgbClr val="0B3E64"/>
              </a:solidFill>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37"/>
          <p:cNvSpPr txBox="1"/>
          <p:nvPr>
            <p:ph idx="1" type="body"/>
          </p:nvPr>
        </p:nvSpPr>
        <p:spPr>
          <a:xfrm>
            <a:off x="311700" y="1266325"/>
            <a:ext cx="84312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accent5"/>
                </a:solidFill>
                <a:hlinkClick r:id="rId3">
                  <a:extLst>
                    <a:ext uri="{A12FA001-AC4F-418D-AE19-62706E023703}">
                      <ahyp:hlinkClr val="tx"/>
                    </a:ext>
                  </a:extLst>
                </a:hlinkClick>
              </a:rPr>
              <a:t>https://leetcode.com/problems/letter-combinations-of-a-phone-number/</a:t>
            </a:r>
            <a:endParaRPr>
              <a:solidFill>
                <a:srgbClr val="0B3E64"/>
              </a:solidFill>
            </a:endParaRPr>
          </a:p>
          <a:p>
            <a:pPr indent="0" lvl="0" marL="0" rtl="0" algn="l">
              <a:spcBef>
                <a:spcPts val="1000"/>
              </a:spcBef>
              <a:spcAft>
                <a:spcPts val="0"/>
              </a:spcAft>
              <a:buNone/>
            </a:pPr>
            <a:r>
              <a:t/>
            </a:r>
            <a:endParaRPr>
              <a:solidFill>
                <a:srgbClr val="0B3E64"/>
              </a:solidFill>
            </a:endParaRPr>
          </a:p>
          <a:p>
            <a:pPr indent="0" lvl="0" marL="0" rtl="0" algn="l">
              <a:spcBef>
                <a:spcPts val="1000"/>
              </a:spcBef>
              <a:spcAft>
                <a:spcPts val="0"/>
              </a:spcAft>
              <a:buNone/>
            </a:pPr>
            <a:r>
              <a:rPr lang="en" u="sng">
                <a:solidFill>
                  <a:schemeClr val="hlink"/>
                </a:solidFill>
                <a:hlinkClick r:id="rId4"/>
              </a:rPr>
              <a:t>https://leetcode.com/problems/generate-parentheses/</a:t>
            </a:r>
            <a:r>
              <a:rPr lang="en">
                <a:solidFill>
                  <a:srgbClr val="0B3E64"/>
                </a:solidFill>
              </a:rPr>
              <a:t> </a:t>
            </a:r>
            <a:endParaRPr>
              <a:solidFill>
                <a:srgbClr val="0B3E64"/>
              </a:solidFill>
            </a:endParaRPr>
          </a:p>
          <a:p>
            <a:pPr indent="0" lvl="0" marL="0" rtl="0" algn="l">
              <a:spcBef>
                <a:spcPts val="1000"/>
              </a:spcBef>
              <a:spcAft>
                <a:spcPts val="0"/>
              </a:spcAft>
              <a:buNone/>
            </a:pPr>
            <a:r>
              <a:t/>
            </a:r>
            <a:endParaRPr>
              <a:solidFill>
                <a:srgbClr val="0B3E64"/>
              </a:solidFill>
            </a:endParaRPr>
          </a:p>
          <a:p>
            <a:pPr indent="0" lvl="0" marL="0" rtl="0" algn="l">
              <a:spcBef>
                <a:spcPts val="1000"/>
              </a:spcBef>
              <a:spcAft>
                <a:spcPts val="0"/>
              </a:spcAft>
              <a:buNone/>
            </a:pPr>
            <a:r>
              <a:rPr lang="en" u="sng">
                <a:solidFill>
                  <a:schemeClr val="hlink"/>
                </a:solidFill>
                <a:hlinkClick r:id="rId5"/>
              </a:rPr>
              <a:t>https://leetcode.com/problems/combination-sum-ii/</a:t>
            </a:r>
            <a:r>
              <a:rPr lang="en">
                <a:solidFill>
                  <a:srgbClr val="0B3E64"/>
                </a:solidFill>
              </a:rPr>
              <a:t>  (OPTIONAL)</a:t>
            </a:r>
            <a:endParaRPr>
              <a:solidFill>
                <a:srgbClr val="0B3E64"/>
              </a:solidFill>
            </a:endParaRPr>
          </a:p>
          <a:p>
            <a:pPr indent="0" lvl="0" marL="0" rtl="0" algn="l">
              <a:spcBef>
                <a:spcPts val="1000"/>
              </a:spcBef>
              <a:spcAft>
                <a:spcPts val="1000"/>
              </a:spcAft>
              <a:buNone/>
            </a:pPr>
            <a:r>
              <a:t/>
            </a:r>
            <a:endParaRPr>
              <a:solidFill>
                <a:srgbClr val="0B3E64"/>
              </a:solidFill>
            </a:endParaRPr>
          </a:p>
        </p:txBody>
      </p:sp>
      <p:sp>
        <p:nvSpPr>
          <p:cNvPr id="557" name="Google Shape;557;p3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Livecoding</a:t>
            </a:r>
            <a:endParaRPr b="0" sz="2400">
              <a:solidFill>
                <a:srgbClr val="0090F8"/>
              </a:solidFill>
              <a:latin typeface="Mulish ExtraBold"/>
              <a:ea typeface="Mulish ExtraBold"/>
              <a:cs typeface="Mulish ExtraBold"/>
              <a:sym typeface="Mulish ExtraBold"/>
            </a:endParaRPr>
          </a:p>
        </p:txBody>
      </p:sp>
      <p:sp>
        <p:nvSpPr>
          <p:cNvPr id="558" name="Google Shape;558;p37"/>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0" name="Google Shape;560;p37"/>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0" st="0"/>
                                            </p:txEl>
                                          </p:spTgt>
                                        </p:tgtEl>
                                        <p:attrNameLst>
                                          <p:attrName>style.visibility</p:attrName>
                                        </p:attrNameLst>
                                      </p:cBhvr>
                                      <p:to>
                                        <p:strVal val="visible"/>
                                      </p:to>
                                    </p:set>
                                    <p:animEffect filter="fade" transition="in">
                                      <p:cBhvr>
                                        <p:cTn dur="1000"/>
                                        <p:tgtEl>
                                          <p:spTgt spid="5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1" st="1"/>
                                            </p:txEl>
                                          </p:spTgt>
                                        </p:tgtEl>
                                        <p:attrNameLst>
                                          <p:attrName>style.visibility</p:attrName>
                                        </p:attrNameLst>
                                      </p:cBhvr>
                                      <p:to>
                                        <p:strVal val="visible"/>
                                      </p:to>
                                    </p:set>
                                    <p:animEffect filter="fade" transition="in">
                                      <p:cBhvr>
                                        <p:cTn dur="1000"/>
                                        <p:tgtEl>
                                          <p:spTgt spid="5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2" st="2"/>
                                            </p:txEl>
                                          </p:spTgt>
                                        </p:tgtEl>
                                        <p:attrNameLst>
                                          <p:attrName>style.visibility</p:attrName>
                                        </p:attrNameLst>
                                      </p:cBhvr>
                                      <p:to>
                                        <p:strVal val="visible"/>
                                      </p:to>
                                    </p:set>
                                    <p:animEffect filter="fade" transition="in">
                                      <p:cBhvr>
                                        <p:cTn dur="1000"/>
                                        <p:tgtEl>
                                          <p:spTgt spid="5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3" st="3"/>
                                            </p:txEl>
                                          </p:spTgt>
                                        </p:tgtEl>
                                        <p:attrNameLst>
                                          <p:attrName>style.visibility</p:attrName>
                                        </p:attrNameLst>
                                      </p:cBhvr>
                                      <p:to>
                                        <p:strVal val="visible"/>
                                      </p:to>
                                    </p:set>
                                    <p:animEffect filter="fade" transition="in">
                                      <p:cBhvr>
                                        <p:cTn dur="1000"/>
                                        <p:tgtEl>
                                          <p:spTgt spid="5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4" st="4"/>
                                            </p:txEl>
                                          </p:spTgt>
                                        </p:tgtEl>
                                        <p:attrNameLst>
                                          <p:attrName>style.visibility</p:attrName>
                                        </p:attrNameLst>
                                      </p:cBhvr>
                                      <p:to>
                                        <p:strVal val="visible"/>
                                      </p:to>
                                    </p:set>
                                    <p:animEffect filter="fade" transition="in">
                                      <p:cBhvr>
                                        <p:cTn dur="1000"/>
                                        <p:tgtEl>
                                          <p:spTgt spid="5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5" st="5"/>
                                            </p:txEl>
                                          </p:spTgt>
                                        </p:tgtEl>
                                        <p:attrNameLst>
                                          <p:attrName>style.visibility</p:attrName>
                                        </p:attrNameLst>
                                      </p:cBhvr>
                                      <p:to>
                                        <p:strVal val="visible"/>
                                      </p:to>
                                    </p:set>
                                    <p:animEffect filter="fade" transition="in">
                                      <p:cBhvr>
                                        <p:cTn dur="1000"/>
                                        <p:tgtEl>
                                          <p:spTgt spid="55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564" name="Shape 564"/>
        <p:cNvGrpSpPr/>
        <p:nvPr/>
      </p:nvGrpSpPr>
      <p:grpSpPr>
        <a:xfrm>
          <a:off x="0" y="0"/>
          <a:ext cx="0" cy="0"/>
          <a:chOff x="0" y="0"/>
          <a:chExt cx="0" cy="0"/>
        </a:xfrm>
      </p:grpSpPr>
      <p:sp>
        <p:nvSpPr>
          <p:cNvPr id="565" name="Google Shape;565;p38"/>
          <p:cNvSpPr txBox="1"/>
          <p:nvPr/>
        </p:nvSpPr>
        <p:spPr>
          <a:xfrm>
            <a:off x="2259600" y="2156475"/>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What's next?</a:t>
            </a:r>
            <a:endParaRPr sz="3600">
              <a:solidFill>
                <a:schemeClr val="lt1"/>
              </a:solidFill>
              <a:latin typeface="Mulish ExtraBold"/>
              <a:ea typeface="Mulish ExtraBold"/>
              <a:cs typeface="Mulish ExtraBold"/>
              <a:sym typeface="Mulish ExtraBold"/>
            </a:endParaRPr>
          </a:p>
        </p:txBody>
      </p:sp>
      <p:sp>
        <p:nvSpPr>
          <p:cNvPr id="566" name="Google Shape;566;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EBF0F3"/>
                </a:solidFill>
              </a:rPr>
              <a:t>‹#›</a:t>
            </a:fld>
            <a:endParaRPr>
              <a:solidFill>
                <a:srgbClr val="EBF0F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39"/>
          <p:cNvSpPr txBox="1"/>
          <p:nvPr>
            <p:ph idx="1" type="body"/>
          </p:nvPr>
        </p:nvSpPr>
        <p:spPr>
          <a:xfrm>
            <a:off x="311700" y="1266325"/>
            <a:ext cx="84312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3E64"/>
              </a:buClr>
              <a:buSzPts val="1800"/>
              <a:buAutoNum type="arabicPeriod"/>
            </a:pPr>
            <a:r>
              <a:rPr lang="en">
                <a:solidFill>
                  <a:srgbClr val="0B3E64"/>
                </a:solidFill>
              </a:rPr>
              <a:t>Advanced class: More difficult recursion/backtracking problems</a:t>
            </a:r>
            <a:endParaRPr>
              <a:solidFill>
                <a:srgbClr val="0B3E64"/>
              </a:solidFill>
            </a:endParaRPr>
          </a:p>
          <a:p>
            <a:pPr indent="-342900" lvl="0" marL="457200" rtl="0" algn="l">
              <a:spcBef>
                <a:spcPts val="0"/>
              </a:spcBef>
              <a:spcAft>
                <a:spcPts val="0"/>
              </a:spcAft>
              <a:buClr>
                <a:srgbClr val="0B3E64"/>
              </a:buClr>
              <a:buSzPts val="1800"/>
              <a:buAutoNum type="arabicPeriod"/>
            </a:pPr>
            <a:r>
              <a:rPr lang="en">
                <a:solidFill>
                  <a:srgbClr val="0B3E64"/>
                </a:solidFill>
              </a:rPr>
              <a:t>Basic (next week): Divide and Conquer, Sorting algorithms</a:t>
            </a:r>
            <a:endParaRPr>
              <a:solidFill>
                <a:srgbClr val="0B3E64"/>
              </a:solidFill>
            </a:endParaRPr>
          </a:p>
          <a:p>
            <a:pPr indent="0" lvl="0" marL="457200" rtl="0" algn="l">
              <a:spcBef>
                <a:spcPts val="1000"/>
              </a:spcBef>
              <a:spcAft>
                <a:spcPts val="1000"/>
              </a:spcAft>
              <a:buNone/>
            </a:pPr>
            <a:r>
              <a:t/>
            </a:r>
            <a:endParaRPr>
              <a:solidFill>
                <a:srgbClr val="0B3E64"/>
              </a:solidFill>
            </a:endParaRPr>
          </a:p>
        </p:txBody>
      </p:sp>
      <p:sp>
        <p:nvSpPr>
          <p:cNvPr id="572" name="Google Shape;572;p3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What's next?</a:t>
            </a:r>
            <a:endParaRPr b="0" sz="2400">
              <a:solidFill>
                <a:srgbClr val="0090F8"/>
              </a:solidFill>
              <a:latin typeface="Mulish ExtraBold"/>
              <a:ea typeface="Mulish ExtraBold"/>
              <a:cs typeface="Mulish ExtraBold"/>
              <a:sym typeface="Mulish ExtraBold"/>
            </a:endParaRPr>
          </a:p>
        </p:txBody>
      </p:sp>
      <p:sp>
        <p:nvSpPr>
          <p:cNvPr id="573" name="Google Shape;573;p39"/>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5" name="Google Shape;575;p39"/>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0" st="0"/>
                                            </p:txEl>
                                          </p:spTgt>
                                        </p:tgtEl>
                                        <p:attrNameLst>
                                          <p:attrName>style.visibility</p:attrName>
                                        </p:attrNameLst>
                                      </p:cBhvr>
                                      <p:to>
                                        <p:strVal val="visible"/>
                                      </p:to>
                                    </p:set>
                                    <p:animEffect filter="fade" transition="in">
                                      <p:cBhvr>
                                        <p:cTn dur="1000"/>
                                        <p:tgtEl>
                                          <p:spTgt spid="5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1" st="1"/>
                                            </p:txEl>
                                          </p:spTgt>
                                        </p:tgtEl>
                                        <p:attrNameLst>
                                          <p:attrName>style.visibility</p:attrName>
                                        </p:attrNameLst>
                                      </p:cBhvr>
                                      <p:to>
                                        <p:strVal val="visible"/>
                                      </p:to>
                                    </p:set>
                                    <p:animEffect filter="fade" transition="in">
                                      <p:cBhvr>
                                        <p:cTn dur="1000"/>
                                        <p:tgtEl>
                                          <p:spTgt spid="5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xEl>
                                              <p:pRg end="2" st="2"/>
                                            </p:txEl>
                                          </p:spTgt>
                                        </p:tgtEl>
                                        <p:attrNameLst>
                                          <p:attrName>style.visibility</p:attrName>
                                        </p:attrNameLst>
                                      </p:cBhvr>
                                      <p:to>
                                        <p:strVal val="visible"/>
                                      </p:to>
                                    </p:set>
                                    <p:animEffect filter="fade" transition="in">
                                      <p:cBhvr>
                                        <p:cTn dur="1000"/>
                                        <p:tgtEl>
                                          <p:spTgt spid="57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579" name="Shape 579"/>
        <p:cNvGrpSpPr/>
        <p:nvPr/>
      </p:nvGrpSpPr>
      <p:grpSpPr>
        <a:xfrm>
          <a:off x="0" y="0"/>
          <a:ext cx="0" cy="0"/>
          <a:chOff x="0" y="0"/>
          <a:chExt cx="0" cy="0"/>
        </a:xfrm>
      </p:grpSpPr>
      <p:sp>
        <p:nvSpPr>
          <p:cNvPr id="580" name="Google Shape;580;p40"/>
          <p:cNvSpPr txBox="1"/>
          <p:nvPr/>
        </p:nvSpPr>
        <p:spPr>
          <a:xfrm>
            <a:off x="2259600" y="2156475"/>
            <a:ext cx="4624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Homework</a:t>
            </a:r>
            <a:endParaRPr sz="3600">
              <a:solidFill>
                <a:schemeClr val="lt1"/>
              </a:solidFill>
              <a:latin typeface="Mulish ExtraBold"/>
              <a:ea typeface="Mulish ExtraBold"/>
              <a:cs typeface="Mulish ExtraBold"/>
              <a:sym typeface="Mulish ExtraBold"/>
            </a:endParaRPr>
          </a:p>
        </p:txBody>
      </p:sp>
      <p:sp>
        <p:nvSpPr>
          <p:cNvPr id="581" name="Google Shape;58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EBF0F3"/>
                </a:solidFill>
              </a:rPr>
              <a:t>‹#›</a:t>
            </a:fld>
            <a:endParaRPr>
              <a:solidFill>
                <a:srgbClr val="EBF0F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Homework</a:t>
            </a:r>
            <a:endParaRPr b="0" sz="2400">
              <a:solidFill>
                <a:srgbClr val="0090F8"/>
              </a:solidFill>
              <a:latin typeface="Mulish ExtraBold"/>
              <a:ea typeface="Mulish ExtraBold"/>
              <a:cs typeface="Mulish ExtraBold"/>
              <a:sym typeface="Mulish ExtraBold"/>
            </a:endParaRPr>
          </a:p>
        </p:txBody>
      </p:sp>
      <p:sp>
        <p:nvSpPr>
          <p:cNvPr id="587" name="Google Shape;587;p41"/>
          <p:cNvSpPr txBox="1"/>
          <p:nvPr>
            <p:ph idx="1" type="body"/>
          </p:nvPr>
        </p:nvSpPr>
        <p:spPr>
          <a:xfrm>
            <a:off x="311700" y="1266325"/>
            <a:ext cx="8431200" cy="3302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solidFill>
                  <a:srgbClr val="0B3E64"/>
                </a:solidFill>
              </a:rPr>
              <a:t>1. </a:t>
            </a:r>
            <a:r>
              <a:rPr lang="en" u="sng">
                <a:solidFill>
                  <a:schemeClr val="hlink"/>
                </a:solidFill>
                <a:hlinkClick r:id="rId3"/>
              </a:rPr>
              <a:t>https://leetcode.com/problems/min-cost-climbing-stairs/</a:t>
            </a:r>
            <a:endParaRPr>
              <a:solidFill>
                <a:srgbClr val="0B3E64"/>
              </a:solidFill>
            </a:endParaRPr>
          </a:p>
          <a:p>
            <a:pPr indent="0" lvl="0" marL="0" rtl="0" algn="l">
              <a:spcBef>
                <a:spcPts val="1000"/>
              </a:spcBef>
              <a:spcAft>
                <a:spcPts val="0"/>
              </a:spcAft>
              <a:buNone/>
            </a:pPr>
            <a:r>
              <a:rPr lang="en">
                <a:solidFill>
                  <a:srgbClr val="0B3E64"/>
                </a:solidFill>
              </a:rPr>
              <a:t>2. </a:t>
            </a:r>
            <a:r>
              <a:rPr lang="en" u="sng">
                <a:solidFill>
                  <a:schemeClr val="accent5"/>
                </a:solidFill>
                <a:hlinkClick r:id="rId4">
                  <a:extLst>
                    <a:ext uri="{A12FA001-AC4F-418D-AE19-62706E023703}">
                      <ahyp:hlinkClr val="tx"/>
                    </a:ext>
                  </a:extLst>
                </a:hlinkClick>
              </a:rPr>
              <a:t>https://leetcode.com/problems/combinations/</a:t>
            </a:r>
            <a:endParaRPr>
              <a:solidFill>
                <a:srgbClr val="0B3E64"/>
              </a:solidFill>
            </a:endParaRPr>
          </a:p>
          <a:p>
            <a:pPr indent="0" lvl="0" marL="0" rtl="0" algn="l">
              <a:spcBef>
                <a:spcPts val="1000"/>
              </a:spcBef>
              <a:spcAft>
                <a:spcPts val="0"/>
              </a:spcAft>
              <a:buNone/>
            </a:pPr>
            <a:r>
              <a:rPr lang="en">
                <a:solidFill>
                  <a:srgbClr val="0B3E64"/>
                </a:solidFill>
              </a:rPr>
              <a:t>3. </a:t>
            </a:r>
            <a:r>
              <a:rPr lang="en" u="sng">
                <a:solidFill>
                  <a:schemeClr val="hlink"/>
                </a:solidFill>
                <a:hlinkClick r:id="rId5"/>
              </a:rPr>
              <a:t>https://leetcode.com/problems/word-search/</a:t>
            </a:r>
            <a:r>
              <a:rPr lang="en">
                <a:solidFill>
                  <a:srgbClr val="0B3E64"/>
                </a:solidFill>
              </a:rPr>
              <a:t> </a:t>
            </a:r>
            <a:endParaRPr>
              <a:solidFill>
                <a:srgbClr val="0B3E64"/>
              </a:solidFill>
            </a:endParaRPr>
          </a:p>
          <a:p>
            <a:pPr indent="0" lvl="0" marL="0" rtl="0" algn="l">
              <a:spcBef>
                <a:spcPts val="1000"/>
              </a:spcBef>
              <a:spcAft>
                <a:spcPts val="0"/>
              </a:spcAft>
              <a:buNone/>
            </a:pPr>
            <a:r>
              <a:rPr lang="en">
                <a:solidFill>
                  <a:srgbClr val="0B3E64"/>
                </a:solidFill>
              </a:rPr>
              <a:t>4. </a:t>
            </a:r>
            <a:r>
              <a:rPr lang="en" u="sng">
                <a:solidFill>
                  <a:schemeClr val="accent5"/>
                </a:solidFill>
                <a:hlinkClick r:id="rId6">
                  <a:extLst>
                    <a:ext uri="{A12FA001-AC4F-418D-AE19-62706E023703}">
                      <ahyp:hlinkClr val="tx"/>
                    </a:ext>
                  </a:extLst>
                </a:hlinkClick>
              </a:rPr>
              <a:t>https://leetcode.com/problems/climbing-stairs/</a:t>
            </a:r>
            <a:endParaRPr>
              <a:solidFill>
                <a:srgbClr val="0B3E64"/>
              </a:solidFill>
            </a:endParaRPr>
          </a:p>
          <a:p>
            <a:pPr indent="0" lvl="0" marL="0" rtl="0" algn="l">
              <a:spcBef>
                <a:spcPts val="1000"/>
              </a:spcBef>
              <a:spcAft>
                <a:spcPts val="0"/>
              </a:spcAft>
              <a:buNone/>
            </a:pPr>
            <a:r>
              <a:rPr lang="en">
                <a:solidFill>
                  <a:srgbClr val="0B3E64"/>
                </a:solidFill>
              </a:rPr>
              <a:t>5. </a:t>
            </a:r>
            <a:r>
              <a:rPr lang="en" u="sng">
                <a:solidFill>
                  <a:schemeClr val="accent5"/>
                </a:solidFill>
                <a:hlinkClick r:id="rId7">
                  <a:extLst>
                    <a:ext uri="{A12FA001-AC4F-418D-AE19-62706E023703}">
                      <ahyp:hlinkClr val="tx"/>
                    </a:ext>
                  </a:extLst>
                </a:hlinkClick>
              </a:rPr>
              <a:t>https://leetcode.com/problems/combination-sum-ii/</a:t>
            </a:r>
            <a:r>
              <a:rPr lang="en">
                <a:solidFill>
                  <a:srgbClr val="0B3E64"/>
                </a:solidFill>
              </a:rPr>
              <a:t>  (OPTIONAL)</a:t>
            </a:r>
            <a:endParaRPr>
              <a:solidFill>
                <a:srgbClr val="0B3E64"/>
              </a:solidFill>
            </a:endParaRPr>
          </a:p>
          <a:p>
            <a:pPr indent="0" lvl="0" marL="0" rtl="0" algn="l">
              <a:spcBef>
                <a:spcPts val="1000"/>
              </a:spcBef>
              <a:spcAft>
                <a:spcPts val="0"/>
              </a:spcAft>
              <a:buNone/>
            </a:pPr>
            <a:r>
              <a:t/>
            </a:r>
            <a:endParaRPr>
              <a:solidFill>
                <a:srgbClr val="0B3E64"/>
              </a:solidFill>
            </a:endParaRPr>
          </a:p>
          <a:p>
            <a:pPr indent="0" lvl="0" marL="0" rtl="0" algn="l">
              <a:spcBef>
                <a:spcPts val="1000"/>
              </a:spcBef>
              <a:spcAft>
                <a:spcPts val="0"/>
              </a:spcAft>
              <a:buNone/>
            </a:pPr>
            <a:r>
              <a:t/>
            </a:r>
            <a:endParaRPr>
              <a:solidFill>
                <a:srgbClr val="0B3E64"/>
              </a:solidFill>
            </a:endParaRPr>
          </a:p>
          <a:p>
            <a:pPr indent="0" lvl="0" marL="0" rtl="0" algn="l">
              <a:spcBef>
                <a:spcPts val="1000"/>
              </a:spcBef>
              <a:spcAft>
                <a:spcPts val="0"/>
              </a:spcAft>
              <a:buNone/>
            </a:pPr>
            <a:r>
              <a:t/>
            </a:r>
            <a:endParaRPr>
              <a:solidFill>
                <a:srgbClr val="0B3E64"/>
              </a:solidFill>
            </a:endParaRPr>
          </a:p>
          <a:p>
            <a:pPr indent="0" lvl="0" marL="0" rtl="0" algn="l">
              <a:spcBef>
                <a:spcPts val="1000"/>
              </a:spcBef>
              <a:spcAft>
                <a:spcPts val="1000"/>
              </a:spcAft>
              <a:buNone/>
            </a:pPr>
            <a:r>
              <a:t/>
            </a:r>
            <a:endParaRPr>
              <a:solidFill>
                <a:srgbClr val="0B3E64"/>
              </a:solidFill>
            </a:endParaRPr>
          </a:p>
        </p:txBody>
      </p:sp>
      <p:sp>
        <p:nvSpPr>
          <p:cNvPr id="588" name="Google Shape;588;p41"/>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90" name="Google Shape;590;p41"/>
          <p:cNvSpPr txBox="1"/>
          <p:nvPr/>
        </p:nvSpPr>
        <p:spPr>
          <a:xfrm>
            <a:off x="7209150" y="65375"/>
            <a:ext cx="18120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va Backtrack</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0" st="0"/>
                                            </p:txEl>
                                          </p:spTgt>
                                        </p:tgtEl>
                                        <p:attrNameLst>
                                          <p:attrName>style.visibility</p:attrName>
                                        </p:attrNameLst>
                                      </p:cBhvr>
                                      <p:to>
                                        <p:strVal val="visible"/>
                                      </p:to>
                                    </p:set>
                                    <p:animEffect filter="fade" transition="in">
                                      <p:cBhvr>
                                        <p:cTn dur="1000"/>
                                        <p:tgtEl>
                                          <p:spTgt spid="5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1" st="1"/>
                                            </p:txEl>
                                          </p:spTgt>
                                        </p:tgtEl>
                                        <p:attrNameLst>
                                          <p:attrName>style.visibility</p:attrName>
                                        </p:attrNameLst>
                                      </p:cBhvr>
                                      <p:to>
                                        <p:strVal val="visible"/>
                                      </p:to>
                                    </p:set>
                                    <p:animEffect filter="fade" transition="in">
                                      <p:cBhvr>
                                        <p:cTn dur="1000"/>
                                        <p:tgtEl>
                                          <p:spTgt spid="5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2" st="2"/>
                                            </p:txEl>
                                          </p:spTgt>
                                        </p:tgtEl>
                                        <p:attrNameLst>
                                          <p:attrName>style.visibility</p:attrName>
                                        </p:attrNameLst>
                                      </p:cBhvr>
                                      <p:to>
                                        <p:strVal val="visible"/>
                                      </p:to>
                                    </p:set>
                                    <p:animEffect filter="fade" transition="in">
                                      <p:cBhvr>
                                        <p:cTn dur="1000"/>
                                        <p:tgtEl>
                                          <p:spTgt spid="5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3" st="3"/>
                                            </p:txEl>
                                          </p:spTgt>
                                        </p:tgtEl>
                                        <p:attrNameLst>
                                          <p:attrName>style.visibility</p:attrName>
                                        </p:attrNameLst>
                                      </p:cBhvr>
                                      <p:to>
                                        <p:strVal val="visible"/>
                                      </p:to>
                                    </p:set>
                                    <p:animEffect filter="fade" transition="in">
                                      <p:cBhvr>
                                        <p:cTn dur="1000"/>
                                        <p:tgtEl>
                                          <p:spTgt spid="5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4" st="4"/>
                                            </p:txEl>
                                          </p:spTgt>
                                        </p:tgtEl>
                                        <p:attrNameLst>
                                          <p:attrName>style.visibility</p:attrName>
                                        </p:attrNameLst>
                                      </p:cBhvr>
                                      <p:to>
                                        <p:strVal val="visible"/>
                                      </p:to>
                                    </p:set>
                                    <p:animEffect filter="fade" transition="in">
                                      <p:cBhvr>
                                        <p:cTn dur="1000"/>
                                        <p:tgtEl>
                                          <p:spTgt spid="5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5" st="5"/>
                                            </p:txEl>
                                          </p:spTgt>
                                        </p:tgtEl>
                                        <p:attrNameLst>
                                          <p:attrName>style.visibility</p:attrName>
                                        </p:attrNameLst>
                                      </p:cBhvr>
                                      <p:to>
                                        <p:strVal val="visible"/>
                                      </p:to>
                                    </p:set>
                                    <p:animEffect filter="fade" transition="in">
                                      <p:cBhvr>
                                        <p:cTn dur="1000"/>
                                        <p:tgtEl>
                                          <p:spTgt spid="5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6" st="6"/>
                                            </p:txEl>
                                          </p:spTgt>
                                        </p:tgtEl>
                                        <p:attrNameLst>
                                          <p:attrName>style.visibility</p:attrName>
                                        </p:attrNameLst>
                                      </p:cBhvr>
                                      <p:to>
                                        <p:strVal val="visible"/>
                                      </p:to>
                                    </p:set>
                                    <p:animEffect filter="fade" transition="in">
                                      <p:cBhvr>
                                        <p:cTn dur="1000"/>
                                        <p:tgtEl>
                                          <p:spTgt spid="5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7" st="7"/>
                                            </p:txEl>
                                          </p:spTgt>
                                        </p:tgtEl>
                                        <p:attrNameLst>
                                          <p:attrName>style.visibility</p:attrName>
                                        </p:attrNameLst>
                                      </p:cBhvr>
                                      <p:to>
                                        <p:strVal val="visible"/>
                                      </p:to>
                                    </p:set>
                                    <p:animEffect filter="fade" transition="in">
                                      <p:cBhvr>
                                        <p:cTn dur="1000"/>
                                        <p:tgtEl>
                                          <p:spTgt spid="5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xEl>
                                              <p:pRg end="8" st="8"/>
                                            </p:txEl>
                                          </p:spTgt>
                                        </p:tgtEl>
                                        <p:attrNameLst>
                                          <p:attrName>style.visibility</p:attrName>
                                        </p:attrNameLst>
                                      </p:cBhvr>
                                      <p:to>
                                        <p:strVal val="visible"/>
                                      </p:to>
                                    </p:set>
                                    <p:animEffect filter="fade" transition="in">
                                      <p:cBhvr>
                                        <p:cTn dur="1000"/>
                                        <p:tgtEl>
                                          <p:spTgt spid="58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90F8"/>
        </a:solidFill>
      </p:bgPr>
    </p:bg>
    <p:spTree>
      <p:nvGrpSpPr>
        <p:cNvPr id="83" name="Shape 83"/>
        <p:cNvGrpSpPr/>
        <p:nvPr/>
      </p:nvGrpSpPr>
      <p:grpSpPr>
        <a:xfrm>
          <a:off x="0" y="0"/>
          <a:ext cx="0" cy="0"/>
          <a:chOff x="0" y="0"/>
          <a:chExt cx="0" cy="0"/>
        </a:xfrm>
      </p:grpSpPr>
      <p:sp>
        <p:nvSpPr>
          <p:cNvPr id="84" name="Google Shape;84;p15"/>
          <p:cNvSpPr txBox="1"/>
          <p:nvPr/>
        </p:nvSpPr>
        <p:spPr>
          <a:xfrm>
            <a:off x="2259600" y="1925250"/>
            <a:ext cx="46248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solidFill>
                  <a:schemeClr val="lt1"/>
                </a:solidFill>
                <a:latin typeface="Mulish ExtraBold"/>
                <a:ea typeface="Mulish ExtraBold"/>
                <a:cs typeface="Mulish ExtraBold"/>
                <a:sym typeface="Mulish ExtraBold"/>
              </a:rPr>
              <a:t>1. Recursi</a:t>
            </a:r>
            <a:r>
              <a:rPr lang="en" sz="3600">
                <a:solidFill>
                  <a:schemeClr val="lt1"/>
                </a:solidFill>
                <a:latin typeface="Mulish ExtraBold"/>
                <a:ea typeface="Mulish ExtraBold"/>
                <a:cs typeface="Mulish ExtraBold"/>
                <a:sym typeface="Mulish ExtraBold"/>
              </a:rPr>
              <a:t>ve Function</a:t>
            </a:r>
            <a:r>
              <a:rPr lang="en" sz="3600">
                <a:solidFill>
                  <a:schemeClr val="lt1"/>
                </a:solidFill>
                <a:latin typeface="Mulish ExtraBold"/>
                <a:ea typeface="Mulish ExtraBold"/>
                <a:cs typeface="Mulish ExtraBold"/>
                <a:sym typeface="Mulish ExtraBold"/>
              </a:rPr>
              <a:t> </a:t>
            </a:r>
            <a:r>
              <a:rPr lang="en" sz="3600">
                <a:solidFill>
                  <a:schemeClr val="lt1"/>
                </a:solidFill>
                <a:latin typeface="Mulish ExtraBold"/>
                <a:ea typeface="Mulish ExtraBold"/>
                <a:cs typeface="Mulish ExtraBold"/>
                <a:sym typeface="Mulish ExtraBold"/>
              </a:rPr>
              <a:t>là gì?</a:t>
            </a:r>
            <a:endParaRPr sz="3600">
              <a:solidFill>
                <a:schemeClr val="lt1"/>
              </a:solidFill>
              <a:latin typeface="Mulish ExtraBold"/>
              <a:ea typeface="Mulish ExtraBold"/>
              <a:cs typeface="Mulish ExtraBold"/>
              <a:sym typeface="Mulish ExtraBold"/>
            </a:endParaRPr>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rgbClr val="EBF0F3"/>
                </a:solidFill>
              </a:rPr>
              <a:t>‹#›</a:t>
            </a:fld>
            <a:endParaRPr>
              <a:solidFill>
                <a:srgbClr val="EBF0F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42"/>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Livecoding Code</a:t>
            </a:r>
            <a:endParaRPr b="0" sz="2400">
              <a:solidFill>
                <a:srgbClr val="0090F8"/>
              </a:solidFill>
              <a:latin typeface="Mulish ExtraBold"/>
              <a:ea typeface="Mulish ExtraBold"/>
              <a:cs typeface="Mulish ExtraBold"/>
              <a:sym typeface="Mulish ExtraBold"/>
            </a:endParaRPr>
          </a:p>
        </p:txBody>
      </p:sp>
      <p:sp>
        <p:nvSpPr>
          <p:cNvPr id="596" name="Google Shape;596;p42"/>
          <p:cNvSpPr txBox="1"/>
          <p:nvPr>
            <p:ph idx="1" type="body"/>
          </p:nvPr>
        </p:nvSpPr>
        <p:spPr>
          <a:xfrm>
            <a:off x="311700" y="1266325"/>
            <a:ext cx="84312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https://pastebin.com/u/duydn95/1/Kc6isZ67</a:t>
            </a:r>
            <a:r>
              <a:rPr lang="en">
                <a:solidFill>
                  <a:srgbClr val="0B3E64"/>
                </a:solidFill>
              </a:rPr>
              <a:t> </a:t>
            </a:r>
            <a:endParaRPr>
              <a:solidFill>
                <a:srgbClr val="0B3E64"/>
              </a:solidFill>
            </a:endParaRPr>
          </a:p>
          <a:p>
            <a:pPr indent="0" lvl="0" marL="0" rtl="0" algn="l">
              <a:spcBef>
                <a:spcPts val="1000"/>
              </a:spcBef>
              <a:spcAft>
                <a:spcPts val="0"/>
              </a:spcAft>
              <a:buNone/>
            </a:pPr>
            <a:r>
              <a:t/>
            </a:r>
            <a:endParaRPr>
              <a:solidFill>
                <a:srgbClr val="0B3E64"/>
              </a:solidFill>
            </a:endParaRPr>
          </a:p>
          <a:p>
            <a:pPr indent="0" lvl="0" marL="0" rtl="0" algn="l">
              <a:spcBef>
                <a:spcPts val="1000"/>
              </a:spcBef>
              <a:spcAft>
                <a:spcPts val="1000"/>
              </a:spcAft>
              <a:buNone/>
            </a:pPr>
            <a:r>
              <a:t/>
            </a:r>
            <a:endParaRPr>
              <a:solidFill>
                <a:srgbClr val="0B3E64"/>
              </a:solidFill>
            </a:endParaRPr>
          </a:p>
        </p:txBody>
      </p:sp>
      <p:sp>
        <p:nvSpPr>
          <p:cNvPr id="597" name="Google Shape;597;p42"/>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99" name="Google Shape;599;p42"/>
          <p:cNvSpPr txBox="1"/>
          <p:nvPr/>
        </p:nvSpPr>
        <p:spPr>
          <a:xfrm>
            <a:off x="7209150" y="65375"/>
            <a:ext cx="1812000" cy="492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va Backrack</a:t>
            </a:r>
            <a:endParaRPr sz="1000">
              <a:solidFill>
                <a:srgbClr val="9E9E9E"/>
              </a:solidFill>
              <a:latin typeface="Mulish"/>
              <a:ea typeface="Mulish"/>
              <a:cs typeface="Mulish"/>
              <a:sym typeface="Mulish"/>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0" st="0"/>
                                            </p:txEl>
                                          </p:spTgt>
                                        </p:tgtEl>
                                        <p:attrNameLst>
                                          <p:attrName>style.visibility</p:attrName>
                                        </p:attrNameLst>
                                      </p:cBhvr>
                                      <p:to>
                                        <p:strVal val="visible"/>
                                      </p:to>
                                    </p:set>
                                    <p:animEffect filter="fade" transition="in">
                                      <p:cBhvr>
                                        <p:cTn dur="1000"/>
                                        <p:tgtEl>
                                          <p:spTgt spid="5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1" st="1"/>
                                            </p:txEl>
                                          </p:spTgt>
                                        </p:tgtEl>
                                        <p:attrNameLst>
                                          <p:attrName>style.visibility</p:attrName>
                                        </p:attrNameLst>
                                      </p:cBhvr>
                                      <p:to>
                                        <p:strVal val="visible"/>
                                      </p:to>
                                    </p:set>
                                    <p:animEffect filter="fade" transition="in">
                                      <p:cBhvr>
                                        <p:cTn dur="1000"/>
                                        <p:tgtEl>
                                          <p:spTgt spid="5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xEl>
                                              <p:pRg end="2" st="2"/>
                                            </p:txEl>
                                          </p:spTgt>
                                        </p:tgtEl>
                                        <p:attrNameLst>
                                          <p:attrName>style.visibility</p:attrName>
                                        </p:attrNameLst>
                                      </p:cBhvr>
                                      <p:to>
                                        <p:strVal val="visible"/>
                                      </p:to>
                                    </p:set>
                                    <p:animEffect filter="fade" transition="in">
                                      <p:cBhvr>
                                        <p:cTn dur="1000"/>
                                        <p:tgtEl>
                                          <p:spTgt spid="59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Ví dụ 1: Bài toán lát gạch</a:t>
            </a:r>
            <a:endParaRPr b="0" sz="2400">
              <a:solidFill>
                <a:srgbClr val="0090F8"/>
              </a:solidFill>
              <a:latin typeface="Mulish ExtraBold"/>
              <a:ea typeface="Mulish ExtraBold"/>
              <a:cs typeface="Mulish ExtraBold"/>
              <a:sym typeface="Mulish ExtraBold"/>
            </a:endParaRPr>
          </a:p>
        </p:txBody>
      </p:sp>
      <p:sp>
        <p:nvSpPr>
          <p:cNvPr id="91" name="Google Shape;91;p16"/>
          <p:cNvSpPr txBox="1"/>
          <p:nvPr>
            <p:ph idx="1" type="body"/>
          </p:nvPr>
        </p:nvSpPr>
        <p:spPr>
          <a:xfrm>
            <a:off x="311700" y="1266325"/>
            <a:ext cx="44013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3E64"/>
              </a:buClr>
              <a:buSzPts val="1800"/>
              <a:buChar char="●"/>
            </a:pPr>
            <a:r>
              <a:rPr lang="en">
                <a:solidFill>
                  <a:srgbClr val="0B3E64"/>
                </a:solidFill>
              </a:rPr>
              <a:t>Cho 1 bảng 8x8  với 1 ô bị thủng</a:t>
            </a:r>
            <a:endParaRPr>
              <a:solidFill>
                <a:srgbClr val="0B3E64"/>
              </a:solidFill>
            </a:endParaRPr>
          </a:p>
          <a:p>
            <a:pPr indent="-342900" lvl="0" marL="457200" rtl="0" algn="l">
              <a:spcBef>
                <a:spcPts val="1000"/>
              </a:spcBef>
              <a:spcAft>
                <a:spcPts val="0"/>
              </a:spcAft>
              <a:buClr>
                <a:srgbClr val="0B3E64"/>
              </a:buClr>
              <a:buSzPts val="1800"/>
              <a:buChar char="●"/>
            </a:pPr>
            <a:r>
              <a:rPr lang="en">
                <a:solidFill>
                  <a:srgbClr val="0B3E64"/>
                </a:solidFill>
              </a:rPr>
              <a:t>Chứng minh bảng này luôn có thể được lát bằng các viên gạch màu vàng bất kể vị trí ô bị thủng ở đâu bằng cách xây dựng 1 cách lát</a:t>
            </a:r>
            <a:endParaRPr>
              <a:solidFill>
                <a:srgbClr val="0B3E64"/>
              </a:solidFill>
            </a:endParaRPr>
          </a:p>
          <a:p>
            <a:pPr indent="0" lvl="0" marL="0" rtl="0" algn="l">
              <a:spcBef>
                <a:spcPts val="1000"/>
              </a:spcBef>
              <a:spcAft>
                <a:spcPts val="1000"/>
              </a:spcAft>
              <a:buNone/>
            </a:pPr>
            <a:r>
              <a:rPr lang="en">
                <a:solidFill>
                  <a:srgbClr val="0B3E64"/>
                </a:solidFill>
              </a:rPr>
              <a:t>Hint: bảng 8x8 có thể thay bằng bảng 2^n x 2^n với n &gt; 0 bất kì</a:t>
            </a:r>
            <a:endParaRPr>
              <a:solidFill>
                <a:srgbClr val="0B3E64"/>
              </a:solidFill>
            </a:endParaRPr>
          </a:p>
        </p:txBody>
      </p:sp>
      <p:sp>
        <p:nvSpPr>
          <p:cNvPr id="92" name="Google Shape;92;p16"/>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6"/>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95" name="Google Shape;95;p16"/>
          <p:cNvPicPr preferRelativeResize="0"/>
          <p:nvPr/>
        </p:nvPicPr>
        <p:blipFill>
          <a:blip r:embed="rId3">
            <a:alphaModFix/>
          </a:blip>
          <a:stretch>
            <a:fillRect/>
          </a:stretch>
        </p:blipFill>
        <p:spPr>
          <a:xfrm>
            <a:off x="4776700" y="1260500"/>
            <a:ext cx="4126200" cy="28941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10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10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1000"/>
                                        <p:tgtEl>
                                          <p:spTgt spid="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Ví dụ 1: </a:t>
            </a:r>
            <a:r>
              <a:rPr b="0" lang="en" sz="2400">
                <a:solidFill>
                  <a:srgbClr val="0090F8"/>
                </a:solidFill>
                <a:latin typeface="Mulish ExtraBold"/>
                <a:ea typeface="Mulish ExtraBold"/>
                <a:cs typeface="Mulish ExtraBold"/>
                <a:sym typeface="Mulish ExtraBold"/>
              </a:rPr>
              <a:t>Bài toán lát gạch</a:t>
            </a:r>
            <a:endParaRPr b="0" sz="2400">
              <a:solidFill>
                <a:srgbClr val="0090F8"/>
              </a:solidFill>
              <a:latin typeface="Mulish ExtraBold"/>
              <a:ea typeface="Mulish ExtraBold"/>
              <a:cs typeface="Mulish ExtraBold"/>
              <a:sym typeface="Mulish ExtraBold"/>
            </a:endParaRPr>
          </a:p>
        </p:txBody>
      </p:sp>
      <p:sp>
        <p:nvSpPr>
          <p:cNvPr id="101" name="Google Shape;101;p17"/>
          <p:cNvSpPr txBox="1"/>
          <p:nvPr>
            <p:ph idx="1" type="body"/>
          </p:nvPr>
        </p:nvSpPr>
        <p:spPr>
          <a:xfrm>
            <a:off x="311700" y="1266325"/>
            <a:ext cx="4260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3E64"/>
                </a:solidFill>
              </a:rPr>
              <a:t>Các bước giải bài toán lát gạch</a:t>
            </a:r>
            <a:endParaRPr>
              <a:solidFill>
                <a:srgbClr val="0B3E64"/>
              </a:solidFill>
            </a:endParaRPr>
          </a:p>
          <a:p>
            <a:pPr indent="-342900" lvl="0" marL="457200" rtl="0" algn="l">
              <a:spcBef>
                <a:spcPts val="1000"/>
              </a:spcBef>
              <a:spcAft>
                <a:spcPts val="0"/>
              </a:spcAft>
              <a:buClr>
                <a:srgbClr val="0B3E64"/>
              </a:buClr>
              <a:buSzPts val="1800"/>
              <a:buAutoNum type="arabicPeriod"/>
            </a:pPr>
            <a:r>
              <a:rPr lang="en">
                <a:solidFill>
                  <a:srgbClr val="0B3E64"/>
                </a:solidFill>
              </a:rPr>
              <a:t>Giải bài toán nhỏ nhất 2x2</a:t>
            </a:r>
            <a:endParaRPr>
              <a:solidFill>
                <a:srgbClr val="0B3E64"/>
              </a:solidFill>
            </a:endParaRPr>
          </a:p>
          <a:p>
            <a:pPr indent="-342900" lvl="0" marL="457200" rtl="0" algn="l">
              <a:spcBef>
                <a:spcPts val="0"/>
              </a:spcBef>
              <a:spcAft>
                <a:spcPts val="0"/>
              </a:spcAft>
              <a:buClr>
                <a:srgbClr val="0B3E64"/>
              </a:buClr>
              <a:buSzPts val="1800"/>
              <a:buAutoNum type="arabicPeriod"/>
            </a:pPr>
            <a:r>
              <a:rPr lang="en">
                <a:solidFill>
                  <a:srgbClr val="0B3E64"/>
                </a:solidFill>
              </a:rPr>
              <a:t>Chia bài toán 8x8 thành 4 bài toán </a:t>
            </a:r>
            <a:r>
              <a:rPr b="1" lang="en">
                <a:solidFill>
                  <a:srgbClr val="0B3E64"/>
                </a:solidFill>
              </a:rPr>
              <a:t>tương tự</a:t>
            </a:r>
            <a:r>
              <a:rPr lang="en">
                <a:solidFill>
                  <a:srgbClr val="0B3E64"/>
                </a:solidFill>
              </a:rPr>
              <a:t> với size nhỏ hơn 4x4</a:t>
            </a:r>
            <a:endParaRPr>
              <a:solidFill>
                <a:srgbClr val="0B3E64"/>
              </a:solidFill>
            </a:endParaRPr>
          </a:p>
          <a:p>
            <a:pPr indent="-317500" lvl="1" marL="914400" rtl="0" algn="l">
              <a:spcBef>
                <a:spcPts val="0"/>
              </a:spcBef>
              <a:spcAft>
                <a:spcPts val="0"/>
              </a:spcAft>
              <a:buClr>
                <a:srgbClr val="0B3E64"/>
              </a:buClr>
              <a:buSzPts val="1400"/>
              <a:buAutoNum type="arabicPeriod"/>
            </a:pPr>
            <a:r>
              <a:rPr lang="en">
                <a:solidFill>
                  <a:srgbClr val="0B3E64"/>
                </a:solidFill>
              </a:rPr>
              <a:t>Với mỗi bài toán 4x4, quay lại làm tương tự bước 2 bằng cách tiếp tục chia nhỏ thành 4 bài toán 2x2 (đã được giải ở bài toán nhỏ nhất)</a:t>
            </a:r>
            <a:endParaRPr>
              <a:solidFill>
                <a:srgbClr val="0B3E64"/>
              </a:solidFill>
            </a:endParaRPr>
          </a:p>
        </p:txBody>
      </p:sp>
      <p:sp>
        <p:nvSpPr>
          <p:cNvPr id="102" name="Google Shape;102;p17"/>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17"/>
          <p:cNvSpPr txBox="1"/>
          <p:nvPr/>
        </p:nvSpPr>
        <p:spPr>
          <a:xfrm>
            <a:off x="7209150" y="65375"/>
            <a:ext cx="1812000" cy="6465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05" name="Google Shape;105;p17"/>
          <p:cNvPicPr preferRelativeResize="0"/>
          <p:nvPr/>
        </p:nvPicPr>
        <p:blipFill>
          <a:blip r:embed="rId3">
            <a:alphaModFix/>
          </a:blip>
          <a:stretch>
            <a:fillRect/>
          </a:stretch>
        </p:blipFill>
        <p:spPr>
          <a:xfrm>
            <a:off x="4647875" y="1152425"/>
            <a:ext cx="4095750" cy="329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animEffect filter="fade" transition="in">
                                      <p:cBhvr>
                                        <p:cTn dur="1000"/>
                                        <p:tgtEl>
                                          <p:spTgt spid="10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animEffect filter="fade" transition="in">
                                      <p:cBhvr>
                                        <p:cTn dur="1000"/>
                                        <p:tgtEl>
                                          <p:spTgt spid="10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animEffect filter="fade" transition="in">
                                      <p:cBhvr>
                                        <p:cTn dur="1000"/>
                                        <p:tgtEl>
                                          <p:spTgt spid="10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animEffect filter="fade" transition="in">
                                      <p:cBhvr>
                                        <p:cTn dur="1000"/>
                                        <p:tgtEl>
                                          <p:spTgt spid="10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Ví dụ 1: </a:t>
            </a:r>
            <a:r>
              <a:rPr b="0" lang="en" sz="2400">
                <a:solidFill>
                  <a:srgbClr val="0090F8"/>
                </a:solidFill>
                <a:latin typeface="Mulish ExtraBold"/>
                <a:ea typeface="Mulish ExtraBold"/>
                <a:cs typeface="Mulish ExtraBold"/>
                <a:sym typeface="Mulish ExtraBold"/>
              </a:rPr>
              <a:t>Bài toán lát gạch</a:t>
            </a:r>
            <a:endParaRPr b="0" sz="2400">
              <a:solidFill>
                <a:srgbClr val="0090F8"/>
              </a:solidFill>
              <a:latin typeface="Mulish ExtraBold"/>
              <a:ea typeface="Mulish ExtraBold"/>
              <a:cs typeface="Mulish ExtraBold"/>
              <a:sym typeface="Mulish ExtraBold"/>
            </a:endParaRPr>
          </a:p>
        </p:txBody>
      </p:sp>
      <p:sp>
        <p:nvSpPr>
          <p:cNvPr id="111" name="Google Shape;111;p18"/>
          <p:cNvSpPr txBox="1"/>
          <p:nvPr>
            <p:ph idx="1" type="body"/>
          </p:nvPr>
        </p:nvSpPr>
        <p:spPr>
          <a:xfrm>
            <a:off x="311700" y="1266325"/>
            <a:ext cx="4260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3E64"/>
                </a:solidFill>
              </a:rPr>
              <a:t>Cách diễn đạt khác:</a:t>
            </a:r>
            <a:endParaRPr>
              <a:solidFill>
                <a:srgbClr val="0B3E64"/>
              </a:solidFill>
            </a:endParaRPr>
          </a:p>
          <a:p>
            <a:pPr indent="-342900" lvl="0" marL="457200" rtl="0" algn="l">
              <a:spcBef>
                <a:spcPts val="1000"/>
              </a:spcBef>
              <a:spcAft>
                <a:spcPts val="0"/>
              </a:spcAft>
              <a:buClr>
                <a:srgbClr val="0B3E64"/>
              </a:buClr>
              <a:buSzPts val="1800"/>
              <a:buChar char="●"/>
            </a:pPr>
            <a:r>
              <a:rPr lang="en">
                <a:solidFill>
                  <a:srgbClr val="0B3E64"/>
                </a:solidFill>
              </a:rPr>
              <a:t>Gọi f(n) là hàm giải bài toán lát gạch cho bảng nxn với 1 ô bị thủng. Ta cần giải f(8)</a:t>
            </a:r>
            <a:endParaRPr>
              <a:solidFill>
                <a:srgbClr val="0B3E64"/>
              </a:solidFill>
            </a:endParaRPr>
          </a:p>
          <a:p>
            <a:pPr indent="-342900" lvl="0" marL="457200" rtl="0" algn="l">
              <a:spcBef>
                <a:spcPts val="0"/>
              </a:spcBef>
              <a:spcAft>
                <a:spcPts val="0"/>
              </a:spcAft>
              <a:buClr>
                <a:srgbClr val="0B3E64"/>
              </a:buClr>
              <a:buSzPts val="1800"/>
              <a:buChar char="●"/>
            </a:pPr>
            <a:r>
              <a:rPr lang="en">
                <a:solidFill>
                  <a:srgbClr val="0B3E64"/>
                </a:solidFill>
              </a:rPr>
              <a:t>f(2) là bài toán nhỏ nhất</a:t>
            </a:r>
            <a:endParaRPr>
              <a:solidFill>
                <a:srgbClr val="0B3E64"/>
              </a:solidFill>
            </a:endParaRPr>
          </a:p>
          <a:p>
            <a:pPr indent="-342900" lvl="0" marL="457200" rtl="0" algn="l">
              <a:spcBef>
                <a:spcPts val="0"/>
              </a:spcBef>
              <a:spcAft>
                <a:spcPts val="0"/>
              </a:spcAft>
              <a:buClr>
                <a:srgbClr val="0B3E64"/>
              </a:buClr>
              <a:buSzPts val="1800"/>
              <a:buChar char="●"/>
            </a:pPr>
            <a:r>
              <a:rPr lang="en">
                <a:solidFill>
                  <a:srgbClr val="0B3E64"/>
                </a:solidFill>
              </a:rPr>
              <a:t>f(8) gọi f(4) và f(4) gọi f(2)</a:t>
            </a:r>
            <a:endParaRPr>
              <a:solidFill>
                <a:srgbClr val="0B3E64"/>
              </a:solidFill>
            </a:endParaRPr>
          </a:p>
        </p:txBody>
      </p:sp>
      <p:sp>
        <p:nvSpPr>
          <p:cNvPr id="112" name="Google Shape;112;p18"/>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 name="Google Shape;114;p18"/>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15" name="Google Shape;115;p18"/>
          <p:cNvPicPr preferRelativeResize="0"/>
          <p:nvPr/>
        </p:nvPicPr>
        <p:blipFill>
          <a:blip r:embed="rId3">
            <a:alphaModFix/>
          </a:blip>
          <a:stretch>
            <a:fillRect/>
          </a:stretch>
        </p:blipFill>
        <p:spPr>
          <a:xfrm>
            <a:off x="4647875" y="1152425"/>
            <a:ext cx="4095750" cy="3295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0" st="0"/>
                                            </p:txEl>
                                          </p:spTgt>
                                        </p:tgtEl>
                                        <p:attrNameLst>
                                          <p:attrName>style.visibility</p:attrName>
                                        </p:attrNameLst>
                                      </p:cBhvr>
                                      <p:to>
                                        <p:strVal val="visible"/>
                                      </p:to>
                                    </p:set>
                                    <p:animEffect filter="fade" transition="in">
                                      <p:cBhvr>
                                        <p:cTn dur="1000"/>
                                        <p:tgtEl>
                                          <p:spTgt spid="11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1" st="1"/>
                                            </p:txEl>
                                          </p:spTgt>
                                        </p:tgtEl>
                                        <p:attrNameLst>
                                          <p:attrName>style.visibility</p:attrName>
                                        </p:attrNameLst>
                                      </p:cBhvr>
                                      <p:to>
                                        <p:strVal val="visible"/>
                                      </p:to>
                                    </p:set>
                                    <p:animEffect filter="fade" transition="in">
                                      <p:cBhvr>
                                        <p:cTn dur="1000"/>
                                        <p:tgtEl>
                                          <p:spTgt spid="11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2" st="2"/>
                                            </p:txEl>
                                          </p:spTgt>
                                        </p:tgtEl>
                                        <p:attrNameLst>
                                          <p:attrName>style.visibility</p:attrName>
                                        </p:attrNameLst>
                                      </p:cBhvr>
                                      <p:to>
                                        <p:strVal val="visible"/>
                                      </p:to>
                                    </p:set>
                                    <p:animEffect filter="fade" transition="in">
                                      <p:cBhvr>
                                        <p:cTn dur="1000"/>
                                        <p:tgtEl>
                                          <p:spTgt spid="11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xEl>
                                              <p:pRg end="3" st="3"/>
                                            </p:txEl>
                                          </p:spTgt>
                                        </p:tgtEl>
                                        <p:attrNameLst>
                                          <p:attrName>style.visibility</p:attrName>
                                        </p:attrNameLst>
                                      </p:cBhvr>
                                      <p:to>
                                        <p:strVal val="visible"/>
                                      </p:to>
                                    </p:set>
                                    <p:animEffect filter="fade" transition="in">
                                      <p:cBhvr>
                                        <p:cTn dur="1000"/>
                                        <p:tgtEl>
                                          <p:spTgt spid="11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Ví dụ 2: </a:t>
            </a:r>
            <a:r>
              <a:rPr b="0" lang="en" sz="2400">
                <a:solidFill>
                  <a:srgbClr val="0090F8"/>
                </a:solidFill>
                <a:latin typeface="Mulish ExtraBold"/>
                <a:ea typeface="Mulish ExtraBold"/>
                <a:cs typeface="Mulish ExtraBold"/>
                <a:sym typeface="Mulish ExtraBold"/>
              </a:rPr>
              <a:t>Cấp số cộng</a:t>
            </a:r>
            <a:endParaRPr b="0" sz="2400">
              <a:solidFill>
                <a:srgbClr val="0090F8"/>
              </a:solidFill>
              <a:latin typeface="Mulish ExtraBold"/>
              <a:ea typeface="Mulish ExtraBold"/>
              <a:cs typeface="Mulish ExtraBold"/>
              <a:sym typeface="Mulish ExtraBold"/>
            </a:endParaRPr>
          </a:p>
        </p:txBody>
      </p:sp>
      <p:sp>
        <p:nvSpPr>
          <p:cNvPr id="121" name="Google Shape;121;p19"/>
          <p:cNvSpPr txBox="1"/>
          <p:nvPr>
            <p:ph idx="1" type="body"/>
          </p:nvPr>
        </p:nvSpPr>
        <p:spPr>
          <a:xfrm>
            <a:off x="311700" y="1266325"/>
            <a:ext cx="38760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B3E64"/>
                </a:solidFill>
              </a:rPr>
              <a:t>Cách diễn đạt khác:</a:t>
            </a:r>
            <a:endParaRPr>
              <a:solidFill>
                <a:srgbClr val="0B3E64"/>
              </a:solidFill>
            </a:endParaRPr>
          </a:p>
          <a:p>
            <a:pPr indent="-342900" lvl="0" marL="457200" rtl="0" algn="l">
              <a:spcBef>
                <a:spcPts val="1000"/>
              </a:spcBef>
              <a:spcAft>
                <a:spcPts val="0"/>
              </a:spcAft>
              <a:buClr>
                <a:srgbClr val="0B3E64"/>
              </a:buClr>
              <a:buSzPts val="1800"/>
              <a:buChar char="●"/>
            </a:pPr>
            <a:r>
              <a:rPr lang="en">
                <a:solidFill>
                  <a:srgbClr val="0B3E64"/>
                </a:solidFill>
              </a:rPr>
              <a:t>Gọi f(n) là giá trị của số thứ n trong cấp số cộng u</a:t>
            </a:r>
            <a:endParaRPr>
              <a:solidFill>
                <a:srgbClr val="0B3E64"/>
              </a:solidFill>
            </a:endParaRPr>
          </a:p>
          <a:p>
            <a:pPr indent="-342900" lvl="0" marL="457200" rtl="0" algn="l">
              <a:spcBef>
                <a:spcPts val="0"/>
              </a:spcBef>
              <a:spcAft>
                <a:spcPts val="0"/>
              </a:spcAft>
              <a:buClr>
                <a:srgbClr val="0B3E64"/>
              </a:buClr>
              <a:buSzPts val="1800"/>
              <a:buChar char="●"/>
            </a:pPr>
            <a:r>
              <a:rPr lang="en">
                <a:solidFill>
                  <a:srgbClr val="0B3E64"/>
                </a:solidFill>
              </a:rPr>
              <a:t>Ta sẽ được biết trước f(0) hoặc f(1)</a:t>
            </a:r>
            <a:endParaRPr>
              <a:solidFill>
                <a:srgbClr val="0B3E64"/>
              </a:solidFill>
            </a:endParaRPr>
          </a:p>
          <a:p>
            <a:pPr indent="-342900" lvl="0" marL="457200" rtl="0" algn="l">
              <a:spcBef>
                <a:spcPts val="0"/>
              </a:spcBef>
              <a:spcAft>
                <a:spcPts val="0"/>
              </a:spcAft>
              <a:buClr>
                <a:srgbClr val="0B3E64"/>
              </a:buClr>
              <a:buSzPts val="1800"/>
              <a:buChar char="●"/>
            </a:pPr>
            <a:r>
              <a:rPr lang="en">
                <a:solidFill>
                  <a:srgbClr val="0B3E64"/>
                </a:solidFill>
              </a:rPr>
              <a:t>Để tính f(n) thì ta sẽ gọi f(n - 1) theo công thức f(n)=f(n-1)+d</a:t>
            </a:r>
            <a:endParaRPr>
              <a:solidFill>
                <a:srgbClr val="0B3E64"/>
              </a:solidFill>
            </a:endParaRPr>
          </a:p>
        </p:txBody>
      </p:sp>
      <p:sp>
        <p:nvSpPr>
          <p:cNvPr id="122" name="Google Shape;122;p19"/>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4" name="Google Shape;124;p19"/>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25" name="Google Shape;125;p19"/>
          <p:cNvPicPr preferRelativeResize="0"/>
          <p:nvPr/>
        </p:nvPicPr>
        <p:blipFill>
          <a:blip r:embed="rId3">
            <a:alphaModFix/>
          </a:blip>
          <a:stretch>
            <a:fillRect/>
          </a:stretch>
        </p:blipFill>
        <p:spPr>
          <a:xfrm>
            <a:off x="4279775" y="1266325"/>
            <a:ext cx="4552524" cy="3020301"/>
          </a:xfrm>
          <a:prstGeom prst="rect">
            <a:avLst/>
          </a:prstGeom>
          <a:noFill/>
          <a:ln>
            <a:noFill/>
          </a:ln>
        </p:spPr>
      </p:pic>
      <p:sp>
        <p:nvSpPr>
          <p:cNvPr id="126" name="Google Shape;126;p19"/>
          <p:cNvSpPr txBox="1"/>
          <p:nvPr/>
        </p:nvSpPr>
        <p:spPr>
          <a:xfrm>
            <a:off x="5695300" y="4335525"/>
            <a:ext cx="195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Open Sans"/>
                <a:ea typeface="Open Sans"/>
                <a:cs typeface="Open Sans"/>
                <a:sym typeface="Open Sans"/>
              </a:rPr>
              <a:t>SGK Toán Lớp 11</a:t>
            </a:r>
            <a:endParaRPr>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animEffect filter="fade" transition="in">
                                      <p:cBhvr>
                                        <p:cTn dur="1000"/>
                                        <p:tgtEl>
                                          <p:spTgt spid="12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animEffect filter="fade" transition="in">
                                      <p:cBhvr>
                                        <p:cTn dur="1000"/>
                                        <p:tgtEl>
                                          <p:spTgt spid="12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animEffect filter="fade" transition="in">
                                      <p:cBhvr>
                                        <p:cTn dur="1000"/>
                                        <p:tgtEl>
                                          <p:spTgt spid="12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animEffect filter="fade" transition="in">
                                      <p:cBhvr>
                                        <p:cTn dur="1000"/>
                                        <p:tgtEl>
                                          <p:spTgt spid="12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Tổng quát: Recursive Function là gì?</a:t>
            </a:r>
            <a:endParaRPr b="0" sz="2400">
              <a:solidFill>
                <a:srgbClr val="0090F8"/>
              </a:solidFill>
              <a:latin typeface="Mulish ExtraBold"/>
              <a:ea typeface="Mulish ExtraBold"/>
              <a:cs typeface="Mulish ExtraBold"/>
              <a:sym typeface="Mulish ExtraBold"/>
            </a:endParaRPr>
          </a:p>
        </p:txBody>
      </p:sp>
      <p:sp>
        <p:nvSpPr>
          <p:cNvPr id="132" name="Google Shape;132;p20"/>
          <p:cNvSpPr txBox="1"/>
          <p:nvPr>
            <p:ph idx="1" type="body"/>
          </p:nvPr>
        </p:nvSpPr>
        <p:spPr>
          <a:xfrm>
            <a:off x="311700" y="1266325"/>
            <a:ext cx="52752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3E64"/>
              </a:buClr>
              <a:buSzPts val="1800"/>
              <a:buAutoNum type="arabicPeriod"/>
            </a:pPr>
            <a:r>
              <a:rPr b="1" lang="en">
                <a:solidFill>
                  <a:srgbClr val="0B3E64"/>
                </a:solidFill>
              </a:rPr>
              <a:t>Recursive Function</a:t>
            </a:r>
            <a:r>
              <a:rPr lang="en">
                <a:solidFill>
                  <a:srgbClr val="0B3E64"/>
                </a:solidFill>
              </a:rPr>
              <a:t> (Hàm đệ quy) là một hàm sẽ gọi chính hàm số đó trong quá trình tính toán</a:t>
            </a:r>
            <a:endParaRPr>
              <a:solidFill>
                <a:srgbClr val="0B3E64"/>
              </a:solidFill>
            </a:endParaRPr>
          </a:p>
          <a:p>
            <a:pPr indent="-342900" lvl="0" marL="457200" rtl="0" algn="l">
              <a:spcBef>
                <a:spcPts val="0"/>
              </a:spcBef>
              <a:spcAft>
                <a:spcPts val="0"/>
              </a:spcAft>
              <a:buClr>
                <a:srgbClr val="0B3E64"/>
              </a:buClr>
              <a:buSzPts val="1800"/>
              <a:buAutoNum type="arabicPeriod"/>
            </a:pPr>
            <a:r>
              <a:rPr lang="en">
                <a:solidFill>
                  <a:srgbClr val="0B3E64"/>
                </a:solidFill>
              </a:rPr>
              <a:t>Tính chất cần có của recursive function:</a:t>
            </a:r>
            <a:endParaRPr>
              <a:solidFill>
                <a:srgbClr val="0B3E64"/>
              </a:solidFill>
            </a:endParaRPr>
          </a:p>
          <a:p>
            <a:pPr indent="-317500" lvl="1" marL="914400" rtl="0" algn="l">
              <a:spcBef>
                <a:spcPts val="0"/>
              </a:spcBef>
              <a:spcAft>
                <a:spcPts val="0"/>
              </a:spcAft>
              <a:buClr>
                <a:srgbClr val="0B3E64"/>
              </a:buClr>
              <a:buSzPts val="1400"/>
              <a:buAutoNum type="arabicPeriod"/>
            </a:pPr>
            <a:r>
              <a:rPr lang="en">
                <a:solidFill>
                  <a:srgbClr val="0B3E64"/>
                </a:solidFill>
              </a:rPr>
              <a:t>Cần có base case (trường hợp cơ sở)</a:t>
            </a:r>
            <a:endParaRPr>
              <a:solidFill>
                <a:srgbClr val="0B3E64"/>
              </a:solidFill>
            </a:endParaRPr>
          </a:p>
          <a:p>
            <a:pPr indent="-317500" lvl="1" marL="914400" rtl="0" algn="l">
              <a:spcBef>
                <a:spcPts val="0"/>
              </a:spcBef>
              <a:spcAft>
                <a:spcPts val="0"/>
              </a:spcAft>
              <a:buClr>
                <a:srgbClr val="0B3E64"/>
              </a:buClr>
              <a:buSzPts val="1400"/>
              <a:buAutoNum type="arabicPeriod"/>
            </a:pPr>
            <a:r>
              <a:rPr lang="en">
                <a:solidFill>
                  <a:srgbClr val="0B3E64"/>
                </a:solidFill>
              </a:rPr>
              <a:t>Recurrence relation (quan hệ truy hồi) không dẫn tới infinite loop</a:t>
            </a:r>
            <a:endParaRPr>
              <a:solidFill>
                <a:srgbClr val="0B3E64"/>
              </a:solidFill>
            </a:endParaRPr>
          </a:p>
          <a:p>
            <a:pPr indent="-317500" lvl="1" marL="914400" rtl="0" algn="l">
              <a:spcBef>
                <a:spcPts val="0"/>
              </a:spcBef>
              <a:spcAft>
                <a:spcPts val="0"/>
              </a:spcAft>
              <a:buClr>
                <a:srgbClr val="0B3E64"/>
              </a:buClr>
              <a:buSzPts val="1400"/>
              <a:buAutoNum type="arabicPeriod"/>
            </a:pPr>
            <a:r>
              <a:rPr lang="en">
                <a:solidFill>
                  <a:srgbClr val="0B3E64"/>
                </a:solidFill>
              </a:rPr>
              <a:t>Recurrence relation chia bài toán thành các bài toán ngày càng gần hơn với base case</a:t>
            </a:r>
            <a:endParaRPr>
              <a:solidFill>
                <a:srgbClr val="0B3E64"/>
              </a:solidFill>
            </a:endParaRPr>
          </a:p>
          <a:p>
            <a:pPr indent="0" lvl="0" marL="0" rtl="0" algn="l">
              <a:spcBef>
                <a:spcPts val="1000"/>
              </a:spcBef>
              <a:spcAft>
                <a:spcPts val="1000"/>
              </a:spcAft>
              <a:buNone/>
            </a:pPr>
            <a:r>
              <a:t/>
            </a:r>
            <a:endParaRPr>
              <a:solidFill>
                <a:srgbClr val="0B3E64"/>
              </a:solidFill>
            </a:endParaRPr>
          </a:p>
        </p:txBody>
      </p:sp>
      <p:sp>
        <p:nvSpPr>
          <p:cNvPr id="133" name="Google Shape;133;p20"/>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0"/>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36" name="Google Shape;136;p20"/>
          <p:cNvPicPr preferRelativeResize="0"/>
          <p:nvPr/>
        </p:nvPicPr>
        <p:blipFill>
          <a:blip r:embed="rId3">
            <a:alphaModFix/>
          </a:blip>
          <a:stretch>
            <a:fillRect/>
          </a:stretch>
        </p:blipFill>
        <p:spPr>
          <a:xfrm>
            <a:off x="5771496" y="1694200"/>
            <a:ext cx="2959004" cy="160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0" st="0"/>
                                            </p:txEl>
                                          </p:spTgt>
                                        </p:tgtEl>
                                        <p:attrNameLst>
                                          <p:attrName>style.visibility</p:attrName>
                                        </p:attrNameLst>
                                      </p:cBhvr>
                                      <p:to>
                                        <p:strVal val="visible"/>
                                      </p:to>
                                    </p:set>
                                    <p:animEffect filter="fade" transition="in">
                                      <p:cBhvr>
                                        <p:cTn dur="1000"/>
                                        <p:tgtEl>
                                          <p:spTgt spid="13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1" st="1"/>
                                            </p:txEl>
                                          </p:spTgt>
                                        </p:tgtEl>
                                        <p:attrNameLst>
                                          <p:attrName>style.visibility</p:attrName>
                                        </p:attrNameLst>
                                      </p:cBhvr>
                                      <p:to>
                                        <p:strVal val="visible"/>
                                      </p:to>
                                    </p:set>
                                    <p:animEffect filter="fade" transition="in">
                                      <p:cBhvr>
                                        <p:cTn dur="1000"/>
                                        <p:tgtEl>
                                          <p:spTgt spid="13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2" st="2"/>
                                            </p:txEl>
                                          </p:spTgt>
                                        </p:tgtEl>
                                        <p:attrNameLst>
                                          <p:attrName>style.visibility</p:attrName>
                                        </p:attrNameLst>
                                      </p:cBhvr>
                                      <p:to>
                                        <p:strVal val="visible"/>
                                      </p:to>
                                    </p:set>
                                    <p:animEffect filter="fade" transition="in">
                                      <p:cBhvr>
                                        <p:cTn dur="1000"/>
                                        <p:tgtEl>
                                          <p:spTgt spid="13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3" st="3"/>
                                            </p:txEl>
                                          </p:spTgt>
                                        </p:tgtEl>
                                        <p:attrNameLst>
                                          <p:attrName>style.visibility</p:attrName>
                                        </p:attrNameLst>
                                      </p:cBhvr>
                                      <p:to>
                                        <p:strVal val="visible"/>
                                      </p:to>
                                    </p:set>
                                    <p:animEffect filter="fade" transition="in">
                                      <p:cBhvr>
                                        <p:cTn dur="1000"/>
                                        <p:tgtEl>
                                          <p:spTgt spid="13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4" st="4"/>
                                            </p:txEl>
                                          </p:spTgt>
                                        </p:tgtEl>
                                        <p:attrNameLst>
                                          <p:attrName>style.visibility</p:attrName>
                                        </p:attrNameLst>
                                      </p:cBhvr>
                                      <p:to>
                                        <p:strVal val="visible"/>
                                      </p:to>
                                    </p:set>
                                    <p:animEffect filter="fade" transition="in">
                                      <p:cBhvr>
                                        <p:cTn dur="1000"/>
                                        <p:tgtEl>
                                          <p:spTgt spid="13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xEl>
                                              <p:pRg end="5" st="5"/>
                                            </p:txEl>
                                          </p:spTgt>
                                        </p:tgtEl>
                                        <p:attrNameLst>
                                          <p:attrName>style.visibility</p:attrName>
                                        </p:attrNameLst>
                                      </p:cBhvr>
                                      <p:to>
                                        <p:strVal val="visible"/>
                                      </p:to>
                                    </p:set>
                                    <p:animEffect filter="fade" transition="in">
                                      <p:cBhvr>
                                        <p:cTn dur="1000"/>
                                        <p:tgtEl>
                                          <p:spTgt spid="13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 sz="2400">
                <a:solidFill>
                  <a:srgbClr val="0090F8"/>
                </a:solidFill>
                <a:latin typeface="Mulish ExtraBold"/>
                <a:ea typeface="Mulish ExtraBold"/>
                <a:cs typeface="Mulish ExtraBold"/>
                <a:sym typeface="Mulish ExtraBold"/>
              </a:rPr>
              <a:t>Tổng quát</a:t>
            </a:r>
            <a:r>
              <a:rPr b="0" lang="en" sz="2400">
                <a:solidFill>
                  <a:srgbClr val="0090F8"/>
                </a:solidFill>
                <a:latin typeface="Mulish ExtraBold"/>
                <a:ea typeface="Mulish ExtraBold"/>
                <a:cs typeface="Mulish ExtraBold"/>
                <a:sym typeface="Mulish ExtraBold"/>
              </a:rPr>
              <a:t>: Gợi ý các bước giải 1 bài toán recursion</a:t>
            </a:r>
            <a:endParaRPr b="0" sz="2400">
              <a:solidFill>
                <a:srgbClr val="0090F8"/>
              </a:solidFill>
              <a:latin typeface="Mulish ExtraBold"/>
              <a:ea typeface="Mulish ExtraBold"/>
              <a:cs typeface="Mulish ExtraBold"/>
              <a:sym typeface="Mulish ExtraBold"/>
            </a:endParaRPr>
          </a:p>
        </p:txBody>
      </p:sp>
      <p:sp>
        <p:nvSpPr>
          <p:cNvPr id="142" name="Google Shape;142;p21"/>
          <p:cNvSpPr txBox="1"/>
          <p:nvPr>
            <p:ph idx="1" type="body"/>
          </p:nvPr>
        </p:nvSpPr>
        <p:spPr>
          <a:xfrm>
            <a:off x="311700" y="1266325"/>
            <a:ext cx="50091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B3E64"/>
              </a:buClr>
              <a:buSzPts val="1800"/>
              <a:buAutoNum type="arabicPeriod"/>
            </a:pPr>
            <a:r>
              <a:rPr lang="en">
                <a:solidFill>
                  <a:srgbClr val="0B3E64"/>
                </a:solidFill>
              </a:rPr>
              <a:t>(no code) </a:t>
            </a:r>
            <a:r>
              <a:rPr lang="en">
                <a:solidFill>
                  <a:srgbClr val="0B3E64"/>
                </a:solidFill>
              </a:rPr>
              <a:t>Định nghĩa hàm f </a:t>
            </a:r>
            <a:endParaRPr>
              <a:solidFill>
                <a:srgbClr val="0B3E64"/>
              </a:solidFill>
            </a:endParaRPr>
          </a:p>
          <a:p>
            <a:pPr indent="-342900" lvl="0" marL="457200" rtl="0" algn="l">
              <a:spcBef>
                <a:spcPts val="0"/>
              </a:spcBef>
              <a:spcAft>
                <a:spcPts val="0"/>
              </a:spcAft>
              <a:buClr>
                <a:srgbClr val="0B3E64"/>
              </a:buClr>
              <a:buSzPts val="1800"/>
              <a:buAutoNum type="arabicPeriod"/>
            </a:pPr>
            <a:r>
              <a:rPr lang="en">
                <a:solidFill>
                  <a:srgbClr val="0B3E64"/>
                </a:solidFill>
              </a:rPr>
              <a:t>Xác định base case</a:t>
            </a:r>
            <a:endParaRPr>
              <a:solidFill>
                <a:srgbClr val="0B3E64"/>
              </a:solidFill>
            </a:endParaRPr>
          </a:p>
          <a:p>
            <a:pPr indent="-342900" lvl="0" marL="457200" rtl="0" algn="l">
              <a:spcBef>
                <a:spcPts val="0"/>
              </a:spcBef>
              <a:spcAft>
                <a:spcPts val="0"/>
              </a:spcAft>
              <a:buClr>
                <a:srgbClr val="0B3E64"/>
              </a:buClr>
              <a:buSzPts val="1800"/>
              <a:buAutoNum type="arabicPeriod"/>
            </a:pPr>
            <a:r>
              <a:rPr lang="en">
                <a:solidFill>
                  <a:srgbClr val="0B3E64"/>
                </a:solidFill>
              </a:rPr>
              <a:t>Xác định quan </a:t>
            </a:r>
            <a:r>
              <a:rPr lang="en">
                <a:solidFill>
                  <a:srgbClr val="0B3E64"/>
                </a:solidFill>
              </a:rPr>
              <a:t>hệ</a:t>
            </a:r>
            <a:r>
              <a:rPr lang="en">
                <a:solidFill>
                  <a:srgbClr val="0B3E64"/>
                </a:solidFill>
              </a:rPr>
              <a:t> truy hồi chia bài toán thành các bài toán gần hơn với base case</a:t>
            </a:r>
            <a:endParaRPr>
              <a:solidFill>
                <a:srgbClr val="0B3E64"/>
              </a:solidFill>
            </a:endParaRPr>
          </a:p>
          <a:p>
            <a:pPr indent="-342900" lvl="0" marL="457200" rtl="0" algn="l">
              <a:spcBef>
                <a:spcPts val="0"/>
              </a:spcBef>
              <a:spcAft>
                <a:spcPts val="0"/>
              </a:spcAft>
              <a:buClr>
                <a:srgbClr val="0B3E64"/>
              </a:buClr>
              <a:buSzPts val="1800"/>
              <a:buAutoNum type="arabicPeriod"/>
            </a:pPr>
            <a:r>
              <a:rPr lang="en" strike="sngStrike">
                <a:solidFill>
                  <a:srgbClr val="0B3E64"/>
                </a:solidFill>
              </a:rPr>
              <a:t>Pr</a:t>
            </a:r>
            <a:r>
              <a:rPr lang="en" strike="sngStrike">
                <a:solidFill>
                  <a:srgbClr val="0B3E64"/>
                </a:solidFill>
              </a:rPr>
              <a:t>ofit?</a:t>
            </a:r>
            <a:r>
              <a:rPr lang="en">
                <a:solidFill>
                  <a:srgbClr val="0B3E64"/>
                </a:solidFill>
              </a:rPr>
              <a:t> </a:t>
            </a:r>
            <a:r>
              <a:rPr lang="en">
                <a:solidFill>
                  <a:srgbClr val="0B3E64"/>
                </a:solidFill>
              </a:rPr>
              <a:t>Kết hợp kết quả của các bài toán nhỏ để đưa ra lời giải cho bài toán ban đầu</a:t>
            </a:r>
            <a:endParaRPr>
              <a:solidFill>
                <a:srgbClr val="0B3E64"/>
              </a:solidFill>
            </a:endParaRPr>
          </a:p>
        </p:txBody>
      </p:sp>
      <p:sp>
        <p:nvSpPr>
          <p:cNvPr id="143" name="Google Shape;143;p21"/>
          <p:cNvSpPr/>
          <p:nvPr/>
        </p:nvSpPr>
        <p:spPr>
          <a:xfrm>
            <a:off x="0" y="5011050"/>
            <a:ext cx="9144000" cy="133800"/>
          </a:xfrm>
          <a:prstGeom prst="rect">
            <a:avLst/>
          </a:prstGeom>
          <a:solidFill>
            <a:srgbClr val="0090F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5" name="Google Shape;145;p21"/>
          <p:cNvSpPr txBox="1"/>
          <p:nvPr/>
        </p:nvSpPr>
        <p:spPr>
          <a:xfrm>
            <a:off x="7209150" y="65375"/>
            <a:ext cx="1812000" cy="800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solidFill>
                  <a:srgbClr val="9E9E9E"/>
                </a:solidFill>
                <a:latin typeface="Mulish"/>
                <a:ea typeface="Mulish"/>
                <a:cs typeface="Mulish"/>
                <a:sym typeface="Mulish"/>
              </a:rPr>
              <a:t>[FSE] Recursion và Backtrack</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a:p>
            <a:pPr indent="0" lvl="0" marL="0" rtl="0" algn="r">
              <a:spcBef>
                <a:spcPts val="0"/>
              </a:spcBef>
              <a:spcAft>
                <a:spcPts val="0"/>
              </a:spcAft>
              <a:buNone/>
            </a:pPr>
            <a:r>
              <a:t/>
            </a:r>
            <a:endParaRPr sz="1000">
              <a:solidFill>
                <a:srgbClr val="9E9E9E"/>
              </a:solidFill>
              <a:latin typeface="Mulish"/>
              <a:ea typeface="Mulish"/>
              <a:cs typeface="Mulish"/>
              <a:sym typeface="Mulish"/>
            </a:endParaRPr>
          </a:p>
        </p:txBody>
      </p:sp>
      <p:pic>
        <p:nvPicPr>
          <p:cNvPr id="146" name="Google Shape;146;p21"/>
          <p:cNvPicPr preferRelativeResize="0"/>
          <p:nvPr/>
        </p:nvPicPr>
        <p:blipFill>
          <a:blip r:embed="rId3">
            <a:alphaModFix/>
          </a:blip>
          <a:stretch>
            <a:fillRect/>
          </a:stretch>
        </p:blipFill>
        <p:spPr>
          <a:xfrm>
            <a:off x="5760996" y="1683100"/>
            <a:ext cx="2959004" cy="1601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animEffect filter="fade" transition="in">
                                      <p:cBhvr>
                                        <p:cTn dur="1000"/>
                                        <p:tgtEl>
                                          <p:spTgt spid="14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1" st="1"/>
                                            </p:txEl>
                                          </p:spTgt>
                                        </p:tgtEl>
                                        <p:attrNameLst>
                                          <p:attrName>style.visibility</p:attrName>
                                        </p:attrNameLst>
                                      </p:cBhvr>
                                      <p:to>
                                        <p:strVal val="visible"/>
                                      </p:to>
                                    </p:set>
                                    <p:animEffect filter="fade" transition="in">
                                      <p:cBhvr>
                                        <p:cTn dur="1000"/>
                                        <p:tgtEl>
                                          <p:spTgt spid="14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2" st="2"/>
                                            </p:txEl>
                                          </p:spTgt>
                                        </p:tgtEl>
                                        <p:attrNameLst>
                                          <p:attrName>style.visibility</p:attrName>
                                        </p:attrNameLst>
                                      </p:cBhvr>
                                      <p:to>
                                        <p:strVal val="visible"/>
                                      </p:to>
                                    </p:set>
                                    <p:animEffect filter="fade" transition="in">
                                      <p:cBhvr>
                                        <p:cTn dur="1000"/>
                                        <p:tgtEl>
                                          <p:spTgt spid="14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xEl>
                                              <p:pRg end="3" st="3"/>
                                            </p:txEl>
                                          </p:spTgt>
                                        </p:tgtEl>
                                        <p:attrNameLst>
                                          <p:attrName>style.visibility</p:attrName>
                                        </p:attrNameLst>
                                      </p:cBhvr>
                                      <p:to>
                                        <p:strVal val="visible"/>
                                      </p:to>
                                    </p:set>
                                    <p:animEffect filter="fade" transition="in">
                                      <p:cBhvr>
                                        <p:cTn dur="1000"/>
                                        <p:tgtEl>
                                          <p:spTgt spid="14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