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ulish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Mulish ExtraBold"/>
      <p:bold r:id="rId48"/>
      <p:boldItalic r:id="rId49"/>
    </p:embeddedFont>
    <p:embeddedFont>
      <p:font typeface="Mulish Black"/>
      <p:bold r:id="rId50"/>
      <p:boldItalic r:id="rId51"/>
    </p:embeddedFont>
    <p:embeddedFont>
      <p:font typeface="Mulish Medium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sh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Mulish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ulishExtraBold-bold.fntdata"/><Relationship Id="rId47" Type="http://schemas.openxmlformats.org/officeDocument/2006/relationships/font" Target="fonts/PTSansNarrow-bold.fntdata"/><Relationship Id="rId49" Type="http://schemas.openxmlformats.org/officeDocument/2006/relationships/font" Target="fonts/Mulish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ulish-bold.fntdata"/><Relationship Id="rId38" Type="http://schemas.openxmlformats.org/officeDocument/2006/relationships/font" Target="fonts/Mulish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ulishBlack-boldItalic.fntdata"/><Relationship Id="rId50" Type="http://schemas.openxmlformats.org/officeDocument/2006/relationships/font" Target="fonts/MulishBlack-bold.fntdata"/><Relationship Id="rId53" Type="http://schemas.openxmlformats.org/officeDocument/2006/relationships/font" Target="fonts/MulishMedium-bold.fntdata"/><Relationship Id="rId52" Type="http://schemas.openxmlformats.org/officeDocument/2006/relationships/font" Target="fonts/MulishMedium-regular.fntdata"/><Relationship Id="rId11" Type="http://schemas.openxmlformats.org/officeDocument/2006/relationships/slide" Target="slides/slide5.xml"/><Relationship Id="rId55" Type="http://schemas.openxmlformats.org/officeDocument/2006/relationships/font" Target="fonts/Mulish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MulishMedium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6dd2d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6dd2d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41bbbf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e41bbbf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41bbbfd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e41bbbfd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41bbbf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e41bbbf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e41bbbfd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e41bbbfd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01d2028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501d2028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a6dd2d44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a6dd2d44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e41bbbfd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e41bbbfd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e41bbbfd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e41bbbfd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e41bbbfd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e41bbbfd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a68bccf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a68bccf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ea68bc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ea68bc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ea68bc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ea68bc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a68bcc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a68bcc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ea68bcc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ea68bcc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5ea68bcc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5ea68bcc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a68bcc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a68bcc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ea68bcc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ea68bcc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5ea68bccf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5ea68bccf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a6dd2d4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a6dd2d4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a6dd2d44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a6dd2d44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6dd2d44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a6dd2d44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9de4602c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9de4602c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501d20287d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501d20287d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6dd2d44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6dd2d44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1d20287d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1d20287d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6dd2d44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6dd2d44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6dd2d44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6dd2d44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4056f6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4056f6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4056f6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e4056f6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binary-search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etcode.com/problems/find-first-and-last-position-of-element-in-sorted-arr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eetcode.com/problems/sqrtx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eetcode.com/problems/first-bad-version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eetcode.com/problems/find-minimum-in-rotated-sorted-array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eetcode.com/problems/binary-search/" TargetMode="External"/><Relationship Id="rId4" Type="http://schemas.openxmlformats.org/officeDocument/2006/relationships/hyperlink" Target="https://leetcode.com/problems/find-first-and-last-position-of-element-in-sorted-array/" TargetMode="External"/><Relationship Id="rId5" Type="http://schemas.openxmlformats.org/officeDocument/2006/relationships/hyperlink" Target="https://leetcode.com/problems/sqrtx/" TargetMode="External"/><Relationship Id="rId6" Type="http://schemas.openxmlformats.org/officeDocument/2006/relationships/hyperlink" Target="https://leetcode.com/problems/first-bad-version/" TargetMode="External"/><Relationship Id="rId7" Type="http://schemas.openxmlformats.org/officeDocument/2006/relationships/hyperlink" Target="https://leetcode.com/problems/find-minimum-in-rotated-sorted-arra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eetcode.com/problems/search-a-2d-matrix/" TargetMode="External"/><Relationship Id="rId4" Type="http://schemas.openxmlformats.org/officeDocument/2006/relationships/hyperlink" Target="https://leetcode.com/problems/valid-perfect-square/" TargetMode="External"/><Relationship Id="rId5" Type="http://schemas.openxmlformats.org/officeDocument/2006/relationships/hyperlink" Target="https://leetcode.com/problems/search-in-rotated-sorted-array/" TargetMode="External"/><Relationship Id="rId6" Type="http://schemas.openxmlformats.org/officeDocument/2006/relationships/hyperlink" Target="https://leetcode.com/problems/longest-subsequence-with-limited-sum/" TargetMode="External"/><Relationship Id="rId7" Type="http://schemas.openxmlformats.org/officeDocument/2006/relationships/hyperlink" Target="https://leetcode.com/problems/find-peak-elemen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321500" y="2171550"/>
            <a:ext cx="661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 Binary Search (</a:t>
            </a: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Basic</a:t>
            </a: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) 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  <a:latin typeface="Mulish Medium"/>
                <a:ea typeface="Mulish Medium"/>
                <a:cs typeface="Mulish Medium"/>
                <a:sym typeface="Mulish Medium"/>
              </a:rPr>
              <a:t>Mai Thanh Hiep</a:t>
            </a:r>
            <a:r>
              <a:rPr lang="en">
                <a:solidFill>
                  <a:srgbClr val="0B3E64"/>
                </a:solidFill>
                <a:latin typeface="Mulish Medium"/>
                <a:ea typeface="Mulish Medium"/>
                <a:cs typeface="Mulish Medium"/>
                <a:sym typeface="Mulish Medium"/>
              </a:rPr>
              <a:t>, 2023</a:t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 - FSE K09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lần 2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268" name="Google Shape;268;p34"/>
          <p:cNvGrpSpPr/>
          <p:nvPr/>
        </p:nvGrpSpPr>
        <p:grpSpPr>
          <a:xfrm>
            <a:off x="1577688" y="2745812"/>
            <a:ext cx="5904000" cy="393600"/>
            <a:chOff x="1620000" y="1596375"/>
            <a:chExt cx="5904000" cy="393600"/>
          </a:xfrm>
        </p:grpSpPr>
        <p:sp>
          <p:nvSpPr>
            <p:cNvPr id="269" name="Google Shape;269;p34"/>
            <p:cNvSpPr/>
            <p:nvPr/>
          </p:nvSpPr>
          <p:spPr>
            <a:xfrm>
              <a:off x="1620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2013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407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2800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3194400" y="1596375"/>
              <a:ext cx="393600" cy="393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13</a:t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3588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3981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375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4768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162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556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5949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6343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45</a:t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6736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49</a:t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7130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</a:t>
              </a:r>
              <a:endParaRPr/>
            </a:p>
          </p:txBody>
        </p:sp>
      </p:grpSp>
      <p:sp>
        <p:nvSpPr>
          <p:cNvPr id="284" name="Google Shape;284;p34"/>
          <p:cNvSpPr txBox="1"/>
          <p:nvPr/>
        </p:nvSpPr>
        <p:spPr>
          <a:xfrm>
            <a:off x="1577700" y="2480788"/>
            <a:ext cx="59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0        1        2        3        4         5        6       7        8        9        10      11      12      13      14</a:t>
            </a:r>
            <a:endParaRPr sz="1100"/>
          </a:p>
        </p:txBody>
      </p:sp>
      <p:grpSp>
        <p:nvGrpSpPr>
          <p:cNvPr id="285" name="Google Shape;285;p34"/>
          <p:cNvGrpSpPr/>
          <p:nvPr/>
        </p:nvGrpSpPr>
        <p:grpSpPr>
          <a:xfrm>
            <a:off x="3810088" y="1643703"/>
            <a:ext cx="649200" cy="884813"/>
            <a:chOff x="6975300" y="2129350"/>
            <a:chExt cx="649200" cy="884813"/>
          </a:xfrm>
        </p:grpSpPr>
        <p:cxnSp>
          <p:nvCxnSpPr>
            <p:cNvPr id="286" name="Google Shape;286;p34"/>
            <p:cNvCxnSpPr/>
            <p:nvPr/>
          </p:nvCxnSpPr>
          <p:spPr>
            <a:xfrm flipH="1">
              <a:off x="7300500" y="2509863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34"/>
            <p:cNvSpPr txBox="1"/>
            <p:nvPr/>
          </p:nvSpPr>
          <p:spPr>
            <a:xfrm>
              <a:off x="6975300" y="212935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right</a:t>
              </a:r>
              <a:endParaRPr sz="1200"/>
            </a:p>
          </p:txBody>
        </p:sp>
      </p:grpSp>
      <p:grpSp>
        <p:nvGrpSpPr>
          <p:cNvPr id="288" name="Google Shape;288;p34"/>
          <p:cNvGrpSpPr/>
          <p:nvPr/>
        </p:nvGrpSpPr>
        <p:grpSpPr>
          <a:xfrm>
            <a:off x="2639038" y="1643703"/>
            <a:ext cx="649200" cy="884825"/>
            <a:chOff x="2681350" y="2156400"/>
            <a:chExt cx="649200" cy="884825"/>
          </a:xfrm>
        </p:grpSpPr>
        <p:cxnSp>
          <p:nvCxnSpPr>
            <p:cNvPr id="289" name="Google Shape;289;p34"/>
            <p:cNvCxnSpPr/>
            <p:nvPr/>
          </p:nvCxnSpPr>
          <p:spPr>
            <a:xfrm flipH="1">
              <a:off x="2996975" y="2536925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34"/>
            <p:cNvSpPr txBox="1"/>
            <p:nvPr/>
          </p:nvSpPr>
          <p:spPr>
            <a:xfrm>
              <a:off x="2681350" y="215640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mid</a:t>
              </a:r>
              <a:endParaRPr sz="1200"/>
            </a:p>
          </p:txBody>
        </p:sp>
      </p:grpSp>
      <p:sp>
        <p:nvSpPr>
          <p:cNvPr id="291" name="Google Shape;291;p34"/>
          <p:cNvSpPr txBox="1"/>
          <p:nvPr/>
        </p:nvSpPr>
        <p:spPr>
          <a:xfrm>
            <a:off x="438375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= 0</a:t>
            </a:r>
            <a:endParaRPr sz="1200"/>
          </a:p>
        </p:txBody>
      </p:sp>
      <p:sp>
        <p:nvSpPr>
          <p:cNvPr id="292" name="Google Shape;292;p34"/>
          <p:cNvSpPr txBox="1"/>
          <p:nvPr/>
        </p:nvSpPr>
        <p:spPr>
          <a:xfrm>
            <a:off x="1778000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= 6</a:t>
            </a:r>
            <a:endParaRPr sz="1200"/>
          </a:p>
        </p:txBody>
      </p:sp>
      <p:sp>
        <p:nvSpPr>
          <p:cNvPr id="293" name="Google Shape;293;p34"/>
          <p:cNvSpPr txBox="1"/>
          <p:nvPr/>
        </p:nvSpPr>
        <p:spPr>
          <a:xfrm>
            <a:off x="2977050" y="1017525"/>
            <a:ext cx="22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 = (left + right) / 2 = 3</a:t>
            </a:r>
            <a:endParaRPr sz="1200"/>
          </a:p>
        </p:txBody>
      </p:sp>
      <p:sp>
        <p:nvSpPr>
          <p:cNvPr id="294" name="Google Shape;294;p34"/>
          <p:cNvSpPr/>
          <p:nvPr/>
        </p:nvSpPr>
        <p:spPr>
          <a:xfrm flipH="1" rot="10800000">
            <a:off x="669925" y="3316475"/>
            <a:ext cx="649200" cy="1455300"/>
          </a:xfrm>
          <a:prstGeom prst="bentArrow">
            <a:avLst>
              <a:gd fmla="val 26748" name="adj1"/>
              <a:gd fmla="val 25000" name="adj2"/>
              <a:gd fmla="val 25000" name="adj3"/>
              <a:gd fmla="val 43750" name="adj4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4"/>
          <p:cNvGrpSpPr/>
          <p:nvPr/>
        </p:nvGrpSpPr>
        <p:grpSpPr>
          <a:xfrm>
            <a:off x="1574513" y="4176051"/>
            <a:ext cx="5904013" cy="676295"/>
            <a:chOff x="1574513" y="4176051"/>
            <a:chExt cx="5904013" cy="676295"/>
          </a:xfrm>
        </p:grpSpPr>
        <p:grpSp>
          <p:nvGrpSpPr>
            <p:cNvPr id="296" name="Google Shape;296;p34"/>
            <p:cNvGrpSpPr/>
            <p:nvPr/>
          </p:nvGrpSpPr>
          <p:grpSpPr>
            <a:xfrm>
              <a:off x="1574513" y="4458745"/>
              <a:ext cx="5904000" cy="393600"/>
              <a:chOff x="1620000" y="1596375"/>
              <a:chExt cx="5904000" cy="393600"/>
            </a:xfrm>
          </p:grpSpPr>
          <p:sp>
            <p:nvSpPr>
              <p:cNvPr id="297" name="Google Shape;297;p34"/>
              <p:cNvSpPr/>
              <p:nvPr/>
            </p:nvSpPr>
            <p:spPr>
              <a:xfrm>
                <a:off x="1620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2013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2407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2800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3194400" y="1596375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35880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17</a:t>
                </a: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39816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18</a:t>
                </a: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4375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</a:t>
                </a: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4768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25</a:t>
                </a: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5162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</a:t>
                </a: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5556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32</a:t>
                </a: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5949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40</a:t>
                </a: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343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45</a:t>
                </a: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6736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49</a:t>
                </a: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7130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</a:t>
                </a:r>
                <a:endParaRPr/>
              </a:p>
            </p:txBody>
          </p:sp>
        </p:grpSp>
        <p:sp>
          <p:nvSpPr>
            <p:cNvPr id="312" name="Google Shape;312;p34"/>
            <p:cNvSpPr txBox="1"/>
            <p:nvPr/>
          </p:nvSpPr>
          <p:spPr>
            <a:xfrm>
              <a:off x="1574525" y="4176051"/>
              <a:ext cx="590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0        1        2        3        4         5        6       7        8        9        10      11      12      13      14</a:t>
              </a:r>
              <a:endParaRPr sz="1100"/>
            </a:p>
          </p:txBody>
        </p:sp>
      </p:grpSp>
      <p:grpSp>
        <p:nvGrpSpPr>
          <p:cNvPr id="313" name="Google Shape;313;p34"/>
          <p:cNvGrpSpPr/>
          <p:nvPr/>
        </p:nvGrpSpPr>
        <p:grpSpPr>
          <a:xfrm>
            <a:off x="1574513" y="1623903"/>
            <a:ext cx="438600" cy="884825"/>
            <a:chOff x="1604125" y="2084125"/>
            <a:chExt cx="438600" cy="884825"/>
          </a:xfrm>
        </p:grpSpPr>
        <p:cxnSp>
          <p:nvCxnSpPr>
            <p:cNvPr id="314" name="Google Shape;314;p34"/>
            <p:cNvCxnSpPr/>
            <p:nvPr/>
          </p:nvCxnSpPr>
          <p:spPr>
            <a:xfrm flipH="1">
              <a:off x="1819225" y="24646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5" name="Google Shape;315;p34"/>
            <p:cNvSpPr txBox="1"/>
            <p:nvPr/>
          </p:nvSpPr>
          <p:spPr>
            <a:xfrm>
              <a:off x="1604125" y="2084125"/>
              <a:ext cx="43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</a:t>
              </a:r>
              <a:endParaRPr sz="1200"/>
            </a:p>
          </p:txBody>
        </p:sp>
      </p:grpSp>
      <p:grpSp>
        <p:nvGrpSpPr>
          <p:cNvPr id="316" name="Google Shape;316;p34"/>
          <p:cNvGrpSpPr/>
          <p:nvPr/>
        </p:nvGrpSpPr>
        <p:grpSpPr>
          <a:xfrm>
            <a:off x="3120863" y="3356678"/>
            <a:ext cx="438600" cy="884825"/>
            <a:chOff x="1604125" y="2084125"/>
            <a:chExt cx="438600" cy="884825"/>
          </a:xfrm>
        </p:grpSpPr>
        <p:cxnSp>
          <p:nvCxnSpPr>
            <p:cNvPr id="317" name="Google Shape;317;p34"/>
            <p:cNvCxnSpPr/>
            <p:nvPr/>
          </p:nvCxnSpPr>
          <p:spPr>
            <a:xfrm flipH="1">
              <a:off x="1819225" y="24646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34"/>
            <p:cNvSpPr txBox="1"/>
            <p:nvPr/>
          </p:nvSpPr>
          <p:spPr>
            <a:xfrm>
              <a:off x="1604125" y="2084125"/>
              <a:ext cx="43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</a:t>
              </a:r>
              <a:endParaRPr sz="1200"/>
            </a:p>
          </p:txBody>
        </p:sp>
      </p:grpSp>
      <p:grpSp>
        <p:nvGrpSpPr>
          <p:cNvPr id="319" name="Google Shape;319;p34"/>
          <p:cNvGrpSpPr/>
          <p:nvPr/>
        </p:nvGrpSpPr>
        <p:grpSpPr>
          <a:xfrm>
            <a:off x="3810088" y="3356665"/>
            <a:ext cx="649200" cy="884813"/>
            <a:chOff x="6975300" y="2129350"/>
            <a:chExt cx="649200" cy="884813"/>
          </a:xfrm>
        </p:grpSpPr>
        <p:cxnSp>
          <p:nvCxnSpPr>
            <p:cNvPr id="320" name="Google Shape;320;p34"/>
            <p:cNvCxnSpPr/>
            <p:nvPr/>
          </p:nvCxnSpPr>
          <p:spPr>
            <a:xfrm flipH="1">
              <a:off x="7300500" y="2509863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1" name="Google Shape;321;p34"/>
            <p:cNvSpPr txBox="1"/>
            <p:nvPr/>
          </p:nvSpPr>
          <p:spPr>
            <a:xfrm>
              <a:off x="6975300" y="212935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right</a:t>
              </a:r>
              <a:endParaRPr sz="1200"/>
            </a:p>
          </p:txBody>
        </p:sp>
      </p:grpSp>
      <p:grpSp>
        <p:nvGrpSpPr>
          <p:cNvPr id="322" name="Google Shape;322;p34"/>
          <p:cNvGrpSpPr/>
          <p:nvPr/>
        </p:nvGrpSpPr>
        <p:grpSpPr>
          <a:xfrm>
            <a:off x="49750" y="2396800"/>
            <a:ext cx="1422400" cy="745925"/>
            <a:chOff x="49750" y="2396800"/>
            <a:chExt cx="1422400" cy="745925"/>
          </a:xfrm>
        </p:grpSpPr>
        <p:grpSp>
          <p:nvGrpSpPr>
            <p:cNvPr id="323" name="Google Shape;323;p34"/>
            <p:cNvGrpSpPr/>
            <p:nvPr/>
          </p:nvGrpSpPr>
          <p:grpSpPr>
            <a:xfrm>
              <a:off x="153897" y="2742525"/>
              <a:ext cx="1160925" cy="400200"/>
              <a:chOff x="153897" y="3635608"/>
              <a:chExt cx="1160925" cy="400200"/>
            </a:xfrm>
          </p:grpSpPr>
          <p:sp>
            <p:nvSpPr>
              <p:cNvPr id="324" name="Google Shape;324;p34"/>
              <p:cNvSpPr/>
              <p:nvPr/>
            </p:nvSpPr>
            <p:spPr>
              <a:xfrm>
                <a:off x="153897" y="3638904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921222" y="3638904"/>
                <a:ext cx="393600" cy="3936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26" name="Google Shape;326;p34"/>
              <p:cNvSpPr txBox="1"/>
              <p:nvPr/>
            </p:nvSpPr>
            <p:spPr>
              <a:xfrm>
                <a:off x="547508" y="3635608"/>
                <a:ext cx="39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&gt;</a:t>
                </a:r>
                <a:endParaRPr/>
              </a:p>
            </p:txBody>
          </p:sp>
        </p:grpSp>
        <p:sp>
          <p:nvSpPr>
            <p:cNvPr id="327" name="Google Shape;327;p34"/>
            <p:cNvSpPr txBox="1"/>
            <p:nvPr/>
          </p:nvSpPr>
          <p:spPr>
            <a:xfrm>
              <a:off x="49750" y="2396800"/>
              <a:ext cx="548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target</a:t>
              </a:r>
              <a:endParaRPr sz="1100"/>
            </a:p>
          </p:txBody>
        </p:sp>
        <p:sp>
          <p:nvSpPr>
            <p:cNvPr id="328" name="Google Shape;328;p34"/>
            <p:cNvSpPr txBox="1"/>
            <p:nvPr/>
          </p:nvSpPr>
          <p:spPr>
            <a:xfrm>
              <a:off x="779750" y="2396800"/>
              <a:ext cx="69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arr[mid]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lần 3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37" name="Google Shape;337;p35"/>
          <p:cNvGrpSpPr/>
          <p:nvPr/>
        </p:nvGrpSpPr>
        <p:grpSpPr>
          <a:xfrm>
            <a:off x="1577688" y="2745812"/>
            <a:ext cx="5904000" cy="393600"/>
            <a:chOff x="1620000" y="1596375"/>
            <a:chExt cx="5904000" cy="393600"/>
          </a:xfrm>
        </p:grpSpPr>
        <p:sp>
          <p:nvSpPr>
            <p:cNvPr id="338" name="Google Shape;338;p35"/>
            <p:cNvSpPr/>
            <p:nvPr/>
          </p:nvSpPr>
          <p:spPr>
            <a:xfrm>
              <a:off x="1620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013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407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800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194400" y="1596375"/>
              <a:ext cx="393600" cy="393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13</a:t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3588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3981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375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768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162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556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949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343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45</a:t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36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49</a:t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7130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</a:t>
              </a:r>
              <a:endParaRPr/>
            </a:p>
          </p:txBody>
        </p:sp>
      </p:grpSp>
      <p:sp>
        <p:nvSpPr>
          <p:cNvPr id="353" name="Google Shape;353;p35"/>
          <p:cNvSpPr txBox="1"/>
          <p:nvPr/>
        </p:nvSpPr>
        <p:spPr>
          <a:xfrm>
            <a:off x="1577700" y="2480788"/>
            <a:ext cx="59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0        1        2        3        4         5        6       7        8        9        10      11      12      13      14</a:t>
            </a:r>
            <a:endParaRPr sz="1100"/>
          </a:p>
        </p:txBody>
      </p:sp>
      <p:grpSp>
        <p:nvGrpSpPr>
          <p:cNvPr id="354" name="Google Shape;354;p35"/>
          <p:cNvGrpSpPr/>
          <p:nvPr/>
        </p:nvGrpSpPr>
        <p:grpSpPr>
          <a:xfrm>
            <a:off x="3810088" y="1643703"/>
            <a:ext cx="649200" cy="884813"/>
            <a:chOff x="6975300" y="2129350"/>
            <a:chExt cx="649200" cy="884813"/>
          </a:xfrm>
        </p:grpSpPr>
        <p:cxnSp>
          <p:nvCxnSpPr>
            <p:cNvPr id="355" name="Google Shape;355;p35"/>
            <p:cNvCxnSpPr/>
            <p:nvPr/>
          </p:nvCxnSpPr>
          <p:spPr>
            <a:xfrm flipH="1">
              <a:off x="7300500" y="2509863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6" name="Google Shape;356;p35"/>
            <p:cNvSpPr txBox="1"/>
            <p:nvPr/>
          </p:nvSpPr>
          <p:spPr>
            <a:xfrm>
              <a:off x="6975300" y="212935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right</a:t>
              </a:r>
              <a:endParaRPr sz="1200"/>
            </a:p>
          </p:txBody>
        </p:sp>
      </p:grpSp>
      <p:grpSp>
        <p:nvGrpSpPr>
          <p:cNvPr id="357" name="Google Shape;357;p35"/>
          <p:cNvGrpSpPr/>
          <p:nvPr/>
        </p:nvGrpSpPr>
        <p:grpSpPr>
          <a:xfrm>
            <a:off x="3441163" y="1643703"/>
            <a:ext cx="649200" cy="884825"/>
            <a:chOff x="2681350" y="2156400"/>
            <a:chExt cx="649200" cy="884825"/>
          </a:xfrm>
        </p:grpSpPr>
        <p:cxnSp>
          <p:nvCxnSpPr>
            <p:cNvPr id="358" name="Google Shape;358;p35"/>
            <p:cNvCxnSpPr/>
            <p:nvPr/>
          </p:nvCxnSpPr>
          <p:spPr>
            <a:xfrm flipH="1">
              <a:off x="2996975" y="2536925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9" name="Google Shape;359;p35"/>
            <p:cNvSpPr txBox="1"/>
            <p:nvPr/>
          </p:nvSpPr>
          <p:spPr>
            <a:xfrm>
              <a:off x="2681350" y="215640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mid</a:t>
              </a:r>
              <a:endParaRPr sz="1200"/>
            </a:p>
          </p:txBody>
        </p:sp>
      </p:grpSp>
      <p:sp>
        <p:nvSpPr>
          <p:cNvPr id="360" name="Google Shape;360;p35"/>
          <p:cNvSpPr txBox="1"/>
          <p:nvPr/>
        </p:nvSpPr>
        <p:spPr>
          <a:xfrm>
            <a:off x="438375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= 4</a:t>
            </a:r>
            <a:endParaRPr sz="1200"/>
          </a:p>
        </p:txBody>
      </p:sp>
      <p:sp>
        <p:nvSpPr>
          <p:cNvPr id="361" name="Google Shape;361;p35"/>
          <p:cNvSpPr txBox="1"/>
          <p:nvPr/>
        </p:nvSpPr>
        <p:spPr>
          <a:xfrm>
            <a:off x="1778000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= 6</a:t>
            </a:r>
            <a:endParaRPr sz="1200"/>
          </a:p>
        </p:txBody>
      </p:sp>
      <p:sp>
        <p:nvSpPr>
          <p:cNvPr id="362" name="Google Shape;362;p35"/>
          <p:cNvSpPr txBox="1"/>
          <p:nvPr/>
        </p:nvSpPr>
        <p:spPr>
          <a:xfrm>
            <a:off x="2977050" y="1017525"/>
            <a:ext cx="22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 = (left + right) / 2 = 5</a:t>
            </a:r>
            <a:endParaRPr sz="1200"/>
          </a:p>
        </p:txBody>
      </p:sp>
      <p:sp>
        <p:nvSpPr>
          <p:cNvPr id="363" name="Google Shape;363;p35"/>
          <p:cNvSpPr/>
          <p:nvPr/>
        </p:nvSpPr>
        <p:spPr>
          <a:xfrm flipH="1" rot="10800000">
            <a:off x="669925" y="3316475"/>
            <a:ext cx="649200" cy="1455300"/>
          </a:xfrm>
          <a:prstGeom prst="bentArrow">
            <a:avLst>
              <a:gd fmla="val 26748" name="adj1"/>
              <a:gd fmla="val 25000" name="adj2"/>
              <a:gd fmla="val 25000" name="adj3"/>
              <a:gd fmla="val 43750" name="adj4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5"/>
          <p:cNvGrpSpPr/>
          <p:nvPr/>
        </p:nvGrpSpPr>
        <p:grpSpPr>
          <a:xfrm>
            <a:off x="1574513" y="4176051"/>
            <a:ext cx="5904013" cy="676295"/>
            <a:chOff x="1574513" y="4176051"/>
            <a:chExt cx="5904013" cy="676295"/>
          </a:xfrm>
        </p:grpSpPr>
        <p:grpSp>
          <p:nvGrpSpPr>
            <p:cNvPr id="365" name="Google Shape;365;p35"/>
            <p:cNvGrpSpPr/>
            <p:nvPr/>
          </p:nvGrpSpPr>
          <p:grpSpPr>
            <a:xfrm>
              <a:off x="1574513" y="4458745"/>
              <a:ext cx="5904000" cy="393600"/>
              <a:chOff x="1620000" y="1596375"/>
              <a:chExt cx="5904000" cy="3936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1620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2013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2407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2800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194400" y="1596375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588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17</a:t>
                </a: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981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18</a:t>
                </a: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4375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</a:t>
                </a: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4768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25</a:t>
                </a:r>
                <a:endParaRPr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5162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</a:t>
                </a:r>
                <a:endParaRPr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5556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32</a:t>
                </a: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5949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40</a:t>
                </a: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6343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45</a:t>
                </a: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6736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49</a:t>
                </a: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7130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</a:t>
                </a:r>
                <a:endParaRPr/>
              </a:p>
            </p:txBody>
          </p:sp>
        </p:grpSp>
        <p:sp>
          <p:nvSpPr>
            <p:cNvPr id="381" name="Google Shape;381;p35"/>
            <p:cNvSpPr txBox="1"/>
            <p:nvPr/>
          </p:nvSpPr>
          <p:spPr>
            <a:xfrm>
              <a:off x="1574525" y="4176051"/>
              <a:ext cx="590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0        1        2        3        4         5        6       7        8        9        10      11      12      13      14</a:t>
              </a:r>
              <a:endParaRPr sz="1100"/>
            </a:p>
          </p:txBody>
        </p:sp>
      </p:grpSp>
      <p:grpSp>
        <p:nvGrpSpPr>
          <p:cNvPr id="382" name="Google Shape;382;p35"/>
          <p:cNvGrpSpPr/>
          <p:nvPr/>
        </p:nvGrpSpPr>
        <p:grpSpPr>
          <a:xfrm>
            <a:off x="3129132" y="1640441"/>
            <a:ext cx="438600" cy="884825"/>
            <a:chOff x="3158744" y="2100664"/>
            <a:chExt cx="438600" cy="884825"/>
          </a:xfrm>
        </p:grpSpPr>
        <p:cxnSp>
          <p:nvCxnSpPr>
            <p:cNvPr id="383" name="Google Shape;383;p35"/>
            <p:cNvCxnSpPr/>
            <p:nvPr/>
          </p:nvCxnSpPr>
          <p:spPr>
            <a:xfrm flipH="1">
              <a:off x="3373844" y="2481189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4" name="Google Shape;384;p35"/>
            <p:cNvSpPr txBox="1"/>
            <p:nvPr/>
          </p:nvSpPr>
          <p:spPr>
            <a:xfrm>
              <a:off x="3158744" y="2100664"/>
              <a:ext cx="43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</a:t>
              </a:r>
              <a:endParaRPr sz="1200"/>
            </a:p>
          </p:txBody>
        </p:sp>
      </p:grpSp>
      <p:grpSp>
        <p:nvGrpSpPr>
          <p:cNvPr id="385" name="Google Shape;385;p35"/>
          <p:cNvGrpSpPr/>
          <p:nvPr/>
        </p:nvGrpSpPr>
        <p:grpSpPr>
          <a:xfrm>
            <a:off x="2728329" y="3356675"/>
            <a:ext cx="1240200" cy="884828"/>
            <a:chOff x="1211592" y="2084122"/>
            <a:chExt cx="1240200" cy="884828"/>
          </a:xfrm>
        </p:grpSpPr>
        <p:cxnSp>
          <p:nvCxnSpPr>
            <p:cNvPr id="386" name="Google Shape;386;p35"/>
            <p:cNvCxnSpPr/>
            <p:nvPr/>
          </p:nvCxnSpPr>
          <p:spPr>
            <a:xfrm flipH="1">
              <a:off x="1819225" y="24646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7" name="Google Shape;387;p35"/>
            <p:cNvSpPr txBox="1"/>
            <p:nvPr/>
          </p:nvSpPr>
          <p:spPr>
            <a:xfrm>
              <a:off x="1211592" y="2084122"/>
              <a:ext cx="1240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left=right</a:t>
              </a:r>
              <a:endParaRPr sz="1200"/>
            </a:p>
          </p:txBody>
        </p:sp>
      </p:grpSp>
      <p:grpSp>
        <p:nvGrpSpPr>
          <p:cNvPr id="388" name="Google Shape;388;p35"/>
          <p:cNvGrpSpPr/>
          <p:nvPr/>
        </p:nvGrpSpPr>
        <p:grpSpPr>
          <a:xfrm>
            <a:off x="49750" y="2396800"/>
            <a:ext cx="1422400" cy="745925"/>
            <a:chOff x="49750" y="2396800"/>
            <a:chExt cx="1422400" cy="745925"/>
          </a:xfrm>
        </p:grpSpPr>
        <p:grpSp>
          <p:nvGrpSpPr>
            <p:cNvPr id="389" name="Google Shape;389;p35"/>
            <p:cNvGrpSpPr/>
            <p:nvPr/>
          </p:nvGrpSpPr>
          <p:grpSpPr>
            <a:xfrm>
              <a:off x="153897" y="2742525"/>
              <a:ext cx="1160925" cy="400200"/>
              <a:chOff x="153897" y="3635608"/>
              <a:chExt cx="1160925" cy="400200"/>
            </a:xfrm>
          </p:grpSpPr>
          <p:sp>
            <p:nvSpPr>
              <p:cNvPr id="390" name="Google Shape;390;p35"/>
              <p:cNvSpPr/>
              <p:nvPr/>
            </p:nvSpPr>
            <p:spPr>
              <a:xfrm>
                <a:off x="153897" y="3638904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921222" y="3638904"/>
                <a:ext cx="393600" cy="3936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17</a:t>
                </a:r>
                <a:endParaRPr/>
              </a:p>
            </p:txBody>
          </p:sp>
          <p:sp>
            <p:nvSpPr>
              <p:cNvPr id="392" name="Google Shape;392;p35"/>
              <p:cNvSpPr txBox="1"/>
              <p:nvPr/>
            </p:nvSpPr>
            <p:spPr>
              <a:xfrm>
                <a:off x="547508" y="3635608"/>
                <a:ext cx="39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&lt;</a:t>
                </a:r>
                <a:endParaRPr/>
              </a:p>
            </p:txBody>
          </p:sp>
        </p:grpSp>
        <p:sp>
          <p:nvSpPr>
            <p:cNvPr id="393" name="Google Shape;393;p35"/>
            <p:cNvSpPr txBox="1"/>
            <p:nvPr/>
          </p:nvSpPr>
          <p:spPr>
            <a:xfrm>
              <a:off x="49750" y="2396800"/>
              <a:ext cx="548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target</a:t>
              </a:r>
              <a:endParaRPr sz="1100"/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779750" y="2396800"/>
              <a:ext cx="69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arr[mid]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lần 4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403" name="Google Shape;403;p36"/>
          <p:cNvGrpSpPr/>
          <p:nvPr/>
        </p:nvGrpSpPr>
        <p:grpSpPr>
          <a:xfrm>
            <a:off x="1577688" y="2745812"/>
            <a:ext cx="5904000" cy="393600"/>
            <a:chOff x="1620000" y="1596375"/>
            <a:chExt cx="5904000" cy="393600"/>
          </a:xfrm>
        </p:grpSpPr>
        <p:sp>
          <p:nvSpPr>
            <p:cNvPr id="404" name="Google Shape;404;p36"/>
            <p:cNvSpPr/>
            <p:nvPr/>
          </p:nvSpPr>
          <p:spPr>
            <a:xfrm>
              <a:off x="1620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2013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407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800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194400" y="1596375"/>
              <a:ext cx="393600" cy="393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13</a:t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588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981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4375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768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5162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5560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9496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63432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45</a:t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7368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49</a:t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7130400" y="1596375"/>
              <a:ext cx="393600" cy="393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</a:t>
              </a:r>
              <a:endParaRPr/>
            </a:p>
          </p:txBody>
        </p:sp>
      </p:grpSp>
      <p:sp>
        <p:nvSpPr>
          <p:cNvPr id="419" name="Google Shape;419;p36"/>
          <p:cNvSpPr txBox="1"/>
          <p:nvPr/>
        </p:nvSpPr>
        <p:spPr>
          <a:xfrm>
            <a:off x="1577700" y="2480788"/>
            <a:ext cx="59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0        1        2        3        4         5        6       7        8        9        10      11      12      13      14</a:t>
            </a:r>
            <a:endParaRPr sz="1100"/>
          </a:p>
        </p:txBody>
      </p:sp>
      <p:sp>
        <p:nvSpPr>
          <p:cNvPr id="420" name="Google Shape;420;p36"/>
          <p:cNvSpPr txBox="1"/>
          <p:nvPr/>
        </p:nvSpPr>
        <p:spPr>
          <a:xfrm>
            <a:off x="438375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= 4</a:t>
            </a:r>
            <a:endParaRPr sz="1200"/>
          </a:p>
        </p:txBody>
      </p:sp>
      <p:sp>
        <p:nvSpPr>
          <p:cNvPr id="421" name="Google Shape;421;p36"/>
          <p:cNvSpPr txBox="1"/>
          <p:nvPr/>
        </p:nvSpPr>
        <p:spPr>
          <a:xfrm>
            <a:off x="1778000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= 4</a:t>
            </a:r>
            <a:endParaRPr sz="1200"/>
          </a:p>
        </p:txBody>
      </p:sp>
      <p:sp>
        <p:nvSpPr>
          <p:cNvPr id="422" name="Google Shape;422;p36"/>
          <p:cNvSpPr txBox="1"/>
          <p:nvPr/>
        </p:nvSpPr>
        <p:spPr>
          <a:xfrm>
            <a:off x="2977050" y="1017525"/>
            <a:ext cx="22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 = (left + right) / 2 = 4</a:t>
            </a:r>
            <a:endParaRPr sz="1200"/>
          </a:p>
        </p:txBody>
      </p:sp>
      <p:sp>
        <p:nvSpPr>
          <p:cNvPr id="423" name="Google Shape;423;p36"/>
          <p:cNvSpPr/>
          <p:nvPr/>
        </p:nvSpPr>
        <p:spPr>
          <a:xfrm flipH="1" rot="10800000">
            <a:off x="669925" y="3316475"/>
            <a:ext cx="649200" cy="1455300"/>
          </a:xfrm>
          <a:prstGeom prst="bentArrow">
            <a:avLst>
              <a:gd fmla="val 26748" name="adj1"/>
              <a:gd fmla="val 25000" name="adj2"/>
              <a:gd fmla="val 25000" name="adj3"/>
              <a:gd fmla="val 43750" name="adj4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36"/>
          <p:cNvGrpSpPr/>
          <p:nvPr/>
        </p:nvGrpSpPr>
        <p:grpSpPr>
          <a:xfrm>
            <a:off x="2484425" y="1640450"/>
            <a:ext cx="1741200" cy="884816"/>
            <a:chOff x="2514038" y="2100672"/>
            <a:chExt cx="1741200" cy="884816"/>
          </a:xfrm>
        </p:grpSpPr>
        <p:cxnSp>
          <p:nvCxnSpPr>
            <p:cNvPr id="425" name="Google Shape;425;p36"/>
            <p:cNvCxnSpPr/>
            <p:nvPr/>
          </p:nvCxnSpPr>
          <p:spPr>
            <a:xfrm flipH="1">
              <a:off x="3373844" y="2481189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6" name="Google Shape;426;p36"/>
            <p:cNvSpPr txBox="1"/>
            <p:nvPr/>
          </p:nvSpPr>
          <p:spPr>
            <a:xfrm>
              <a:off x="2514038" y="2100672"/>
              <a:ext cx="1741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left=right=mid</a:t>
              </a:r>
              <a:endParaRPr sz="1200"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49750" y="2396800"/>
            <a:ext cx="1422400" cy="745925"/>
            <a:chOff x="49750" y="2396800"/>
            <a:chExt cx="1422400" cy="745925"/>
          </a:xfrm>
        </p:grpSpPr>
        <p:grpSp>
          <p:nvGrpSpPr>
            <p:cNvPr id="428" name="Google Shape;428;p36"/>
            <p:cNvGrpSpPr/>
            <p:nvPr/>
          </p:nvGrpSpPr>
          <p:grpSpPr>
            <a:xfrm>
              <a:off x="153897" y="2742525"/>
              <a:ext cx="1160925" cy="400200"/>
              <a:chOff x="153897" y="3635608"/>
              <a:chExt cx="1160925" cy="400200"/>
            </a:xfrm>
          </p:grpSpPr>
          <p:sp>
            <p:nvSpPr>
              <p:cNvPr id="429" name="Google Shape;429;p36"/>
              <p:cNvSpPr/>
              <p:nvPr/>
            </p:nvSpPr>
            <p:spPr>
              <a:xfrm>
                <a:off x="153897" y="3638904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921222" y="3638904"/>
                <a:ext cx="393600" cy="3936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431" name="Google Shape;431;p36"/>
              <p:cNvSpPr txBox="1"/>
              <p:nvPr/>
            </p:nvSpPr>
            <p:spPr>
              <a:xfrm>
                <a:off x="547508" y="3635608"/>
                <a:ext cx="39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=</a:t>
                </a:r>
                <a:endParaRPr/>
              </a:p>
            </p:txBody>
          </p:sp>
        </p:grpSp>
        <p:sp>
          <p:nvSpPr>
            <p:cNvPr id="432" name="Google Shape;432;p36"/>
            <p:cNvSpPr txBox="1"/>
            <p:nvPr/>
          </p:nvSpPr>
          <p:spPr>
            <a:xfrm>
              <a:off x="49750" y="2396800"/>
              <a:ext cx="548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target</a:t>
              </a:r>
              <a:endParaRPr sz="1100"/>
            </a:p>
          </p:txBody>
        </p:sp>
        <p:sp>
          <p:nvSpPr>
            <p:cNvPr id="433" name="Google Shape;433;p36"/>
            <p:cNvSpPr txBox="1"/>
            <p:nvPr/>
          </p:nvSpPr>
          <p:spPr>
            <a:xfrm>
              <a:off x="779750" y="2396800"/>
              <a:ext cx="69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arr[mid]</a:t>
              </a:r>
              <a:endParaRPr sz="1100"/>
            </a:p>
          </p:txBody>
        </p:sp>
      </p:grpSp>
      <p:sp>
        <p:nvSpPr>
          <p:cNvPr id="434" name="Google Shape;434;p36"/>
          <p:cNvSpPr txBox="1"/>
          <p:nvPr/>
        </p:nvSpPr>
        <p:spPr>
          <a:xfrm>
            <a:off x="1645700" y="4399650"/>
            <a:ext cx="279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Found at index = 4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Mã nguồn minh hoạ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7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719550" y="1431000"/>
            <a:ext cx="6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554150" y="1207725"/>
            <a:ext cx="72771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search(self, nums: List[int], target: int)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int: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 =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right = len(nums) -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&lt;= right: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mid = (left + right) //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nums[mid] == target:  </a:t>
            </a:r>
            <a:r>
              <a:rPr lang="en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Found target -&gt; Return index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nums[mid] &gt; target:  </a:t>
            </a:r>
            <a:r>
              <a:rPr lang="en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Target are in the left side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right = mid -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left = mid +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Target are in the right side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200">
              <a:solidFill>
                <a:srgbClr val="00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311700" y="4121900"/>
            <a:ext cx="61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Link submit: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https://leetcode.com/problems/binary-search/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Time Complexity?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38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981500" y="1171575"/>
            <a:ext cx="3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55" name="Google Shape;4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075"/>
            <a:ext cx="8839204" cy="92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3253"/>
            <a:ext cx="8839204" cy="9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22653"/>
            <a:ext cx="8839204" cy="4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28235"/>
            <a:ext cx="8839204" cy="40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07646"/>
            <a:ext cx="9144003" cy="513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  Search a target in a sorted array - lower_bound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604850"/>
            <a:ext cx="42603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0B3E64"/>
                </a:solidFill>
              </a:rPr>
              <a:t>lower_bound </a:t>
            </a:r>
            <a:r>
              <a:rPr b="1" lang="en" sz="1400">
                <a:solidFill>
                  <a:srgbClr val="0B3E64"/>
                </a:solidFill>
              </a:rPr>
              <a:t>(</a:t>
            </a:r>
            <a:r>
              <a:rPr lang="en" sz="1400">
                <a:solidFill>
                  <a:schemeClr val="dk1"/>
                </a:solidFill>
              </a:rPr>
              <a:t>Iterator </a:t>
            </a:r>
            <a:r>
              <a:rPr i="1" lang="en" sz="1400">
                <a:solidFill>
                  <a:schemeClr val="dk1"/>
                </a:solidFill>
              </a:rPr>
              <a:t>first</a:t>
            </a:r>
            <a:r>
              <a:rPr lang="en" sz="1400">
                <a:solidFill>
                  <a:schemeClr val="dk1"/>
                </a:solidFill>
              </a:rPr>
              <a:t>, Iterator </a:t>
            </a:r>
            <a:r>
              <a:rPr i="1" lang="en" sz="1400">
                <a:solidFill>
                  <a:schemeClr val="dk1"/>
                </a:solidFill>
              </a:rPr>
              <a:t>last</a:t>
            </a:r>
            <a:r>
              <a:rPr lang="en" sz="1400">
                <a:solidFill>
                  <a:schemeClr val="dk1"/>
                </a:solidFill>
              </a:rPr>
              <a:t>, int </a:t>
            </a:r>
            <a:r>
              <a:rPr i="1" lang="en" sz="1400">
                <a:solidFill>
                  <a:schemeClr val="dk1"/>
                </a:solidFill>
              </a:rPr>
              <a:t>target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B3E64"/>
                </a:solidFill>
              </a:rPr>
              <a:t>Trả về iterator của </a:t>
            </a:r>
            <a:r>
              <a:rPr b="1" lang="en" sz="1400">
                <a:solidFill>
                  <a:srgbClr val="0B3E64"/>
                </a:solidFill>
              </a:rPr>
              <a:t>phần tử đầu tiên lớn hơn hoặc bằng</a:t>
            </a:r>
            <a:r>
              <a:rPr lang="en" sz="1400">
                <a:solidFill>
                  <a:srgbClr val="0B3E64"/>
                </a:solidFill>
              </a:rPr>
              <a:t> </a:t>
            </a:r>
            <a:r>
              <a:rPr b="1" i="1" lang="en" sz="1400">
                <a:solidFill>
                  <a:srgbClr val="0B3E64"/>
                </a:solidFill>
              </a:rPr>
              <a:t>target</a:t>
            </a:r>
            <a:r>
              <a:rPr lang="en" sz="1400">
                <a:solidFill>
                  <a:srgbClr val="0B3E64"/>
                </a:solidFill>
              </a:rPr>
              <a:t> trong đoạn </a:t>
            </a:r>
            <a:r>
              <a:rPr b="1" lang="en" sz="1400">
                <a:solidFill>
                  <a:srgbClr val="0B3E64"/>
                </a:solidFill>
              </a:rPr>
              <a:t>[</a:t>
            </a:r>
            <a:r>
              <a:rPr b="1" i="1" lang="en" sz="1400">
                <a:solidFill>
                  <a:srgbClr val="0B3E64"/>
                </a:solidFill>
              </a:rPr>
              <a:t>first, last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r>
              <a:rPr lang="en" sz="1400">
                <a:solidFill>
                  <a:srgbClr val="0B3E64"/>
                </a:solidFill>
              </a:rPr>
              <a:t>.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en" sz="1400">
                <a:solidFill>
                  <a:srgbClr val="0B3E64"/>
                </a:solidFill>
              </a:rPr>
              <a:t>Đó cũng chính là vị trí chèn trái.</a:t>
            </a:r>
            <a:endParaRPr sz="1400">
              <a:solidFill>
                <a:srgbClr val="0B3E64"/>
              </a:solidFill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39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4764125" y="1604850"/>
            <a:ext cx="41586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B3E64"/>
                </a:solidFill>
              </a:rPr>
              <a:t>bisect_left </a:t>
            </a:r>
            <a:r>
              <a:rPr b="1" lang="en" sz="1400">
                <a:solidFill>
                  <a:srgbClr val="0B3E64"/>
                </a:solidFill>
              </a:rPr>
              <a:t>(</a:t>
            </a:r>
            <a:r>
              <a:rPr i="1" lang="en" sz="1400">
                <a:solidFill>
                  <a:schemeClr val="dk1"/>
                </a:solidFill>
              </a:rPr>
              <a:t>sortedArr, target, lo=0, hi=len(</a:t>
            </a:r>
            <a:r>
              <a:rPr i="1" lang="en" sz="1400">
                <a:solidFill>
                  <a:schemeClr val="dk1"/>
                </a:solidFill>
              </a:rPr>
              <a:t>sortedArr</a:t>
            </a:r>
            <a:r>
              <a:rPr i="1" lang="en" sz="1400">
                <a:solidFill>
                  <a:schemeClr val="dk1"/>
                </a:solidFill>
              </a:rPr>
              <a:t>)</a:t>
            </a:r>
            <a:r>
              <a:rPr b="1" lang="en" sz="1400">
                <a:solidFill>
                  <a:srgbClr val="0B3E64"/>
                </a:solidFill>
              </a:rPr>
              <a:t> )</a:t>
            </a:r>
            <a:r>
              <a:rPr lang="en" sz="1400">
                <a:solidFill>
                  <a:srgbClr val="0B3E64"/>
                </a:solidFill>
              </a:rPr>
              <a:t> 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3E64"/>
                </a:solidFill>
              </a:rPr>
              <a:t>Trả về </a:t>
            </a:r>
            <a:r>
              <a:rPr lang="en" sz="1400">
                <a:solidFill>
                  <a:srgbClr val="0B3E64"/>
                </a:solidFill>
              </a:rPr>
              <a:t>chỉ số vị trí</a:t>
            </a:r>
            <a:r>
              <a:rPr lang="en" sz="1400">
                <a:solidFill>
                  <a:srgbClr val="0B3E64"/>
                </a:solidFill>
              </a:rPr>
              <a:t> của </a:t>
            </a:r>
            <a:r>
              <a:rPr b="1" lang="en" sz="1400">
                <a:solidFill>
                  <a:srgbClr val="0B3E64"/>
                </a:solidFill>
              </a:rPr>
              <a:t>phần tử đầu tiên lớn hơn hoặc bằng</a:t>
            </a:r>
            <a:r>
              <a:rPr lang="en" sz="1400">
                <a:solidFill>
                  <a:srgbClr val="0B3E64"/>
                </a:solidFill>
              </a:rPr>
              <a:t> </a:t>
            </a:r>
            <a:r>
              <a:rPr b="1" i="1" lang="en" sz="1400">
                <a:solidFill>
                  <a:srgbClr val="0B3E64"/>
                </a:solidFill>
              </a:rPr>
              <a:t>target</a:t>
            </a:r>
            <a:r>
              <a:rPr lang="en" sz="1400">
                <a:solidFill>
                  <a:srgbClr val="0B3E64"/>
                </a:solidFill>
              </a:rPr>
              <a:t> trong đoạn </a:t>
            </a:r>
            <a:r>
              <a:rPr b="1" lang="en" sz="1400">
                <a:solidFill>
                  <a:srgbClr val="0B3E64"/>
                </a:solidFill>
              </a:rPr>
              <a:t>[</a:t>
            </a:r>
            <a:r>
              <a:rPr b="1" i="1" lang="en" sz="1400">
                <a:solidFill>
                  <a:srgbClr val="0B3E64"/>
                </a:solidFill>
              </a:rPr>
              <a:t>lo, hi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r>
              <a:rPr lang="en" sz="1400">
                <a:solidFill>
                  <a:srgbClr val="0B3E64"/>
                </a:solidFill>
              </a:rPr>
              <a:t>.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B3E64"/>
                </a:solidFill>
              </a:rPr>
              <a:t>Đó cũng chính là vị trí chèn trái.</a:t>
            </a:r>
            <a:endParaRPr sz="1400">
              <a:solidFill>
                <a:srgbClr val="0B3E64"/>
              </a:solidFill>
            </a:endParaRPr>
          </a:p>
        </p:txBody>
      </p:sp>
      <p:pic>
        <p:nvPicPr>
          <p:cNvPr id="470" name="Google Shape;4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75" y="1017725"/>
            <a:ext cx="76300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175" y="1053425"/>
            <a:ext cx="501300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 txBox="1"/>
          <p:nvPr/>
        </p:nvSpPr>
        <p:spPr>
          <a:xfrm>
            <a:off x="669925" y="3754675"/>
            <a:ext cx="504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bisect_left(arr, 4) =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bisect_left(arr, 3) =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bisect_left(arr, 0) 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bisect_left(arr, 8) = 5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3" name="Google Shape;473;p39"/>
          <p:cNvGrpSpPr/>
          <p:nvPr/>
        </p:nvGrpSpPr>
        <p:grpSpPr>
          <a:xfrm>
            <a:off x="3588000" y="3062011"/>
            <a:ext cx="1968000" cy="692664"/>
            <a:chOff x="3588000" y="2479811"/>
            <a:chExt cx="1968000" cy="692664"/>
          </a:xfrm>
        </p:grpSpPr>
        <p:grpSp>
          <p:nvGrpSpPr>
            <p:cNvPr id="474" name="Google Shape;474;p39"/>
            <p:cNvGrpSpPr/>
            <p:nvPr/>
          </p:nvGrpSpPr>
          <p:grpSpPr>
            <a:xfrm>
              <a:off x="3588000" y="2778875"/>
              <a:ext cx="1968000" cy="393600"/>
              <a:chOff x="1620000" y="1596375"/>
              <a:chExt cx="1968000" cy="393600"/>
            </a:xfrm>
          </p:grpSpPr>
          <p:sp>
            <p:nvSpPr>
              <p:cNvPr id="475" name="Google Shape;475;p39"/>
              <p:cNvSpPr/>
              <p:nvPr/>
            </p:nvSpPr>
            <p:spPr>
              <a:xfrm>
                <a:off x="16200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20136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24072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28008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79" name="Google Shape;479;p39"/>
              <p:cNvSpPr/>
              <p:nvPr/>
            </p:nvSpPr>
            <p:spPr>
              <a:xfrm>
                <a:off x="31944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sp>
          <p:nvSpPr>
            <p:cNvPr id="480" name="Google Shape;480;p39"/>
            <p:cNvSpPr txBox="1"/>
            <p:nvPr/>
          </p:nvSpPr>
          <p:spPr>
            <a:xfrm>
              <a:off x="3603581" y="2479811"/>
              <a:ext cx="192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0        1        2        3        4     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Implement lower_bound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719550" y="1431000"/>
            <a:ext cx="6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554150" y="1207725"/>
            <a:ext cx="81867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lowerBound(nums, target)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 =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right = len(nums) -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ans = len(nums)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&lt;= right: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 = (left + right) //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nums[mid] &gt;= target: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ans = mid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update the best result so far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= mid -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search better result on the left side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= mid +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search result on the right side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3. 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Search a target in a sorted array - upper_bound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96" name="Google Shape;496;p41"/>
          <p:cNvSpPr txBox="1"/>
          <p:nvPr>
            <p:ph idx="1" type="body"/>
          </p:nvPr>
        </p:nvSpPr>
        <p:spPr>
          <a:xfrm>
            <a:off x="311700" y="1604850"/>
            <a:ext cx="42603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0B3E64"/>
                </a:solidFill>
              </a:rPr>
              <a:t>upper</a:t>
            </a:r>
            <a:r>
              <a:rPr b="1" lang="en" sz="1400">
                <a:solidFill>
                  <a:srgbClr val="0B3E64"/>
                </a:solidFill>
              </a:rPr>
              <a:t>_bound (</a:t>
            </a:r>
            <a:r>
              <a:rPr lang="en" sz="1400">
                <a:solidFill>
                  <a:schemeClr val="dk1"/>
                </a:solidFill>
              </a:rPr>
              <a:t>Iterator </a:t>
            </a:r>
            <a:r>
              <a:rPr i="1" lang="en" sz="1400">
                <a:solidFill>
                  <a:schemeClr val="dk1"/>
                </a:solidFill>
              </a:rPr>
              <a:t>first</a:t>
            </a:r>
            <a:r>
              <a:rPr lang="en" sz="1400">
                <a:solidFill>
                  <a:schemeClr val="dk1"/>
                </a:solidFill>
              </a:rPr>
              <a:t>, Iterator </a:t>
            </a:r>
            <a:r>
              <a:rPr i="1" lang="en" sz="1400">
                <a:solidFill>
                  <a:schemeClr val="dk1"/>
                </a:solidFill>
              </a:rPr>
              <a:t>last</a:t>
            </a:r>
            <a:r>
              <a:rPr lang="en" sz="1400">
                <a:solidFill>
                  <a:schemeClr val="dk1"/>
                </a:solidFill>
              </a:rPr>
              <a:t>, int </a:t>
            </a:r>
            <a:r>
              <a:rPr i="1" lang="en" sz="1400">
                <a:solidFill>
                  <a:schemeClr val="dk1"/>
                </a:solidFill>
              </a:rPr>
              <a:t>target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B3E64"/>
                </a:solidFill>
              </a:rPr>
              <a:t>Trả về iterator của </a:t>
            </a:r>
            <a:r>
              <a:rPr b="1" lang="en" sz="1400">
                <a:solidFill>
                  <a:srgbClr val="0B3E64"/>
                </a:solidFill>
              </a:rPr>
              <a:t>phần tử đầu tiên lớn hơn</a:t>
            </a:r>
            <a:r>
              <a:rPr lang="en" sz="1400">
                <a:solidFill>
                  <a:srgbClr val="0B3E64"/>
                </a:solidFill>
              </a:rPr>
              <a:t> </a:t>
            </a:r>
            <a:r>
              <a:rPr b="1" i="1" lang="en" sz="1400">
                <a:solidFill>
                  <a:srgbClr val="0B3E64"/>
                </a:solidFill>
              </a:rPr>
              <a:t>target</a:t>
            </a:r>
            <a:r>
              <a:rPr lang="en" sz="1400">
                <a:solidFill>
                  <a:srgbClr val="0B3E64"/>
                </a:solidFill>
              </a:rPr>
              <a:t> trong đoạn </a:t>
            </a:r>
            <a:r>
              <a:rPr b="1" lang="en" sz="1400">
                <a:solidFill>
                  <a:srgbClr val="0B3E64"/>
                </a:solidFill>
              </a:rPr>
              <a:t>[</a:t>
            </a:r>
            <a:r>
              <a:rPr b="1" i="1" lang="en" sz="1400">
                <a:solidFill>
                  <a:srgbClr val="0B3E64"/>
                </a:solidFill>
              </a:rPr>
              <a:t>first</a:t>
            </a:r>
            <a:r>
              <a:rPr b="1" lang="en" sz="1400">
                <a:solidFill>
                  <a:srgbClr val="0B3E64"/>
                </a:solidFill>
              </a:rPr>
              <a:t>, </a:t>
            </a:r>
            <a:r>
              <a:rPr b="1" i="1" lang="en" sz="1400">
                <a:solidFill>
                  <a:srgbClr val="0B3E64"/>
                </a:solidFill>
              </a:rPr>
              <a:t>last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r>
              <a:rPr lang="en" sz="1400">
                <a:solidFill>
                  <a:srgbClr val="0B3E64"/>
                </a:solidFill>
              </a:rPr>
              <a:t>.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en" sz="1400">
                <a:solidFill>
                  <a:srgbClr val="0B3E64"/>
                </a:solidFill>
              </a:rPr>
              <a:t>Đó cũng chính là vị trí chèn phải.</a:t>
            </a:r>
            <a:endParaRPr sz="1400">
              <a:solidFill>
                <a:srgbClr val="0B3E64"/>
              </a:solidFill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41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00" name="Google Shape;500;p41"/>
          <p:cNvSpPr txBox="1"/>
          <p:nvPr>
            <p:ph idx="1" type="body"/>
          </p:nvPr>
        </p:nvSpPr>
        <p:spPr>
          <a:xfrm>
            <a:off x="4764125" y="1604850"/>
            <a:ext cx="39354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B3E64"/>
                </a:solidFill>
              </a:rPr>
              <a:t>bisect</a:t>
            </a:r>
            <a:r>
              <a:rPr b="1" lang="en" sz="1400">
                <a:solidFill>
                  <a:srgbClr val="0B3E64"/>
                </a:solidFill>
              </a:rPr>
              <a:t>_right (</a:t>
            </a:r>
            <a:r>
              <a:rPr i="1" lang="en" sz="1400">
                <a:solidFill>
                  <a:schemeClr val="dk1"/>
                </a:solidFill>
              </a:rPr>
              <a:t>sortedArr</a:t>
            </a:r>
            <a:r>
              <a:rPr i="1" lang="en" sz="1400">
                <a:solidFill>
                  <a:schemeClr val="dk1"/>
                </a:solidFill>
              </a:rPr>
              <a:t>, target, lo=0, hi=len(sortedArr)</a:t>
            </a:r>
            <a:r>
              <a:rPr b="1" lang="en" sz="1400">
                <a:solidFill>
                  <a:srgbClr val="0B3E64"/>
                </a:solidFill>
              </a:rPr>
              <a:t> )</a:t>
            </a:r>
            <a:r>
              <a:rPr lang="en" sz="1400">
                <a:solidFill>
                  <a:srgbClr val="0B3E64"/>
                </a:solidFill>
              </a:rPr>
              <a:t> 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3E64"/>
                </a:solidFill>
              </a:rPr>
              <a:t>Trả về chỉ số vị trí của </a:t>
            </a:r>
            <a:r>
              <a:rPr b="1" lang="en" sz="1400">
                <a:solidFill>
                  <a:srgbClr val="0B3E64"/>
                </a:solidFill>
              </a:rPr>
              <a:t>phần tử đầu tiên lớn hơn</a:t>
            </a:r>
            <a:r>
              <a:rPr lang="en" sz="1400">
                <a:solidFill>
                  <a:srgbClr val="0B3E64"/>
                </a:solidFill>
              </a:rPr>
              <a:t> </a:t>
            </a:r>
            <a:r>
              <a:rPr b="1" i="1" lang="en" sz="1400">
                <a:solidFill>
                  <a:srgbClr val="0B3E64"/>
                </a:solidFill>
              </a:rPr>
              <a:t>target</a:t>
            </a:r>
            <a:r>
              <a:rPr lang="en" sz="1400">
                <a:solidFill>
                  <a:srgbClr val="0B3E64"/>
                </a:solidFill>
              </a:rPr>
              <a:t> trong đoạn </a:t>
            </a:r>
            <a:r>
              <a:rPr b="1" lang="en" sz="1400">
                <a:solidFill>
                  <a:srgbClr val="0B3E64"/>
                </a:solidFill>
              </a:rPr>
              <a:t>[</a:t>
            </a:r>
            <a:r>
              <a:rPr b="1" i="1" lang="en" sz="1400">
                <a:solidFill>
                  <a:srgbClr val="0B3E64"/>
                </a:solidFill>
              </a:rPr>
              <a:t>lo, hi</a:t>
            </a:r>
            <a:r>
              <a:rPr b="1" lang="en" sz="1400">
                <a:solidFill>
                  <a:srgbClr val="0B3E64"/>
                </a:solidFill>
              </a:rPr>
              <a:t>)</a:t>
            </a:r>
            <a:r>
              <a:rPr lang="en" sz="1400">
                <a:solidFill>
                  <a:srgbClr val="0B3E64"/>
                </a:solidFill>
              </a:rPr>
              <a:t>.</a:t>
            </a:r>
            <a:endParaRPr sz="1400">
              <a:solidFill>
                <a:srgbClr val="0B3E6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B3E64"/>
                </a:solidFill>
              </a:rPr>
              <a:t>Đó cũng chính là vị trí chèn phải.</a:t>
            </a:r>
            <a:endParaRPr sz="1400">
              <a:solidFill>
                <a:srgbClr val="0B3E64"/>
              </a:solidFill>
            </a:endParaRPr>
          </a:p>
        </p:txBody>
      </p:sp>
      <p:pic>
        <p:nvPicPr>
          <p:cNvPr id="501" name="Google Shape;5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75" y="1017725"/>
            <a:ext cx="76300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175" y="1053425"/>
            <a:ext cx="501300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1"/>
          <p:cNvSpPr txBox="1"/>
          <p:nvPr/>
        </p:nvSpPr>
        <p:spPr>
          <a:xfrm>
            <a:off x="669925" y="3754675"/>
            <a:ext cx="504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</a:t>
            </a:r>
            <a:r>
              <a:rPr lang="en">
                <a:solidFill>
                  <a:schemeClr val="dk1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(arr, 4) = 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bisect_right(arr, 3) =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bisect_right(arr, 0) 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bisect_right(arr, 8) = 5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4" name="Google Shape;504;p41"/>
          <p:cNvGrpSpPr/>
          <p:nvPr/>
        </p:nvGrpSpPr>
        <p:grpSpPr>
          <a:xfrm>
            <a:off x="3588000" y="3062011"/>
            <a:ext cx="1968000" cy="692664"/>
            <a:chOff x="3588000" y="2479811"/>
            <a:chExt cx="1968000" cy="692664"/>
          </a:xfrm>
        </p:grpSpPr>
        <p:grpSp>
          <p:nvGrpSpPr>
            <p:cNvPr id="505" name="Google Shape;505;p41"/>
            <p:cNvGrpSpPr/>
            <p:nvPr/>
          </p:nvGrpSpPr>
          <p:grpSpPr>
            <a:xfrm>
              <a:off x="3588000" y="2778875"/>
              <a:ext cx="1968000" cy="393600"/>
              <a:chOff x="1620000" y="1596375"/>
              <a:chExt cx="1968000" cy="393600"/>
            </a:xfrm>
          </p:grpSpPr>
          <p:sp>
            <p:nvSpPr>
              <p:cNvPr id="506" name="Google Shape;506;p41"/>
              <p:cNvSpPr/>
              <p:nvPr/>
            </p:nvSpPr>
            <p:spPr>
              <a:xfrm>
                <a:off x="16200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20136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24072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28008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>
                <a:off x="31944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sp>
          <p:nvSpPr>
            <p:cNvPr id="511" name="Google Shape;511;p41"/>
            <p:cNvSpPr txBox="1"/>
            <p:nvPr/>
          </p:nvSpPr>
          <p:spPr>
            <a:xfrm>
              <a:off x="3603581" y="2479811"/>
              <a:ext cx="192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0        1        2        3        4     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Implement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upper_bound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2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719550" y="1431000"/>
            <a:ext cx="6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 txBox="1"/>
          <p:nvPr/>
        </p:nvSpPr>
        <p:spPr>
          <a:xfrm>
            <a:off x="554150" y="1207725"/>
            <a:ext cx="81867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upperBound(nums, target)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 =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right = len(nums) -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ans = len(nums)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 &lt;= right: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mid = (left + right) //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nums[mid] &gt; target: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ans = mid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update the best result so far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= mid -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search better result on the left side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= mid + </a:t>
            </a:r>
            <a:r>
              <a:rPr lang="en" sz="13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search result on the right side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Bài toán minh hoạ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719550" y="1431000"/>
            <a:ext cx="6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Link: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https://leetcode.com/problems/find-first-and-last-position-of-element-in-sorted-array/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Mục lục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Ý tưởng Binary Search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Các dạng Binary Search cơ bản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Các dạng Binary Search khác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Live coding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Homework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/>
          <p:nvPr/>
        </p:nvSpPr>
        <p:spPr>
          <a:xfrm>
            <a:off x="2259600" y="2202300"/>
            <a:ext cx="462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3. 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Các dạng Binary Search khác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37" name="Google Shape;5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0F8"/>
              </a:buClr>
              <a:buSzPts val="2400"/>
              <a:buFont typeface="Mulish ExtraBold"/>
              <a:buAutoNum type="arabicPeriod"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Compute the Square Root of X, sqrt(x)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43" name="Google Shape;543;p45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Cho số nguyên không âm x. Tính sqrt(x), trả về số nguyên, làm tròn xuống bỏ đi phần số thực.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Hay t</a:t>
            </a:r>
            <a:r>
              <a:rPr lang="en" sz="1400">
                <a:solidFill>
                  <a:schemeClr val="dk1"/>
                </a:solidFill>
              </a:rPr>
              <a:t>rả về số nguyên lớn nhất sao cho bình phương của nó &lt;= x.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Giới hạn dữ liệu: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0 &lt;= x &lt;= 2^31 - 1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Link: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https://leetcode.com/problems/sqrtx/</a:t>
            </a:r>
            <a:r>
              <a:rPr lang="en" sz="1400"/>
              <a:t>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45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>
            <p:ph idx="1" type="body"/>
          </p:nvPr>
        </p:nvSpPr>
        <p:spPr>
          <a:xfrm>
            <a:off x="402900" y="521467"/>
            <a:ext cx="83382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Nhận xét: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sqrt(x) tăng -&gt; x tăng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sqrt(x) giảm -&gt; x giảm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52" name="Google Shape;5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46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554" name="Google Shape;554;p46"/>
          <p:cNvCxnSpPr/>
          <p:nvPr/>
        </p:nvCxnSpPr>
        <p:spPr>
          <a:xfrm>
            <a:off x="2328000" y="2222225"/>
            <a:ext cx="448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6"/>
          <p:cNvSpPr txBox="1"/>
          <p:nvPr/>
        </p:nvSpPr>
        <p:spPr>
          <a:xfrm>
            <a:off x="2089850" y="2337275"/>
            <a:ext cx="4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556" name="Google Shape;556;p46"/>
          <p:cNvSpPr txBox="1"/>
          <p:nvPr/>
        </p:nvSpPr>
        <p:spPr>
          <a:xfrm>
            <a:off x="6460400" y="2337275"/>
            <a:ext cx="6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cxnSp>
        <p:nvCxnSpPr>
          <p:cNvPr id="557" name="Google Shape;557;p46"/>
          <p:cNvCxnSpPr/>
          <p:nvPr/>
        </p:nvCxnSpPr>
        <p:spPr>
          <a:xfrm>
            <a:off x="4572000" y="2041025"/>
            <a:ext cx="0" cy="3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46"/>
          <p:cNvSpPr txBox="1"/>
          <p:nvPr/>
        </p:nvSpPr>
        <p:spPr>
          <a:xfrm>
            <a:off x="4336800" y="2337288"/>
            <a:ext cx="4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</a:t>
            </a: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524450" y="2874200"/>
            <a:ext cx="2405950" cy="646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mid*mid &lt;= x</a:t>
            </a:r>
            <a:endParaRPr sz="1100"/>
          </a:p>
        </p:txBody>
      </p:sp>
      <p:sp>
        <p:nvSpPr>
          <p:cNvPr id="560" name="Google Shape;560;p46"/>
          <p:cNvSpPr/>
          <p:nvPr/>
        </p:nvSpPr>
        <p:spPr>
          <a:xfrm>
            <a:off x="3701700" y="2793799"/>
            <a:ext cx="25371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Bình phương giá trị từ </a:t>
            </a:r>
            <a:r>
              <a:rPr b="1" lang="en" sz="1100"/>
              <a:t>[left...mid]</a:t>
            </a:r>
            <a:r>
              <a:rPr lang="en" sz="1100"/>
              <a:t> sẽ luôn &lt;= </a:t>
            </a:r>
            <a:r>
              <a:rPr b="1" lang="en" sz="1100"/>
              <a:t>x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Cập nhật ans = mid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Tìm bên phải </a:t>
            </a:r>
            <a:endParaRPr sz="1100"/>
          </a:p>
        </p:txBody>
      </p:sp>
      <p:cxnSp>
        <p:nvCxnSpPr>
          <p:cNvPr id="561" name="Google Shape;561;p46"/>
          <p:cNvCxnSpPr>
            <a:stCxn id="559" idx="3"/>
            <a:endCxn id="560" idx="1"/>
          </p:cNvCxnSpPr>
          <p:nvPr/>
        </p:nvCxnSpPr>
        <p:spPr>
          <a:xfrm flipH="1" rot="10800000">
            <a:off x="2930400" y="3189950"/>
            <a:ext cx="771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2" name="Google Shape;562;p46"/>
          <p:cNvSpPr txBox="1"/>
          <p:nvPr/>
        </p:nvSpPr>
        <p:spPr>
          <a:xfrm>
            <a:off x="2976300" y="2874200"/>
            <a:ext cx="6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563" name="Google Shape;563;p46"/>
          <p:cNvSpPr/>
          <p:nvPr/>
        </p:nvSpPr>
        <p:spPr>
          <a:xfrm>
            <a:off x="458875" y="3881575"/>
            <a:ext cx="25371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Bình phương giá trị từ </a:t>
            </a:r>
            <a:r>
              <a:rPr b="1" lang="en" sz="1100"/>
              <a:t>[mid...right]</a:t>
            </a:r>
            <a:r>
              <a:rPr lang="en" sz="1100"/>
              <a:t> sẽ luôn &gt; </a:t>
            </a:r>
            <a:r>
              <a:rPr b="1" lang="en" sz="1100"/>
              <a:t>x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Tìm bên tr</a:t>
            </a:r>
            <a:r>
              <a:rPr lang="en" sz="1100"/>
              <a:t>ái</a:t>
            </a:r>
            <a:endParaRPr sz="1100"/>
          </a:p>
        </p:txBody>
      </p:sp>
      <p:cxnSp>
        <p:nvCxnSpPr>
          <p:cNvPr id="564" name="Google Shape;564;p46"/>
          <p:cNvCxnSpPr>
            <a:stCxn id="559" idx="2"/>
            <a:endCxn id="563" idx="0"/>
          </p:cNvCxnSpPr>
          <p:nvPr/>
        </p:nvCxnSpPr>
        <p:spPr>
          <a:xfrm>
            <a:off x="1727425" y="352070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6"/>
          <p:cNvSpPr txBox="1"/>
          <p:nvPr/>
        </p:nvSpPr>
        <p:spPr>
          <a:xfrm>
            <a:off x="1727425" y="3542871"/>
            <a:ext cx="6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Compute the real Square Root of X, sqrt(x)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71" name="Google Shape;571;p47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Cho số th</a:t>
            </a:r>
            <a:r>
              <a:rPr lang="en" sz="1400">
                <a:solidFill>
                  <a:schemeClr val="dk1"/>
                </a:solidFill>
              </a:rPr>
              <a:t>ực</a:t>
            </a:r>
            <a:r>
              <a:rPr lang="en" sz="1400">
                <a:solidFill>
                  <a:schemeClr val="dk1"/>
                </a:solidFill>
              </a:rPr>
              <a:t> không âm x. Tính sqrt(x), </a:t>
            </a:r>
            <a:r>
              <a:rPr lang="en" sz="1400">
                <a:solidFill>
                  <a:schemeClr val="dk1"/>
                </a:solidFill>
              </a:rPr>
              <a:t>trả về số thực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Giới hạn dữ liệu: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0 &lt;= x &lt;= 2^31 - 1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2" name="Google Shape;572;p4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3. First Bad Version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580" name="Google Shape;580;p48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a product manager and currently leading a team to develop a new product. Unfortunately, the latest version of your product fails the quality check. Since each version is developed based on the previous version, all the versions after a bad version are also bad.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Suppose you have 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versions 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</a:rPr>
              <a:t>[1, 2, ..., n]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you want to find out the first bad one, which causes all the following ones to be bad.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given an API 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</a:rPr>
              <a:t>bool isBadVersion(version)</a:t>
            </a:r>
            <a:r>
              <a:rPr b="1"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returns whether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version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bad. Implement a function to find the first bad version. You should minimize the number of calls to the API.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Giới hạn dữ liệu: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 &lt;= firstBad &lt;= n &lt;= 2^31 - 1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https://leetcode.com/problems/first-bad-version/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48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/>
          <p:nvPr>
            <p:ph idx="1" type="body"/>
          </p:nvPr>
        </p:nvSpPr>
        <p:spPr>
          <a:xfrm>
            <a:off x="389650" y="187650"/>
            <a:ext cx="317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Ví dụ: n = 12;   firstBad=5 (not given)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89" name="Google Shape;58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9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591" name="Google Shape;591;p49"/>
          <p:cNvGrpSpPr/>
          <p:nvPr/>
        </p:nvGrpSpPr>
        <p:grpSpPr>
          <a:xfrm>
            <a:off x="2210400" y="791988"/>
            <a:ext cx="4723200" cy="393600"/>
            <a:chOff x="629350" y="1461750"/>
            <a:chExt cx="4723200" cy="393600"/>
          </a:xfrm>
        </p:grpSpPr>
        <p:sp>
          <p:nvSpPr>
            <p:cNvPr id="592" name="Google Shape;592;p49"/>
            <p:cNvSpPr/>
            <p:nvPr/>
          </p:nvSpPr>
          <p:spPr>
            <a:xfrm>
              <a:off x="6293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10229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4165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18101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22037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5973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29909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33845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37781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41717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45653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11</a:t>
              </a: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4958950" y="14617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12</a:t>
              </a:r>
              <a:endParaRPr/>
            </a:p>
          </p:txBody>
        </p:sp>
      </p:grpSp>
      <p:grpSp>
        <p:nvGrpSpPr>
          <p:cNvPr id="604" name="Google Shape;604;p49"/>
          <p:cNvGrpSpPr/>
          <p:nvPr/>
        </p:nvGrpSpPr>
        <p:grpSpPr>
          <a:xfrm>
            <a:off x="2210400" y="1310138"/>
            <a:ext cx="4723200" cy="393600"/>
            <a:chOff x="629350" y="2178150"/>
            <a:chExt cx="4723200" cy="393600"/>
          </a:xfrm>
        </p:grpSpPr>
        <p:sp>
          <p:nvSpPr>
            <p:cNvPr id="605" name="Google Shape;605;p49"/>
            <p:cNvSpPr/>
            <p:nvPr/>
          </p:nvSpPr>
          <p:spPr>
            <a:xfrm>
              <a:off x="629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1022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14165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18101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22037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2597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2990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33845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7781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41717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4565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4958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</p:grpSp>
      <p:sp>
        <p:nvSpPr>
          <p:cNvPr id="617" name="Google Shape;617;p49"/>
          <p:cNvSpPr txBox="1"/>
          <p:nvPr/>
        </p:nvSpPr>
        <p:spPr>
          <a:xfrm>
            <a:off x="2118850" y="19888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618" name="Google Shape;618;p49"/>
          <p:cNvSpPr txBox="1"/>
          <p:nvPr/>
        </p:nvSpPr>
        <p:spPr>
          <a:xfrm>
            <a:off x="6476450" y="19888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4067600" y="19888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</a:t>
            </a:r>
            <a:endParaRPr/>
          </a:p>
        </p:txBody>
      </p:sp>
      <p:grpSp>
        <p:nvGrpSpPr>
          <p:cNvPr id="620" name="Google Shape;620;p49"/>
          <p:cNvGrpSpPr/>
          <p:nvPr/>
        </p:nvGrpSpPr>
        <p:grpSpPr>
          <a:xfrm>
            <a:off x="2197150" y="2349325"/>
            <a:ext cx="4723200" cy="393600"/>
            <a:chOff x="629350" y="2178150"/>
            <a:chExt cx="4723200" cy="393600"/>
          </a:xfrm>
        </p:grpSpPr>
        <p:sp>
          <p:nvSpPr>
            <p:cNvPr id="621" name="Google Shape;621;p49"/>
            <p:cNvSpPr/>
            <p:nvPr/>
          </p:nvSpPr>
          <p:spPr>
            <a:xfrm>
              <a:off x="629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1022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14165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18101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22037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2597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2990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33845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37781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41717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45653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4958950" y="2178150"/>
              <a:ext cx="3936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B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633" name="Google Shape;633;p49"/>
          <p:cNvSpPr/>
          <p:nvPr/>
        </p:nvSpPr>
        <p:spPr>
          <a:xfrm>
            <a:off x="524450" y="3127925"/>
            <a:ext cx="2611625" cy="71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isBadVersion(mid)</a:t>
            </a:r>
            <a:endParaRPr sz="1000"/>
          </a:p>
        </p:txBody>
      </p:sp>
      <p:sp>
        <p:nvSpPr>
          <p:cNvPr id="634" name="Google Shape;634;p49"/>
          <p:cNvSpPr/>
          <p:nvPr/>
        </p:nvSpPr>
        <p:spPr>
          <a:xfrm>
            <a:off x="3701575" y="3087725"/>
            <a:ext cx="32319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Các version từ </a:t>
            </a:r>
            <a:r>
              <a:rPr b="1" lang="en" sz="1100"/>
              <a:t>[mid..right]</a:t>
            </a:r>
            <a:r>
              <a:rPr lang="en" sz="1100"/>
              <a:t> đều là </a:t>
            </a:r>
            <a:r>
              <a:rPr b="1" lang="en" sz="1100"/>
              <a:t>bad</a:t>
            </a:r>
            <a:r>
              <a:rPr lang="en" sz="1100"/>
              <a:t> </a:t>
            </a:r>
            <a:r>
              <a:rPr b="1" lang="en" sz="1100"/>
              <a:t>version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Cập nhật ans = mid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Tìm bad nhỏ nhất có thể ở bên trái </a:t>
            </a:r>
            <a:endParaRPr sz="1100"/>
          </a:p>
        </p:txBody>
      </p:sp>
      <p:cxnSp>
        <p:nvCxnSpPr>
          <p:cNvPr id="635" name="Google Shape;635;p49"/>
          <p:cNvCxnSpPr>
            <a:stCxn id="633" idx="3"/>
            <a:endCxn id="634" idx="1"/>
          </p:cNvCxnSpPr>
          <p:nvPr/>
        </p:nvCxnSpPr>
        <p:spPr>
          <a:xfrm>
            <a:off x="3136075" y="3484025"/>
            <a:ext cx="5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6" name="Google Shape;636;p49"/>
          <p:cNvSpPr txBox="1"/>
          <p:nvPr/>
        </p:nvSpPr>
        <p:spPr>
          <a:xfrm>
            <a:off x="2976300" y="3127925"/>
            <a:ext cx="6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637" name="Google Shape;637;p49"/>
          <p:cNvSpPr/>
          <p:nvPr/>
        </p:nvSpPr>
        <p:spPr>
          <a:xfrm>
            <a:off x="561713" y="4225125"/>
            <a:ext cx="25371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Các version từ </a:t>
            </a:r>
            <a:r>
              <a:rPr b="1" lang="en" sz="1100"/>
              <a:t>[left...mid]</a:t>
            </a:r>
            <a:r>
              <a:rPr lang="en" sz="1100"/>
              <a:t> đều là </a:t>
            </a:r>
            <a:r>
              <a:rPr b="1" lang="en" sz="1100"/>
              <a:t>good version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Tìm bad version ở trên phải</a:t>
            </a:r>
            <a:endParaRPr sz="1100"/>
          </a:p>
        </p:txBody>
      </p:sp>
      <p:cxnSp>
        <p:nvCxnSpPr>
          <p:cNvPr id="638" name="Google Shape;638;p49"/>
          <p:cNvCxnSpPr>
            <a:stCxn id="633" idx="2"/>
            <a:endCxn id="637" idx="0"/>
          </p:cNvCxnSpPr>
          <p:nvPr/>
        </p:nvCxnSpPr>
        <p:spPr>
          <a:xfrm>
            <a:off x="1830263" y="38401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9"/>
          <p:cNvSpPr txBox="1"/>
          <p:nvPr/>
        </p:nvSpPr>
        <p:spPr>
          <a:xfrm>
            <a:off x="1727425" y="3796596"/>
            <a:ext cx="6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Find Minimum in Rotated Sorted Array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645" name="Google Shape;645;p50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Suppose an array of length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sorted in ascending order is rotated between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 For example, the array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nums = [0,1,2,4,5,6,7]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might become: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62626"/>
                </a:solidFill>
                <a:highlight>
                  <a:schemeClr val="lt1"/>
                </a:highlight>
              </a:rPr>
              <a:t>[7,0,1,2,4,5,6] if it was rotated 1 time</a:t>
            </a:r>
            <a:endParaRPr sz="1200">
              <a:solidFill>
                <a:srgbClr val="262626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62626"/>
                </a:solidFill>
                <a:highlight>
                  <a:schemeClr val="lt1"/>
                </a:highlight>
              </a:rPr>
              <a:t>[6,7,0,1,2,4,5] if it was rotated 2 times</a:t>
            </a:r>
            <a:endParaRPr sz="1200">
              <a:solidFill>
                <a:srgbClr val="262626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62626"/>
                </a:solidFill>
                <a:highlight>
                  <a:schemeClr val="lt1"/>
                </a:highlight>
              </a:rPr>
              <a:t>[5,6,7,0,1,2,4] if it was rotated 3 times</a:t>
            </a:r>
            <a:endParaRPr sz="1200">
              <a:solidFill>
                <a:srgbClr val="262626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[4,5,6,7,0,1,2]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it was rotated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4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[0,1,2,4,5,6,7]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it was rotated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7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times.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Notice that rotating an array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[a[0], a[1], a[2], ..., a[n-1]]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 time results in the array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[a[n-1], a[0], a[1], a[2], ..., a[n-2]]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the sorted rotated array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nums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unique elements, return </a:t>
            </a:r>
            <a:r>
              <a:rPr i="1"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minimum element of this array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https://leetcode.com/problems/find-minimum-in-rotated-sorted-array/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6" name="Google Shape;646;p5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50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5" name="Google Shape;6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" y="152400"/>
            <a:ext cx="3366353" cy="47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378" y="152400"/>
            <a:ext cx="2537470" cy="470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400" y="127025"/>
            <a:ext cx="2410650" cy="4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/>
        </p:nvSpPr>
        <p:spPr>
          <a:xfrm>
            <a:off x="2259600" y="2202300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 coding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663" name="Google Shape;6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Bài tập minh hoạ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669" name="Google Shape;669;p53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https://leetcode.com/problems/binary-search/</a:t>
            </a:r>
            <a:r>
              <a:rPr lang="en"/>
              <a:t> [EASY]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https://leetcode.com/problems/find-first-and-last-position-of-element-in-sorted-array/</a:t>
            </a:r>
            <a:r>
              <a:rPr lang="en"/>
              <a:t> [MEDIUM]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https://leetcode.com/problems/sqrtx/</a:t>
            </a:r>
            <a:r>
              <a:rPr lang="en"/>
              <a:t> [EASY]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https://leetcode.com/problems/first-bad-version/</a:t>
            </a:r>
            <a:r>
              <a:rPr lang="en"/>
              <a:t> [EASY]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https://leetcode.com/problems/find-minimum-in-rotated-sorted-array/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[MEDIUM]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53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537200" y="2202300"/>
            <a:ext cx="60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 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Ý tưởng Binary Search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5.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678" name="Google Shape;67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Một số bài tập đã chọn lọc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684" name="Google Shape;684;p55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https://leetcode.com/problems/search-a-2d-matrix/</a:t>
            </a:r>
            <a:r>
              <a:rPr lang="en"/>
              <a:t> [EASY]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https://leetcode.com/problems/valid-perfect-square/</a:t>
            </a:r>
            <a:r>
              <a:rPr lang="en"/>
              <a:t> [</a:t>
            </a:r>
            <a:r>
              <a:rPr lang="en"/>
              <a:t>EASY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https://leetcode.com/problems/search-in-rotated-sorted-array/</a:t>
            </a:r>
            <a:r>
              <a:rPr lang="en"/>
              <a:t> [MEDIUM]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https://leetcode.com/problems/longest-subsequence-with-limited-sum/</a:t>
            </a:r>
            <a:r>
              <a:rPr lang="en"/>
              <a:t> [EASY]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https://leetcode.com/problems/find-peak-element/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[MEDIUM - BONUS]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5" name="Google Shape;685;p5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55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Ý tưởng Binary Search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534975" y="1090163"/>
            <a:ext cx="837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Binary Search tìm kiếm trên một </a:t>
            </a:r>
            <a:r>
              <a:rPr b="1" lang="en" sz="1500">
                <a:solidFill>
                  <a:schemeClr val="dk1"/>
                </a:solidFill>
              </a:rPr>
              <a:t>dãy liên tiếp có tính chất đơn điệu (monotonic)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Đồng biến: x tăng -&gt; f(x) tăng, x giảm -&gt; f(x) giảm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Nghịch biến: x tăng -&gt; f(x) giảm, x giảm -&gt; f(x) tăng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Hoặc theo một thứ tự monotonic đặc biệt nào đó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Binary Search duy trì 3 chỉ số chính: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en" sz="1500">
                <a:solidFill>
                  <a:schemeClr val="dk1"/>
                </a:solidFill>
              </a:rPr>
              <a:t>left</a:t>
            </a:r>
            <a:r>
              <a:rPr lang="en" sz="1500">
                <a:solidFill>
                  <a:schemeClr val="dk1"/>
                </a:solidFill>
              </a:rPr>
              <a:t>: Biên trái của dãy tìm kiếm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en" sz="1500">
                <a:solidFill>
                  <a:schemeClr val="dk1"/>
                </a:solidFill>
              </a:rPr>
              <a:t>right</a:t>
            </a:r>
            <a:r>
              <a:rPr lang="en" sz="1500">
                <a:solidFill>
                  <a:schemeClr val="dk1"/>
                </a:solidFill>
              </a:rPr>
              <a:t>: Biên phải của dãy tìm kiếm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en" sz="1500">
                <a:solidFill>
                  <a:schemeClr val="dk1"/>
                </a:solidFill>
              </a:rPr>
              <a:t>mid</a:t>
            </a:r>
            <a:r>
              <a:rPr lang="en" sz="1500">
                <a:solidFill>
                  <a:schemeClr val="dk1"/>
                </a:solidFill>
              </a:rPr>
              <a:t>: Phần tử giữa của dãy tìm kiếm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Binary Search </a:t>
            </a:r>
            <a:r>
              <a:rPr b="1" lang="en" sz="1500">
                <a:solidFill>
                  <a:schemeClr val="dk1"/>
                </a:solidFill>
              </a:rPr>
              <a:t>áp dụng điều kiện tìm kiếm</a:t>
            </a:r>
            <a:r>
              <a:rPr lang="en" sz="1500">
                <a:solidFill>
                  <a:schemeClr val="dk1"/>
                </a:solidFill>
              </a:rPr>
              <a:t> vào phần tử </a:t>
            </a:r>
            <a:r>
              <a:rPr b="1" i="1" lang="en" sz="1500">
                <a:solidFill>
                  <a:schemeClr val="dk1"/>
                </a:solidFill>
              </a:rPr>
              <a:t>mid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Nếu </a:t>
            </a:r>
            <a:r>
              <a:rPr b="1" lang="en" sz="1500">
                <a:solidFill>
                  <a:schemeClr val="dk1"/>
                </a:solidFill>
              </a:rPr>
              <a:t>điều kiện không thoả</a:t>
            </a:r>
            <a:r>
              <a:rPr lang="en" sz="1500">
                <a:solidFill>
                  <a:schemeClr val="dk1"/>
                </a:solidFill>
              </a:rPr>
              <a:t> thì </a:t>
            </a:r>
            <a:r>
              <a:rPr b="1" lang="en" sz="1500">
                <a:solidFill>
                  <a:schemeClr val="dk1"/>
                </a:solidFill>
              </a:rPr>
              <a:t>một nửa của dãy không thoả mãn sẽ bị loại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Thuật toán sẽ tiếp tục tìm kiếm trên 1 nửa còn lại cho đến khi dãy tìm kiếm rỗng hoặc đã tìm thấy giá trị thoả mãn.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9275"/>
            <a:ext cx="8839204" cy="138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5" y="407842"/>
            <a:ext cx="8839200" cy="9403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1592200" y="3438925"/>
            <a:ext cx="651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Tìm kiếm giá trị tối ưu trong range [left...right], thoã mãn yêu cầu nào đó.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1537200" y="1925250"/>
            <a:ext cx="60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Các dạng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Binary Search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cơ bản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0F8"/>
              </a:buClr>
              <a:buSzPts val="2400"/>
              <a:buFont typeface="Mulish ExtraBold"/>
              <a:buAutoNum type="arabicPeriod"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Search a target in a sorted array - Basic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02900" y="1189113"/>
            <a:ext cx="83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Cho dãy </a:t>
            </a:r>
            <a:r>
              <a:rPr b="1" i="1" lang="en" sz="1400">
                <a:solidFill>
                  <a:schemeClr val="dk1"/>
                </a:solidFill>
              </a:rPr>
              <a:t>n</a:t>
            </a:r>
            <a:r>
              <a:rPr lang="en" sz="1400">
                <a:solidFill>
                  <a:schemeClr val="dk1"/>
                </a:solidFill>
              </a:rPr>
              <a:t> số nguyên </a:t>
            </a:r>
            <a:r>
              <a:rPr b="1" i="1" lang="en" sz="1400">
                <a:solidFill>
                  <a:schemeClr val="dk1"/>
                </a:solidFill>
              </a:rPr>
              <a:t>nums</a:t>
            </a:r>
            <a:r>
              <a:rPr lang="en" sz="1400">
                <a:solidFill>
                  <a:schemeClr val="dk1"/>
                </a:solidFill>
              </a:rPr>
              <a:t> được sắp xếp theo thứ tự tăng dần, và một số nguyên </a:t>
            </a:r>
            <a:r>
              <a:rPr b="1" i="1" lang="en" sz="1400">
                <a:solidFill>
                  <a:schemeClr val="dk1"/>
                </a:solidFill>
              </a:rPr>
              <a:t>target</a:t>
            </a:r>
            <a:r>
              <a:rPr lang="en" sz="1400">
                <a:solidFill>
                  <a:schemeClr val="dk1"/>
                </a:solidFill>
              </a:rPr>
              <a:t>. Tìm kiếm </a:t>
            </a:r>
            <a:r>
              <a:rPr b="1" i="1" lang="en" sz="1400">
                <a:solidFill>
                  <a:schemeClr val="dk1"/>
                </a:solidFill>
              </a:rPr>
              <a:t>target</a:t>
            </a:r>
            <a:r>
              <a:rPr lang="en" sz="1400">
                <a:solidFill>
                  <a:schemeClr val="dk1"/>
                </a:solidFill>
              </a:rPr>
              <a:t> trên mảng </a:t>
            </a:r>
            <a:r>
              <a:rPr b="1" i="1" lang="en" sz="1400">
                <a:solidFill>
                  <a:schemeClr val="dk1"/>
                </a:solidFill>
              </a:rPr>
              <a:t>nums</a:t>
            </a:r>
            <a:r>
              <a:rPr lang="en" sz="1400">
                <a:solidFill>
                  <a:schemeClr val="dk1"/>
                </a:solidFill>
              </a:rPr>
              <a:t>, nếu tìm thấy </a:t>
            </a:r>
            <a:r>
              <a:rPr b="1" i="1" lang="en" sz="1400">
                <a:solidFill>
                  <a:schemeClr val="dk1"/>
                </a:solidFill>
              </a:rPr>
              <a:t>target</a:t>
            </a:r>
            <a:r>
              <a:rPr lang="en" sz="1400">
                <a:solidFill>
                  <a:schemeClr val="dk1"/>
                </a:solidFill>
              </a:rPr>
              <a:t> trả về chỉ số trên mảng, nếu không tìm thấy trả về </a:t>
            </a:r>
            <a:r>
              <a:rPr b="1" lang="en" sz="1400">
                <a:solidFill>
                  <a:schemeClr val="dk1"/>
                </a:solidFill>
              </a:rPr>
              <a:t>-1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Giới hạn dữ liệu: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 &lt;= nums.length &lt;= 10^5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-10^4 &lt; nums[i], target &lt; 10^4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Các phần tử phân biệt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Ví dụ minh hoạ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266325"/>
            <a:ext cx="837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Cho mảng số nguyên đã được sắp xếp tăng dần. Tìm vị trí của phần tử có giá trị </a:t>
            </a:r>
            <a:r>
              <a:rPr b="1" lang="en" sz="1400">
                <a:solidFill>
                  <a:schemeClr val="dk1"/>
                </a:solidFill>
              </a:rPr>
              <a:t>target=13</a:t>
            </a:r>
            <a:r>
              <a:rPr lang="en" sz="1400">
                <a:solidFill>
                  <a:schemeClr val="dk1"/>
                </a:solidFill>
              </a:rPr>
              <a:t> trong mảng.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74" name="Google Shape;174;p32"/>
          <p:cNvGrpSpPr/>
          <p:nvPr/>
        </p:nvGrpSpPr>
        <p:grpSpPr>
          <a:xfrm>
            <a:off x="1620000" y="2076000"/>
            <a:ext cx="5904000" cy="393600"/>
            <a:chOff x="1620000" y="1596375"/>
            <a:chExt cx="5904000" cy="393600"/>
          </a:xfrm>
        </p:grpSpPr>
        <p:sp>
          <p:nvSpPr>
            <p:cNvPr id="175" name="Google Shape;175;p32"/>
            <p:cNvSpPr/>
            <p:nvPr/>
          </p:nvSpPr>
          <p:spPr>
            <a:xfrm>
              <a:off x="1620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2013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2407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2800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31944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13</a:t>
              </a: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3588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3981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4375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4768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51624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5556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5949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6343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45</a:t>
              </a: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6736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49</a:t>
              </a: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71304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</a:t>
              </a:r>
              <a:endParaRPr/>
            </a:p>
          </p:txBody>
        </p:sp>
      </p:grp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86400" y="3081275"/>
            <a:ext cx="837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Ta thấy: i tăng -&gt; f[i] tăng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lần 1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Binary Search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99" name="Google Shape;199;p33"/>
          <p:cNvGrpSpPr/>
          <p:nvPr/>
        </p:nvGrpSpPr>
        <p:grpSpPr>
          <a:xfrm>
            <a:off x="1577688" y="2745812"/>
            <a:ext cx="5904000" cy="393600"/>
            <a:chOff x="1620000" y="1596375"/>
            <a:chExt cx="5904000" cy="393600"/>
          </a:xfrm>
        </p:grpSpPr>
        <p:sp>
          <p:nvSpPr>
            <p:cNvPr id="200" name="Google Shape;200;p33"/>
            <p:cNvSpPr/>
            <p:nvPr/>
          </p:nvSpPr>
          <p:spPr>
            <a:xfrm>
              <a:off x="1620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2013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2407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2800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3194400" y="1596375"/>
              <a:ext cx="393600" cy="393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13</a:t>
              </a: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3588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3981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4375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4768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51624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55560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9496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3432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45</a:t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7368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49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130400" y="1596375"/>
              <a:ext cx="3936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</a:t>
              </a:r>
              <a:endParaRPr/>
            </a:p>
          </p:txBody>
        </p:sp>
      </p:grpSp>
      <p:sp>
        <p:nvSpPr>
          <p:cNvPr id="215" name="Google Shape;215;p33"/>
          <p:cNvSpPr txBox="1"/>
          <p:nvPr/>
        </p:nvSpPr>
        <p:spPr>
          <a:xfrm>
            <a:off x="1577700" y="2480788"/>
            <a:ext cx="59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0        1        2        3        4         5        6       7        8        9        10      11      12      13      14</a:t>
            </a:r>
            <a:endParaRPr sz="1100"/>
          </a:p>
        </p:txBody>
      </p:sp>
      <p:grpSp>
        <p:nvGrpSpPr>
          <p:cNvPr id="216" name="Google Shape;216;p33"/>
          <p:cNvGrpSpPr/>
          <p:nvPr/>
        </p:nvGrpSpPr>
        <p:grpSpPr>
          <a:xfrm>
            <a:off x="6932988" y="1616653"/>
            <a:ext cx="649200" cy="884813"/>
            <a:chOff x="6975300" y="2129350"/>
            <a:chExt cx="649200" cy="884813"/>
          </a:xfrm>
        </p:grpSpPr>
        <p:cxnSp>
          <p:nvCxnSpPr>
            <p:cNvPr id="217" name="Google Shape;217;p33"/>
            <p:cNvCxnSpPr/>
            <p:nvPr/>
          </p:nvCxnSpPr>
          <p:spPr>
            <a:xfrm flipH="1">
              <a:off x="7300500" y="2509863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33"/>
            <p:cNvSpPr txBox="1"/>
            <p:nvPr/>
          </p:nvSpPr>
          <p:spPr>
            <a:xfrm>
              <a:off x="6975300" y="212935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right</a:t>
              </a:r>
              <a:endParaRPr sz="1200"/>
            </a:p>
          </p:txBody>
        </p:sp>
      </p:grpSp>
      <p:grpSp>
        <p:nvGrpSpPr>
          <p:cNvPr id="219" name="Google Shape;219;p33"/>
          <p:cNvGrpSpPr/>
          <p:nvPr/>
        </p:nvGrpSpPr>
        <p:grpSpPr>
          <a:xfrm>
            <a:off x="4201913" y="1616628"/>
            <a:ext cx="649200" cy="884825"/>
            <a:chOff x="4244225" y="2129325"/>
            <a:chExt cx="649200" cy="884825"/>
          </a:xfrm>
        </p:grpSpPr>
        <p:cxnSp>
          <p:nvCxnSpPr>
            <p:cNvPr id="220" name="Google Shape;220;p33"/>
            <p:cNvCxnSpPr/>
            <p:nvPr/>
          </p:nvCxnSpPr>
          <p:spPr>
            <a:xfrm flipH="1">
              <a:off x="4559850" y="25098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33"/>
            <p:cNvSpPr txBox="1"/>
            <p:nvPr/>
          </p:nvSpPr>
          <p:spPr>
            <a:xfrm>
              <a:off x="4244225" y="2129325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mid</a:t>
              </a:r>
              <a:endParaRPr sz="1200"/>
            </a:p>
          </p:txBody>
        </p:sp>
      </p:grpSp>
      <p:sp>
        <p:nvSpPr>
          <p:cNvPr id="222" name="Google Shape;222;p33"/>
          <p:cNvSpPr txBox="1"/>
          <p:nvPr/>
        </p:nvSpPr>
        <p:spPr>
          <a:xfrm>
            <a:off x="438375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= 0</a:t>
            </a:r>
            <a:endParaRPr sz="1200"/>
          </a:p>
        </p:txBody>
      </p:sp>
      <p:sp>
        <p:nvSpPr>
          <p:cNvPr id="223" name="Google Shape;223;p33"/>
          <p:cNvSpPr txBox="1"/>
          <p:nvPr/>
        </p:nvSpPr>
        <p:spPr>
          <a:xfrm>
            <a:off x="1778000" y="10175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= 14</a:t>
            </a:r>
            <a:endParaRPr sz="1200"/>
          </a:p>
        </p:txBody>
      </p:sp>
      <p:sp>
        <p:nvSpPr>
          <p:cNvPr id="224" name="Google Shape;224;p33"/>
          <p:cNvSpPr txBox="1"/>
          <p:nvPr/>
        </p:nvSpPr>
        <p:spPr>
          <a:xfrm>
            <a:off x="2977050" y="1017525"/>
            <a:ext cx="22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 = (left + right) / 2 = 7</a:t>
            </a:r>
            <a:endParaRPr sz="1200"/>
          </a:p>
        </p:txBody>
      </p:sp>
      <p:sp>
        <p:nvSpPr>
          <p:cNvPr id="225" name="Google Shape;225;p33"/>
          <p:cNvSpPr/>
          <p:nvPr/>
        </p:nvSpPr>
        <p:spPr>
          <a:xfrm flipH="1" rot="10800000">
            <a:off x="669925" y="3316475"/>
            <a:ext cx="649200" cy="1455300"/>
          </a:xfrm>
          <a:prstGeom prst="bentArrow">
            <a:avLst>
              <a:gd fmla="val 26748" name="adj1"/>
              <a:gd fmla="val 25000" name="adj2"/>
              <a:gd fmla="val 25000" name="adj3"/>
              <a:gd fmla="val 43750" name="adj4"/>
            </a:avLst>
          </a:prstGeom>
          <a:solidFill>
            <a:srgbClr val="5959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1574513" y="4176051"/>
            <a:ext cx="5904013" cy="676295"/>
            <a:chOff x="1574513" y="4176051"/>
            <a:chExt cx="5904013" cy="676295"/>
          </a:xfrm>
        </p:grpSpPr>
        <p:grpSp>
          <p:nvGrpSpPr>
            <p:cNvPr id="227" name="Google Shape;227;p33"/>
            <p:cNvGrpSpPr/>
            <p:nvPr/>
          </p:nvGrpSpPr>
          <p:grpSpPr>
            <a:xfrm>
              <a:off x="1574513" y="4458745"/>
              <a:ext cx="5904000" cy="393600"/>
              <a:chOff x="1620000" y="1596375"/>
              <a:chExt cx="5904000" cy="393600"/>
            </a:xfrm>
          </p:grpSpPr>
          <p:sp>
            <p:nvSpPr>
              <p:cNvPr id="228" name="Google Shape;228;p33"/>
              <p:cNvSpPr/>
              <p:nvPr/>
            </p:nvSpPr>
            <p:spPr>
              <a:xfrm>
                <a:off x="16200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9" name="Google Shape;229;p33"/>
              <p:cNvSpPr/>
              <p:nvPr/>
            </p:nvSpPr>
            <p:spPr>
              <a:xfrm>
                <a:off x="20136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24072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28008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32" name="Google Shape;232;p33"/>
              <p:cNvSpPr/>
              <p:nvPr/>
            </p:nvSpPr>
            <p:spPr>
              <a:xfrm>
                <a:off x="3194400" y="1596375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233" name="Google Shape;233;p33"/>
              <p:cNvSpPr/>
              <p:nvPr/>
            </p:nvSpPr>
            <p:spPr>
              <a:xfrm>
                <a:off x="35880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17</a:t>
                </a:r>
                <a:endParaRPr/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3981600" y="1596375"/>
                <a:ext cx="393600" cy="39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18</a:t>
                </a:r>
                <a:endParaRPr/>
              </a:p>
            </p:txBody>
          </p:sp>
          <p:sp>
            <p:nvSpPr>
              <p:cNvPr id="235" name="Google Shape;235;p33"/>
              <p:cNvSpPr/>
              <p:nvPr/>
            </p:nvSpPr>
            <p:spPr>
              <a:xfrm>
                <a:off x="4375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</a:t>
                </a:r>
                <a:endParaRPr/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>
                <a:off x="4768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25</a:t>
                </a:r>
                <a:endParaRPr/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5162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</a:t>
                </a: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55560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32</a:t>
                </a:r>
                <a:endParaRPr/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59496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40</a:t>
                </a:r>
                <a:endParaRPr/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63432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45</a:t>
                </a:r>
                <a:endParaRPr/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67368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49</a:t>
                </a:r>
                <a:endParaRPr/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130400" y="1596375"/>
                <a:ext cx="393600" cy="393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</a:t>
                </a:r>
                <a:endParaRPr/>
              </a:p>
            </p:txBody>
          </p:sp>
        </p:grpSp>
        <p:sp>
          <p:nvSpPr>
            <p:cNvPr id="243" name="Google Shape;243;p33"/>
            <p:cNvSpPr txBox="1"/>
            <p:nvPr/>
          </p:nvSpPr>
          <p:spPr>
            <a:xfrm>
              <a:off x="1574525" y="4176051"/>
              <a:ext cx="590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0        1        2        3        4         5        6       7        8        9        10      11      12      13      14</a:t>
              </a:r>
              <a:endParaRPr sz="1100"/>
            </a:p>
          </p:txBody>
        </p:sp>
      </p:grpSp>
      <p:grpSp>
        <p:nvGrpSpPr>
          <p:cNvPr id="244" name="Google Shape;244;p33"/>
          <p:cNvGrpSpPr/>
          <p:nvPr/>
        </p:nvGrpSpPr>
        <p:grpSpPr>
          <a:xfrm>
            <a:off x="1574513" y="1623903"/>
            <a:ext cx="438600" cy="884825"/>
            <a:chOff x="1604125" y="2084125"/>
            <a:chExt cx="438600" cy="884825"/>
          </a:xfrm>
        </p:grpSpPr>
        <p:cxnSp>
          <p:nvCxnSpPr>
            <p:cNvPr id="245" name="Google Shape;245;p33"/>
            <p:cNvCxnSpPr/>
            <p:nvPr/>
          </p:nvCxnSpPr>
          <p:spPr>
            <a:xfrm flipH="1">
              <a:off x="1819225" y="24646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" name="Google Shape;246;p33"/>
            <p:cNvSpPr txBox="1"/>
            <p:nvPr/>
          </p:nvSpPr>
          <p:spPr>
            <a:xfrm>
              <a:off x="1604125" y="2084125"/>
              <a:ext cx="43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</a:t>
              </a:r>
              <a:endParaRPr sz="1200"/>
            </a:p>
          </p:txBody>
        </p:sp>
      </p:grpSp>
      <p:grpSp>
        <p:nvGrpSpPr>
          <p:cNvPr id="247" name="Google Shape;247;p33"/>
          <p:cNvGrpSpPr/>
          <p:nvPr/>
        </p:nvGrpSpPr>
        <p:grpSpPr>
          <a:xfrm>
            <a:off x="1574513" y="3317478"/>
            <a:ext cx="438600" cy="884825"/>
            <a:chOff x="1604125" y="2084125"/>
            <a:chExt cx="438600" cy="884825"/>
          </a:xfrm>
        </p:grpSpPr>
        <p:cxnSp>
          <p:nvCxnSpPr>
            <p:cNvPr id="248" name="Google Shape;248;p33"/>
            <p:cNvCxnSpPr/>
            <p:nvPr/>
          </p:nvCxnSpPr>
          <p:spPr>
            <a:xfrm flipH="1">
              <a:off x="1819225" y="2464650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33"/>
            <p:cNvSpPr txBox="1"/>
            <p:nvPr/>
          </p:nvSpPr>
          <p:spPr>
            <a:xfrm>
              <a:off x="1604125" y="2084125"/>
              <a:ext cx="43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left</a:t>
              </a:r>
              <a:endParaRPr sz="1200"/>
            </a:p>
          </p:txBody>
        </p:sp>
      </p:grpSp>
      <p:grpSp>
        <p:nvGrpSpPr>
          <p:cNvPr id="250" name="Google Shape;250;p33"/>
          <p:cNvGrpSpPr/>
          <p:nvPr/>
        </p:nvGrpSpPr>
        <p:grpSpPr>
          <a:xfrm>
            <a:off x="3810088" y="3356665"/>
            <a:ext cx="649200" cy="884813"/>
            <a:chOff x="6975300" y="2129350"/>
            <a:chExt cx="649200" cy="884813"/>
          </a:xfrm>
        </p:grpSpPr>
        <p:cxnSp>
          <p:nvCxnSpPr>
            <p:cNvPr id="251" name="Google Shape;251;p33"/>
            <p:cNvCxnSpPr/>
            <p:nvPr/>
          </p:nvCxnSpPr>
          <p:spPr>
            <a:xfrm flipH="1">
              <a:off x="7300500" y="2509863"/>
              <a:ext cx="840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2" name="Google Shape;252;p33"/>
            <p:cNvSpPr txBox="1"/>
            <p:nvPr/>
          </p:nvSpPr>
          <p:spPr>
            <a:xfrm>
              <a:off x="6975300" y="2129350"/>
              <a:ext cx="649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right</a:t>
              </a:r>
              <a:endParaRPr sz="1200"/>
            </a:p>
          </p:txBody>
        </p:sp>
      </p:grpSp>
      <p:grpSp>
        <p:nvGrpSpPr>
          <p:cNvPr id="253" name="Google Shape;253;p33"/>
          <p:cNvGrpSpPr/>
          <p:nvPr/>
        </p:nvGrpSpPr>
        <p:grpSpPr>
          <a:xfrm>
            <a:off x="49750" y="2396800"/>
            <a:ext cx="1422400" cy="745925"/>
            <a:chOff x="49750" y="2396800"/>
            <a:chExt cx="1422400" cy="745925"/>
          </a:xfrm>
        </p:grpSpPr>
        <p:grpSp>
          <p:nvGrpSpPr>
            <p:cNvPr id="254" name="Google Shape;254;p33"/>
            <p:cNvGrpSpPr/>
            <p:nvPr/>
          </p:nvGrpSpPr>
          <p:grpSpPr>
            <a:xfrm>
              <a:off x="153897" y="2742525"/>
              <a:ext cx="1160925" cy="400200"/>
              <a:chOff x="153897" y="3635608"/>
              <a:chExt cx="1160925" cy="400200"/>
            </a:xfrm>
          </p:grpSpPr>
          <p:sp>
            <p:nvSpPr>
              <p:cNvPr id="255" name="Google Shape;255;p33"/>
              <p:cNvSpPr/>
              <p:nvPr/>
            </p:nvSpPr>
            <p:spPr>
              <a:xfrm>
                <a:off x="153897" y="3638904"/>
                <a:ext cx="393600" cy="393600"/>
              </a:xfrm>
              <a:prstGeom prst="rect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13</a:t>
                </a:r>
                <a:endParaRPr/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921222" y="3638904"/>
                <a:ext cx="393600" cy="3936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</a:t>
                </a:r>
                <a:endParaRPr/>
              </a:p>
            </p:txBody>
          </p:sp>
          <p:sp>
            <p:nvSpPr>
              <p:cNvPr id="257" name="Google Shape;257;p33"/>
              <p:cNvSpPr txBox="1"/>
              <p:nvPr/>
            </p:nvSpPr>
            <p:spPr>
              <a:xfrm>
                <a:off x="547508" y="3635608"/>
                <a:ext cx="39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&lt;</a:t>
                </a:r>
                <a:endParaRPr/>
              </a:p>
            </p:txBody>
          </p:sp>
        </p:grpSp>
        <p:sp>
          <p:nvSpPr>
            <p:cNvPr id="258" name="Google Shape;258;p33"/>
            <p:cNvSpPr txBox="1"/>
            <p:nvPr/>
          </p:nvSpPr>
          <p:spPr>
            <a:xfrm>
              <a:off x="49750" y="2396800"/>
              <a:ext cx="548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target</a:t>
              </a:r>
              <a:endParaRPr sz="1100"/>
            </a:p>
          </p:txBody>
        </p:sp>
        <p:sp>
          <p:nvSpPr>
            <p:cNvPr id="259" name="Google Shape;259;p33"/>
            <p:cNvSpPr txBox="1"/>
            <p:nvPr/>
          </p:nvSpPr>
          <p:spPr>
            <a:xfrm>
              <a:off x="779750" y="2396800"/>
              <a:ext cx="69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arr[mid]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