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embeddedFontLst>
    <p:embeddedFont>
      <p:font typeface="Mulish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PT Sans Narrow"/>
      <p:regular r:id="rId42"/>
      <p:bold r:id="rId43"/>
    </p:embeddedFont>
    <p:embeddedFont>
      <p:font typeface="Mulish ExtraBold"/>
      <p:bold r:id="rId44"/>
      <p:boldItalic r:id="rId45"/>
    </p:embeddedFont>
    <p:embeddedFont>
      <p:font typeface="Mulish Black"/>
      <p:bold r:id="rId46"/>
      <p:boldItalic r:id="rId47"/>
    </p:embeddedFont>
    <p:embeddedFont>
      <p:font typeface="Mulish Medium"/>
      <p:regular r:id="rId48"/>
      <p:bold r:id="rId49"/>
      <p:italic r:id="rId50"/>
      <p:boldItalic r:id="rId51"/>
    </p:embeddedFont>
    <p:embeddedFont>
      <p:font typeface="Open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30CA198-93C8-4A51-BD58-D2DC7ADD6326}">
  <a:tblStyle styleId="{430CA198-93C8-4A51-BD58-D2DC7ADD6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PTSansNarrow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MulishExtraBold-bold.fntdata"/><Relationship Id="rId43" Type="http://schemas.openxmlformats.org/officeDocument/2006/relationships/font" Target="fonts/PTSansNarrow-bold.fntdata"/><Relationship Id="rId46" Type="http://schemas.openxmlformats.org/officeDocument/2006/relationships/font" Target="fonts/MulishBlack-bold.fntdata"/><Relationship Id="rId45" Type="http://schemas.openxmlformats.org/officeDocument/2006/relationships/font" Target="fonts/MulishExtra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MulishMedium-regular.fntdata"/><Relationship Id="rId47" Type="http://schemas.openxmlformats.org/officeDocument/2006/relationships/font" Target="fonts/MulishBlack-boldItalic.fntdata"/><Relationship Id="rId49" Type="http://schemas.openxmlformats.org/officeDocument/2006/relationships/font" Target="fonts/MulishMedium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font" Target="fonts/Mulish-bold.fntdata"/><Relationship Id="rId34" Type="http://schemas.openxmlformats.org/officeDocument/2006/relationships/font" Target="fonts/Mulish-regular.fntdata"/><Relationship Id="rId37" Type="http://schemas.openxmlformats.org/officeDocument/2006/relationships/font" Target="fonts/Mulish-boldItalic.fntdata"/><Relationship Id="rId36" Type="http://schemas.openxmlformats.org/officeDocument/2006/relationships/font" Target="fonts/Mulish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ulishMedium-boldItalic.fntdata"/><Relationship Id="rId50" Type="http://schemas.openxmlformats.org/officeDocument/2006/relationships/font" Target="fonts/MulishMedium-italic.fntdata"/><Relationship Id="rId53" Type="http://schemas.openxmlformats.org/officeDocument/2006/relationships/font" Target="fonts/OpenSans-bold.fntdata"/><Relationship Id="rId52" Type="http://schemas.openxmlformats.org/officeDocument/2006/relationships/font" Target="fonts/OpenSans-regular.fntdata"/><Relationship Id="rId11" Type="http://schemas.openxmlformats.org/officeDocument/2006/relationships/slide" Target="slides/slide5.xml"/><Relationship Id="rId55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54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etcode.com/problems/kth-largest-element-in-an-array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eetcode.com/problems/count-of-smaller-numbers-after-self/description/" TargetMode="External"/><Relationship Id="rId3" Type="http://schemas.openxmlformats.org/officeDocument/2006/relationships/hyperlink" Target="https://leetcode.com/problems/merge-k-sorted-lists/" TargetMode="Externa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a1e5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a1e5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fbc6458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fbc6458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19de4602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19de4602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9de4602c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9de4602c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9de4602c4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9de4602c4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9de4602c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9de4602c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19de4602c4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19de4602c4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30, 80, 10, 90, 70, 50, 40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19de4602c4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19de4602c4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30, 80, 10, 90, 70, 50, 40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19de4602c4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19de4602c4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9de4602c4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19de4602c4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Merge sort and Quick sort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https://leetcode.com/playground/73n28geF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19de4602c4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19de4602c4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https://leetcode.com/problems/kth-largest-element-in-an-array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19718b77f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19718b77f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19de4602c4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19de4602c4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4f014863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4f014863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19de4602c4_0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19de4602c4_0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ý: Khi mình dùng 1 bulit-in sort trong 1 bài toán cụ thể mà ko cần yêu cầu code lại 1 thuật toán cụ thể, có thể assume sort là thuật toán O(nlogn)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62a1cc62e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162a1cc62e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7be1d646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7be1d646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19de4602c4_0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19de4602c4_0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19718b77f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19718b77f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a1e507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a1e507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de4602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de4602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coding here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2a1cc62e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2a1cc62e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Notes: Dijkstra </a:t>
            </a:r>
            <a:r>
              <a:rPr lang="en"/>
              <a:t>cũng follow cái tư tưởng này.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9de4602c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9de4602c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2a1cc62e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2a1cc62e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9de4602c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9de4602c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https://leetcode.com/problems/count-of-smaller-numbers-after-self/description/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1A73E8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https://leetcode.com/problems/merge-k-sorted-lists/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9de4602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9de4602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problems/sort-an-array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leetcode.com/problems/sort-color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leetcode.com/problems/largest-number/" TargetMode="External"/><Relationship Id="rId4" Type="http://schemas.openxmlformats.org/officeDocument/2006/relationships/hyperlink" Target="https://leetcode.com/problems/merge-sorted-array/" TargetMode="External"/><Relationship Id="rId5" Type="http://schemas.openxmlformats.org/officeDocument/2006/relationships/hyperlink" Target="https://leetcode.com/problems/merge-two-sorted-lists/" TargetMode="External"/><Relationship Id="rId6" Type="http://schemas.openxmlformats.org/officeDocument/2006/relationships/hyperlink" Target="https://leetcode.com/problems/sort-characters-by-frequency/" TargetMode="External"/><Relationship Id="rId7" Type="http://schemas.openxmlformats.org/officeDocument/2006/relationships/hyperlink" Target="https://leetcode.com/problems/sort-list/" TargetMode="External"/><Relationship Id="rId8" Type="http://schemas.openxmlformats.org/officeDocument/2006/relationships/hyperlink" Target="https://leetcode.com/problems/merge-intervals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leetcode.com/problems/pancake-sortin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merge-sorted-arra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321500" y="2171550"/>
            <a:ext cx="66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Sorting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 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266325"/>
            <a:ext cx="835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https://leetcode.com/problems/sort-an-array/</a:t>
            </a:r>
            <a:endParaRPr>
              <a:solidFill>
                <a:srgbClr val="0B3E6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/>
          <p:nvPr/>
        </p:nvSpPr>
        <p:spPr>
          <a:xfrm>
            <a:off x="847400" y="1734200"/>
            <a:ext cx="77250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453250" y="117255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3250" y="1256475"/>
            <a:ext cx="8379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Gọi T(n) là số phép tính để giải bài toán size n, khi đó T(n) &lt;= 2T(n/2) + cn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2831175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5475850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4217575" y="19156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n</a:t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4791375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6105850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>
            <a:off x="346117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193512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cxnSp>
        <p:nvCxnSpPr>
          <p:cNvPr id="161" name="Google Shape;161;p23"/>
          <p:cNvCxnSpPr>
            <a:stCxn id="156" idx="4"/>
            <a:endCxn id="154" idx="6"/>
          </p:cNvCxnSpPr>
          <p:nvPr/>
        </p:nvCxnSpPr>
        <p:spPr>
          <a:xfrm flipH="1">
            <a:off x="3461275" y="2571750"/>
            <a:ext cx="10713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2" name="Google Shape;162;p23"/>
          <p:cNvCxnSpPr>
            <a:stCxn id="156" idx="4"/>
            <a:endCxn id="155" idx="2"/>
          </p:cNvCxnSpPr>
          <p:nvPr/>
        </p:nvCxnSpPr>
        <p:spPr>
          <a:xfrm>
            <a:off x="4532575" y="2571750"/>
            <a:ext cx="943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3"/>
          <p:cNvCxnSpPr>
            <a:stCxn id="154" idx="4"/>
            <a:endCxn id="160" idx="7"/>
          </p:cNvCxnSpPr>
          <p:nvPr/>
        </p:nvCxnSpPr>
        <p:spPr>
          <a:xfrm flipH="1">
            <a:off x="2472975" y="3281050"/>
            <a:ext cx="673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3"/>
          <p:cNvCxnSpPr>
            <a:stCxn id="154" idx="4"/>
            <a:endCxn id="159" idx="0"/>
          </p:cNvCxnSpPr>
          <p:nvPr/>
        </p:nvCxnSpPr>
        <p:spPr>
          <a:xfrm>
            <a:off x="3146175" y="3281050"/>
            <a:ext cx="630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3"/>
          <p:cNvCxnSpPr>
            <a:stCxn id="155" idx="4"/>
            <a:endCxn id="157" idx="7"/>
          </p:cNvCxnSpPr>
          <p:nvPr/>
        </p:nvCxnSpPr>
        <p:spPr>
          <a:xfrm flipH="1">
            <a:off x="5329150" y="3281050"/>
            <a:ext cx="4617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3"/>
          <p:cNvCxnSpPr>
            <a:stCxn id="155" idx="4"/>
            <a:endCxn id="158" idx="0"/>
          </p:cNvCxnSpPr>
          <p:nvPr/>
        </p:nvCxnSpPr>
        <p:spPr>
          <a:xfrm>
            <a:off x="5790850" y="3281050"/>
            <a:ext cx="6300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7" name="Google Shape;167;p23"/>
          <p:cNvSpPr txBox="1"/>
          <p:nvPr/>
        </p:nvSpPr>
        <p:spPr>
          <a:xfrm>
            <a:off x="6735850" y="1979450"/>
            <a:ext cx="102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Tầng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1: cn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/>
          <p:nvPr/>
        </p:nvSpPr>
        <p:spPr>
          <a:xfrm>
            <a:off x="817825" y="2571750"/>
            <a:ext cx="80601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453250" y="117255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453250" y="1256475"/>
            <a:ext cx="8379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Gọi T(n) là số phép tính để giải bài toán size n, khi đó T(n) &lt;= 2T(n/2) + cn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2831175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5475850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4217575" y="19156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</a:t>
            </a: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791375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6105850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346117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93512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cxnSp>
        <p:nvCxnSpPr>
          <p:cNvPr id="185" name="Google Shape;185;p24"/>
          <p:cNvCxnSpPr>
            <a:stCxn id="180" idx="4"/>
            <a:endCxn id="178" idx="6"/>
          </p:cNvCxnSpPr>
          <p:nvPr/>
        </p:nvCxnSpPr>
        <p:spPr>
          <a:xfrm flipH="1">
            <a:off x="3461275" y="2571750"/>
            <a:ext cx="10713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4"/>
          <p:cNvCxnSpPr>
            <a:stCxn id="180" idx="4"/>
            <a:endCxn id="179" idx="2"/>
          </p:cNvCxnSpPr>
          <p:nvPr/>
        </p:nvCxnSpPr>
        <p:spPr>
          <a:xfrm>
            <a:off x="4532575" y="2571750"/>
            <a:ext cx="943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4"/>
          <p:cNvCxnSpPr>
            <a:stCxn id="178" idx="4"/>
            <a:endCxn id="184" idx="7"/>
          </p:cNvCxnSpPr>
          <p:nvPr/>
        </p:nvCxnSpPr>
        <p:spPr>
          <a:xfrm flipH="1">
            <a:off x="2472975" y="3281050"/>
            <a:ext cx="673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" name="Google Shape;188;p24"/>
          <p:cNvCxnSpPr>
            <a:stCxn id="178" idx="4"/>
            <a:endCxn id="183" idx="0"/>
          </p:cNvCxnSpPr>
          <p:nvPr/>
        </p:nvCxnSpPr>
        <p:spPr>
          <a:xfrm>
            <a:off x="3146175" y="3281050"/>
            <a:ext cx="630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24"/>
          <p:cNvCxnSpPr>
            <a:stCxn id="179" idx="4"/>
            <a:endCxn id="181" idx="7"/>
          </p:cNvCxnSpPr>
          <p:nvPr/>
        </p:nvCxnSpPr>
        <p:spPr>
          <a:xfrm flipH="1">
            <a:off x="5329150" y="3281050"/>
            <a:ext cx="4617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24"/>
          <p:cNvCxnSpPr>
            <a:stCxn id="179" idx="4"/>
            <a:endCxn id="182" idx="0"/>
          </p:cNvCxnSpPr>
          <p:nvPr/>
        </p:nvCxnSpPr>
        <p:spPr>
          <a:xfrm>
            <a:off x="5790850" y="3281050"/>
            <a:ext cx="6300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24"/>
          <p:cNvSpPr txBox="1"/>
          <p:nvPr/>
        </p:nvSpPr>
        <p:spPr>
          <a:xfrm>
            <a:off x="6735850" y="2878700"/>
            <a:ext cx="218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Tầng 2: cn/2 * 2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= cn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/>
          <p:nvPr/>
        </p:nvSpPr>
        <p:spPr>
          <a:xfrm>
            <a:off x="772200" y="3468538"/>
            <a:ext cx="8060100" cy="89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5"/>
          <p:cNvSpPr txBox="1"/>
          <p:nvPr/>
        </p:nvSpPr>
        <p:spPr>
          <a:xfrm>
            <a:off x="453250" y="117255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1" name="Google Shape;201;p25"/>
          <p:cNvSpPr txBox="1"/>
          <p:nvPr>
            <p:ph idx="1" type="body"/>
          </p:nvPr>
        </p:nvSpPr>
        <p:spPr>
          <a:xfrm>
            <a:off x="453250" y="1256475"/>
            <a:ext cx="8379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Gọi T(n) là số phép tính để giải bài toán size n, khi đó T(n) &lt;= 2T(n/2) + cn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02" name="Google Shape;202;p25"/>
          <p:cNvSpPr/>
          <p:nvPr/>
        </p:nvSpPr>
        <p:spPr>
          <a:xfrm>
            <a:off x="2831175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5475850" y="26249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4217575" y="19156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791375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6105850" y="350650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46117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935125" y="3585850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/4</a:t>
            </a:r>
            <a:endParaRPr/>
          </a:p>
        </p:txBody>
      </p:sp>
      <p:cxnSp>
        <p:nvCxnSpPr>
          <p:cNvPr id="209" name="Google Shape;209;p25"/>
          <p:cNvCxnSpPr>
            <a:stCxn id="204" idx="4"/>
            <a:endCxn id="202" idx="6"/>
          </p:cNvCxnSpPr>
          <p:nvPr/>
        </p:nvCxnSpPr>
        <p:spPr>
          <a:xfrm flipH="1">
            <a:off x="3461275" y="2571750"/>
            <a:ext cx="10713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5"/>
          <p:cNvCxnSpPr>
            <a:stCxn id="204" idx="4"/>
            <a:endCxn id="203" idx="2"/>
          </p:cNvCxnSpPr>
          <p:nvPr/>
        </p:nvCxnSpPr>
        <p:spPr>
          <a:xfrm>
            <a:off x="4532575" y="2571750"/>
            <a:ext cx="943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5"/>
          <p:cNvCxnSpPr>
            <a:stCxn id="202" idx="4"/>
            <a:endCxn id="208" idx="7"/>
          </p:cNvCxnSpPr>
          <p:nvPr/>
        </p:nvCxnSpPr>
        <p:spPr>
          <a:xfrm flipH="1">
            <a:off x="2472975" y="3281050"/>
            <a:ext cx="673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25"/>
          <p:cNvCxnSpPr>
            <a:stCxn id="202" idx="4"/>
            <a:endCxn id="207" idx="0"/>
          </p:cNvCxnSpPr>
          <p:nvPr/>
        </p:nvCxnSpPr>
        <p:spPr>
          <a:xfrm>
            <a:off x="3146175" y="3281050"/>
            <a:ext cx="630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25"/>
          <p:cNvCxnSpPr>
            <a:stCxn id="203" idx="4"/>
            <a:endCxn id="205" idx="7"/>
          </p:cNvCxnSpPr>
          <p:nvPr/>
        </p:nvCxnSpPr>
        <p:spPr>
          <a:xfrm flipH="1">
            <a:off x="5329150" y="3281050"/>
            <a:ext cx="4617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25"/>
          <p:cNvCxnSpPr>
            <a:stCxn id="203" idx="4"/>
            <a:endCxn id="206" idx="0"/>
          </p:cNvCxnSpPr>
          <p:nvPr/>
        </p:nvCxnSpPr>
        <p:spPr>
          <a:xfrm>
            <a:off x="5790850" y="3281050"/>
            <a:ext cx="6300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5" name="Google Shape;215;p25"/>
          <p:cNvSpPr txBox="1"/>
          <p:nvPr/>
        </p:nvSpPr>
        <p:spPr>
          <a:xfrm>
            <a:off x="6794975" y="3634450"/>
            <a:ext cx="19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Tầng 3: cn/4 * 4= cn 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6"/>
          <p:cNvSpPr txBox="1"/>
          <p:nvPr/>
        </p:nvSpPr>
        <p:spPr>
          <a:xfrm>
            <a:off x="453250" y="1172550"/>
            <a:ext cx="830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453250" y="1433850"/>
            <a:ext cx="4779000" cy="34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Gọi T(n) là số phép tính để giải bài toán size n, khi đó T(n) &lt;= 2T(n/2) + cn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Khi đó mỗi tầng đóng góp ~cn phép tính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Có log(n) tầng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b="1" lang="en">
                <a:solidFill>
                  <a:srgbClr val="0B3E64"/>
                </a:solidFill>
              </a:rPr>
              <a:t>T(n) ~ cnlog(n) = O(nlogn)</a:t>
            </a:r>
            <a:endParaRPr b="1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25" name="Google Shape;225;p26"/>
          <p:cNvSpPr/>
          <p:nvPr/>
        </p:nvSpPr>
        <p:spPr>
          <a:xfrm>
            <a:off x="5176300" y="262788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226" name="Google Shape;226;p26"/>
          <p:cNvSpPr/>
          <p:nvPr/>
        </p:nvSpPr>
        <p:spPr>
          <a:xfrm>
            <a:off x="7820975" y="262788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n/2</a:t>
            </a:r>
            <a:endParaRPr/>
          </a:p>
        </p:txBody>
      </p:sp>
      <p:sp>
        <p:nvSpPr>
          <p:cNvPr id="227" name="Google Shape;227;p26"/>
          <p:cNvSpPr/>
          <p:nvPr/>
        </p:nvSpPr>
        <p:spPr>
          <a:xfrm>
            <a:off x="6562700" y="191858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n</a:t>
            </a:r>
            <a:endParaRPr/>
          </a:p>
        </p:txBody>
      </p:sp>
      <p:sp>
        <p:nvSpPr>
          <p:cNvPr id="228" name="Google Shape;228;p26"/>
          <p:cNvSpPr/>
          <p:nvPr/>
        </p:nvSpPr>
        <p:spPr>
          <a:xfrm>
            <a:off x="7136500" y="350943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>
            <a:off x="8450975" y="350943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30" name="Google Shape;230;p26"/>
          <p:cNvSpPr/>
          <p:nvPr/>
        </p:nvSpPr>
        <p:spPr>
          <a:xfrm>
            <a:off x="5806300" y="358878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n/4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4280250" y="3588788"/>
            <a:ext cx="630000" cy="656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/4</a:t>
            </a:r>
            <a:endParaRPr/>
          </a:p>
        </p:txBody>
      </p:sp>
      <p:cxnSp>
        <p:nvCxnSpPr>
          <p:cNvPr id="232" name="Google Shape;232;p26"/>
          <p:cNvCxnSpPr>
            <a:stCxn id="227" idx="4"/>
            <a:endCxn id="225" idx="6"/>
          </p:cNvCxnSpPr>
          <p:nvPr/>
        </p:nvCxnSpPr>
        <p:spPr>
          <a:xfrm flipH="1">
            <a:off x="5806400" y="2574688"/>
            <a:ext cx="10713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6"/>
          <p:cNvCxnSpPr>
            <a:stCxn id="227" idx="4"/>
            <a:endCxn id="226" idx="2"/>
          </p:cNvCxnSpPr>
          <p:nvPr/>
        </p:nvCxnSpPr>
        <p:spPr>
          <a:xfrm>
            <a:off x="6877700" y="2574688"/>
            <a:ext cx="943200" cy="38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6"/>
          <p:cNvCxnSpPr>
            <a:stCxn id="225" idx="4"/>
            <a:endCxn id="231" idx="7"/>
          </p:cNvCxnSpPr>
          <p:nvPr/>
        </p:nvCxnSpPr>
        <p:spPr>
          <a:xfrm flipH="1">
            <a:off x="4818100" y="3283988"/>
            <a:ext cx="6732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26"/>
          <p:cNvCxnSpPr>
            <a:stCxn id="225" idx="4"/>
            <a:endCxn id="230" idx="0"/>
          </p:cNvCxnSpPr>
          <p:nvPr/>
        </p:nvCxnSpPr>
        <p:spPr>
          <a:xfrm>
            <a:off x="5491300" y="3283988"/>
            <a:ext cx="630000" cy="30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26"/>
          <p:cNvCxnSpPr>
            <a:stCxn id="226" idx="4"/>
            <a:endCxn id="228" idx="7"/>
          </p:cNvCxnSpPr>
          <p:nvPr/>
        </p:nvCxnSpPr>
        <p:spPr>
          <a:xfrm flipH="1">
            <a:off x="7674275" y="3283988"/>
            <a:ext cx="461700" cy="3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6"/>
          <p:cNvCxnSpPr>
            <a:stCxn id="226" idx="4"/>
            <a:endCxn id="229" idx="0"/>
          </p:cNvCxnSpPr>
          <p:nvPr/>
        </p:nvCxnSpPr>
        <p:spPr>
          <a:xfrm>
            <a:off x="8135975" y="3283988"/>
            <a:ext cx="630000" cy="22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Quick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Ý tưởng: Đưa phần tử về đúng vị trí của nó.</a:t>
            </a:r>
            <a:endParaRPr b="1"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Ở mỗi bước, chọn một số bất kì trong arr (có thể là số cuối cùng), giả sử số đó là X.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Đặt X vào đúng vị trí như trong dãy đã sort bằng cách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Ném các số nhỏ hơn X sang bên trái. Khi đó các số lớn hơn X sẽ tự động ở bên phải X. Ta sẽ có được vị trí đúng của X trong dãy đã sort. Giả sử là vị trí k.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Gọi đệ quy: Sort các số bên trái k + Sort các số bên phải k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44" name="Google Shape;244;p2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Quick Sort: 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Ví dụ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7275" y="1035325"/>
            <a:ext cx="5089601" cy="379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Quick Sort: 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59" name="Google Shape;259;p29"/>
          <p:cNvSpPr txBox="1"/>
          <p:nvPr>
            <p:ph idx="1" type="body"/>
          </p:nvPr>
        </p:nvSpPr>
        <p:spPr>
          <a:xfrm>
            <a:off x="311700" y="1266325"/>
            <a:ext cx="362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Ở mỗi bước của quicksort, bài toán con có thể có size không đều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2" name="Google Shape;2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800" y="1047175"/>
            <a:ext cx="4791826" cy="381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Quick Sort: Time Complexity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68" name="Google Shape;268;p30"/>
          <p:cNvSpPr txBox="1"/>
          <p:nvPr>
            <p:ph idx="1" type="body"/>
          </p:nvPr>
        </p:nvSpPr>
        <p:spPr>
          <a:xfrm>
            <a:off x="311700" y="1266325"/>
            <a:ext cx="3629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3E64"/>
                </a:solidFill>
              </a:rPr>
              <a:t>Với worst case, khi mà tất cả các lần chọn pivot đều chọn số nhỏ nhất/lớn nhất thì time complexity là O(n^2)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69" name="Google Shape;269;p3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475" y="1140763"/>
            <a:ext cx="4907663" cy="3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77" name="Google Shape;277;p31"/>
          <p:cNvSpPr txBox="1"/>
          <p:nvPr>
            <p:ph idx="1" type="body"/>
          </p:nvPr>
        </p:nvSpPr>
        <p:spPr>
          <a:xfrm>
            <a:off x="311700" y="1266325"/>
            <a:ext cx="83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https://leetcode.com/problems/sort-colors/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Content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Selection sort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Merge sort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Quick sort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Live coding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Homework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Sorting-basic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/>
          <p:nvPr/>
        </p:nvSpPr>
        <p:spPr>
          <a:xfrm>
            <a:off x="2259600" y="2156475"/>
            <a:ext cx="462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Một số thuật toán sort khác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85" name="Google Shape;2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Sort 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dùng data structure đặc biệt: Heap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91" name="Google Shape;291;p33"/>
          <p:cNvSpPr txBox="1"/>
          <p:nvPr>
            <p:ph idx="1" type="body"/>
          </p:nvPr>
        </p:nvSpPr>
        <p:spPr>
          <a:xfrm>
            <a:off x="29350" y="1254050"/>
            <a:ext cx="56538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Bài giảng chi tiết về Heap sẽ có 1 buổi riêng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Các thao tác trên heap: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Kiểm tra phần tử có ưu tiên cao nhất: O(1)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Thêm 1 phần tử vào heap: O(logn)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Bỏ phần tử có ưu tiên cao nhất: O(logn)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Xây dựng 1 heap từ n phần tử: O(nlogn)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Sort dùng heap: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Bước 1: Xây dựng min heap từ n số cho trước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Bước 2: Lần lượt pop phần tử nhỏ nhất từ heap ra đến khi heap rỗng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Complexity: O(nlogn)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92" name="Google Shape;292;p33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4175" y="1304825"/>
            <a:ext cx="3387425" cy="29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Heap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00" name="Google Shape;300;p34"/>
          <p:cNvSpPr txBox="1"/>
          <p:nvPr>
            <p:ph idx="1" type="body"/>
          </p:nvPr>
        </p:nvSpPr>
        <p:spPr>
          <a:xfrm>
            <a:off x="29350" y="1254050"/>
            <a:ext cx="5653800" cy="31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301" name="Google Shape;301;p3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0" y="1055900"/>
            <a:ext cx="8296775" cy="379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Tổng kết về sorting algorithms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11" name="Google Shape;311;p35"/>
          <p:cNvGraphicFramePr/>
          <p:nvPr/>
        </p:nvGraphicFramePr>
        <p:xfrm>
          <a:off x="408000" y="94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{430CA198-93C8-4A51-BD58-D2DC7ADD6326}</a:tableStyleId>
              </a:tblPr>
              <a:tblGrid>
                <a:gridCol w="1665600"/>
                <a:gridCol w="1665600"/>
                <a:gridCol w="1665600"/>
                <a:gridCol w="1665600"/>
                <a:gridCol w="1665600"/>
              </a:tblGrid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Algorithm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in Average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in Best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 in Worst case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Selection</a:t>
                      </a:r>
                      <a:r>
                        <a:rPr lang="en"/>
                        <a:t>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O(n^2)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Merge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0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Quick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O(n^2) (có thể randomly select pivot để cải thiện)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O(logn)</a:t>
                      </a:r>
                      <a:r>
                        <a:rPr lang="en"/>
                        <a:t>. Worst case la O(n)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03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Sort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O(nlogn)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 </a:t>
                      </a:r>
                      <a:r>
                        <a:rPr lang="en"/>
                        <a:t>hoặc O(1) nếu dùng chính array ban đầu làm heap??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Tổng kết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17" name="Google Shape;317;p36"/>
          <p:cNvSpPr txBox="1"/>
          <p:nvPr>
            <p:ph idx="1" type="body"/>
          </p:nvPr>
        </p:nvSpPr>
        <p:spPr>
          <a:xfrm>
            <a:off x="311700" y="1256475"/>
            <a:ext cx="83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Ý tưởng đưa phần tử nhỏ nhất/lớn nhất về đầu/cuối dãy (selection sort).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Sort các dãy con và merge chúng lại (merge sort).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Đưa phần tử về đúng vị trí của nó (quick sort).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Bonus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256475"/>
            <a:ext cx="8379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Cho 1 dãy số nguyên nums và 1 số nguyên K. Hỏi số K xuất hiện ở những vị trí nào của dãy khi dãy đã được sắp xếp.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VD: nums = [1, 2, 4, 3, 3, 2, 5], K = 2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       Output: [1, 2]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B3E64"/>
                </a:solidFill>
              </a:rPr>
              <a:t>	Giai thich: sau khi sort  [1, 2, 2, 3, 3, 4, 5] 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326" name="Google Shape;326;p3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idx="1" type="body"/>
          </p:nvPr>
        </p:nvSpPr>
        <p:spPr>
          <a:xfrm>
            <a:off x="311700" y="1342525"/>
            <a:ext cx="843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https://leetcode.com/problems/largest-number/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https://leetcode.com/problems/merge-sorted-array/</a:t>
            </a:r>
            <a:r>
              <a:rPr lang="en"/>
              <a:t> (with O(1)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https://leetcode.com/problems/merge-two-sorted-lists/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https://leetcode.com/problems/sort-characters-by-frequency/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https://leetcode.com/problems/sort-list/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https://leetcode.com/problems/merge-intervals/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(optional)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tqquynh@gmail.com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339" name="Google Shape;339;p3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340" name="Google Shape;340;p3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1977150" y="616250"/>
            <a:ext cx="51897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Bài toán: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Cho 1 dãy số nguyên, hãy sắp xếp dãy đó theo thứ tự không giảm.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Selection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408100" y="1077975"/>
            <a:ext cx="4843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Ý tưởng: Tìm phần tử nhỏ nhất của dãy, và ném phần tử đó về đầu dãy.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523600" y="2255675"/>
            <a:ext cx="3857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Khởi tạo giá trị current_index là 0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Iterate qua array, tìm phần tử nhỏ nhất trong đoạn từ current_index đến cuối dãy, giả sử phần tử đó ở vị trí min_index.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Swap 2 phần tử ở vị trí current_index và 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min_index</a:t>
            </a:r>
            <a:r>
              <a:rPr lang="en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Tăng current_index lên 1.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AutoNum type="arabicPeriod"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Lặp lại cho đến khi dãy được sort.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700" y="908575"/>
            <a:ext cx="3488600" cy="399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 coding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311700" y="1232000"/>
            <a:ext cx="71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chemeClr val="hlink"/>
                </a:solidFill>
                <a:hlinkClick r:id="rId3"/>
              </a:rPr>
              <a:t>https://leetcode.com/problems/pancake-sorting/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246700"/>
            <a:ext cx="676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Ý tưởng: sort các dãy con và merge chúng lại.</a:t>
            </a:r>
            <a:endParaRPr b="1"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Chia đôi list cần sort thành 2 phần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Sort mỗi phần dùng recursion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Merge 2 phần đã sort lại</a:t>
            </a:r>
            <a:endParaRPr>
              <a:solidFill>
                <a:srgbClr val="0B3E6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Bài toán cơ bản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17" name="Google Shape;117;p1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266325"/>
            <a:ext cx="8359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https://leetcode.com/problems/merge-sorted-array/</a:t>
            </a:r>
            <a:endParaRPr>
              <a:solidFill>
                <a:srgbClr val="0B3E6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Phase 1 - G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ọi đệ quy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5" name="Google Shape;125;p2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38" y="1403375"/>
            <a:ext cx="625792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Merge Sort: Phase 2</a:t>
            </a: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- thoát đệ quy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3988" y="1347650"/>
            <a:ext cx="673417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