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ulish"/>
      <p:regular r:id="rId33"/>
      <p:bold r:id="rId34"/>
      <p:italic r:id="rId35"/>
      <p:boldItalic r:id="rId36"/>
    </p:embeddedFont>
    <p:embeddedFont>
      <p:font typeface="Mulish ExtraBold"/>
      <p:bold r:id="rId37"/>
      <p:boldItalic r:id="rId38"/>
    </p:embeddedFont>
    <p:embeddedFont>
      <p:font typeface="Mulish Black"/>
      <p:bold r:id="rId39"/>
      <p:boldItalic r:id="rId40"/>
    </p:embeddedFont>
    <p:embeddedFont>
      <p:font typeface="Mulish Medium"/>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ED5067-5BE9-4FB9-A52B-1B37A7EC47D3}">
  <a:tblStyle styleId="{74ED5067-5BE9-4FB9-A52B-1B37A7EC47D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ulishBlack-boldItalic.fntdata"/><Relationship Id="rId20" Type="http://schemas.openxmlformats.org/officeDocument/2006/relationships/slide" Target="slides/slide14.xml"/><Relationship Id="rId42" Type="http://schemas.openxmlformats.org/officeDocument/2006/relationships/font" Target="fonts/MulishMedium-bold.fntdata"/><Relationship Id="rId41" Type="http://schemas.openxmlformats.org/officeDocument/2006/relationships/font" Target="fonts/MulishMedium-regular.fntdata"/><Relationship Id="rId22" Type="http://schemas.openxmlformats.org/officeDocument/2006/relationships/slide" Target="slides/slide16.xml"/><Relationship Id="rId44" Type="http://schemas.openxmlformats.org/officeDocument/2006/relationships/font" Target="fonts/MulishMedium-boldItalic.fntdata"/><Relationship Id="rId21" Type="http://schemas.openxmlformats.org/officeDocument/2006/relationships/slide" Target="slides/slide15.xml"/><Relationship Id="rId43" Type="http://schemas.openxmlformats.org/officeDocument/2006/relationships/font" Target="fonts/MulishMedium-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ulish-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ulish-italic.fntdata"/><Relationship Id="rId12" Type="http://schemas.openxmlformats.org/officeDocument/2006/relationships/slide" Target="slides/slide6.xml"/><Relationship Id="rId34" Type="http://schemas.openxmlformats.org/officeDocument/2006/relationships/font" Target="fonts/Mulish-bold.fntdata"/><Relationship Id="rId15" Type="http://schemas.openxmlformats.org/officeDocument/2006/relationships/slide" Target="slides/slide9.xml"/><Relationship Id="rId37" Type="http://schemas.openxmlformats.org/officeDocument/2006/relationships/font" Target="fonts/MulishExtraBold-bold.fntdata"/><Relationship Id="rId14" Type="http://schemas.openxmlformats.org/officeDocument/2006/relationships/slide" Target="slides/slide8.xml"/><Relationship Id="rId36" Type="http://schemas.openxmlformats.org/officeDocument/2006/relationships/font" Target="fonts/Mulish-boldItalic.fntdata"/><Relationship Id="rId17" Type="http://schemas.openxmlformats.org/officeDocument/2006/relationships/slide" Target="slides/slide11.xml"/><Relationship Id="rId39" Type="http://schemas.openxmlformats.org/officeDocument/2006/relationships/font" Target="fonts/MulishBlack-bold.fntdata"/><Relationship Id="rId16" Type="http://schemas.openxmlformats.org/officeDocument/2006/relationships/slide" Target="slides/slide10.xml"/><Relationship Id="rId38" Type="http://schemas.openxmlformats.org/officeDocument/2006/relationships/font" Target="fonts/MulishExtraBold-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648d68c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648d68c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72928690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72928690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17dbfe5d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17dbfe5d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0fdbc808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80fdbc808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f5e17ad2f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f5e17ad2f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72928690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72928690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0fdbc808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80fdbc808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0fdbc80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80fdbc80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0fdbc80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80fdbc80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0fdbc808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80fdbc808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0fdbc808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80fdbc808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1648d68c0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1648d68c0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74cdcef6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74cdcef6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472928690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472928690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472928690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472928690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72928690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72928690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74cdcef6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74cdcef6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74cdcef6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74cdcef6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174cdcef6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174cdcef6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1648d68c0e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1648d68c0e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1648d68c0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1648d68c0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a420e14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a420e14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7292869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7292869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648d68c0e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648d68c0e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74cdcef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74cdcef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72928690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472928690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leetcode.com/problems/design-hashmap/descrip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leetcode.com/problems/design-hashmap/description/" TargetMode="External"/><Relationship Id="rId4" Type="http://schemas.openxmlformats.org/officeDocument/2006/relationships/hyperlink" Target="https://leetcode.com/problems/max-number-of-k-sum-pairs/" TargetMode="External"/><Relationship Id="rId5" Type="http://schemas.openxmlformats.org/officeDocument/2006/relationships/hyperlink" Target="https://leetcode.com/problems/group-anagrams/" TargetMode="External"/><Relationship Id="rId6" Type="http://schemas.openxmlformats.org/officeDocument/2006/relationships/hyperlink" Target="https://leetcode.com/problems/maximum-size-subarray-sum-equals-k"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leetcode.com/problems/design-hashset" TargetMode="External"/><Relationship Id="rId4" Type="http://schemas.openxmlformats.org/officeDocument/2006/relationships/hyperlink" Target="https://leetcode.com/problems/subarray-sum-equals-k/" TargetMode="External"/><Relationship Id="rId5" Type="http://schemas.openxmlformats.org/officeDocument/2006/relationships/hyperlink" Target="https://leetcode.com/problems/continuous-subarray-su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53" name="Shape 53"/>
        <p:cNvGrpSpPr/>
        <p:nvPr/>
      </p:nvGrpSpPr>
      <p:grpSpPr>
        <a:xfrm>
          <a:off x="0" y="0"/>
          <a:ext cx="0" cy="0"/>
          <a:chOff x="0" y="0"/>
          <a:chExt cx="0" cy="0"/>
        </a:xfrm>
      </p:grpSpPr>
      <p:sp>
        <p:nvSpPr>
          <p:cNvPr id="54" name="Google Shape;54;p13"/>
          <p:cNvSpPr txBox="1"/>
          <p:nvPr/>
        </p:nvSpPr>
        <p:spPr>
          <a:xfrm>
            <a:off x="1321500" y="2171550"/>
            <a:ext cx="6614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090F8"/>
                </a:solidFill>
                <a:latin typeface="Mulish Black"/>
                <a:ea typeface="Mulish Black"/>
                <a:cs typeface="Mulish Black"/>
                <a:sym typeface="Mulish Black"/>
              </a:rPr>
              <a:t> Hash Table </a:t>
            </a:r>
            <a:endParaRPr sz="4000">
              <a:solidFill>
                <a:srgbClr val="0090F8"/>
              </a:solidFill>
              <a:latin typeface="Mulish Black"/>
              <a:ea typeface="Mulish Black"/>
              <a:cs typeface="Mulish Black"/>
              <a:sym typeface="Mulish Black"/>
            </a:endParaRPr>
          </a:p>
        </p:txBody>
      </p:sp>
      <p:sp>
        <p:nvSpPr>
          <p:cNvPr id="55" name="Google Shape;55;p13"/>
          <p:cNvSpPr txBox="1"/>
          <p:nvPr/>
        </p:nvSpPr>
        <p:spPr>
          <a:xfrm>
            <a:off x="2905350" y="4337750"/>
            <a:ext cx="333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B3E64"/>
                </a:solidFill>
                <a:latin typeface="Mulish Medium"/>
                <a:ea typeface="Mulish Medium"/>
                <a:cs typeface="Mulish Medium"/>
                <a:sym typeface="Mulish Medium"/>
              </a:rPr>
              <a:t>Mai Thanh Hiep,</a:t>
            </a:r>
            <a:r>
              <a:rPr lang="en">
                <a:solidFill>
                  <a:srgbClr val="0B3E64"/>
                </a:solidFill>
                <a:latin typeface="Mulish Medium"/>
                <a:ea typeface="Mulish Medium"/>
                <a:cs typeface="Mulish Medium"/>
                <a:sym typeface="Mulish Medium"/>
              </a:rPr>
              <a:t> 2023.</a:t>
            </a:r>
            <a:endParaRPr>
              <a:solidFill>
                <a:srgbClr val="0B3E64"/>
              </a:solidFill>
              <a:latin typeface="Mulish Medium"/>
              <a:ea typeface="Mulish Medium"/>
              <a:cs typeface="Mulish Medium"/>
              <a:sym typeface="Mulish Medium"/>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3092550" y="1483975"/>
            <a:ext cx="295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ulish"/>
                <a:ea typeface="Mulish"/>
                <a:cs typeface="Mulish"/>
                <a:sym typeface="Mulish"/>
              </a:rPr>
              <a:t>Future Software Engineers - FSE K09</a:t>
            </a:r>
            <a:endParaRPr sz="1200">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2.3 Cơ chế hoạt động</a:t>
            </a:r>
            <a:endParaRPr b="0" sz="2400">
              <a:solidFill>
                <a:srgbClr val="0090F8"/>
              </a:solidFill>
              <a:latin typeface="Mulish ExtraBold"/>
              <a:ea typeface="Mulish ExtraBold"/>
              <a:cs typeface="Mulish ExtraBold"/>
              <a:sym typeface="Mulish ExtraBold"/>
            </a:endParaRPr>
          </a:p>
        </p:txBody>
      </p:sp>
      <p:sp>
        <p:nvSpPr>
          <p:cNvPr id="135" name="Google Shape;135;p2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2"/>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38" name="Google Shape;138;p22"/>
          <p:cNvPicPr preferRelativeResize="0"/>
          <p:nvPr/>
        </p:nvPicPr>
        <p:blipFill>
          <a:blip r:embed="rId3">
            <a:alphaModFix/>
          </a:blip>
          <a:stretch>
            <a:fillRect/>
          </a:stretch>
        </p:blipFill>
        <p:spPr>
          <a:xfrm>
            <a:off x="451188" y="1145850"/>
            <a:ext cx="8316826" cy="39675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4 Collision</a:t>
            </a:r>
            <a:endParaRPr b="0" sz="2400">
              <a:solidFill>
                <a:srgbClr val="0090F8"/>
              </a:solidFill>
              <a:latin typeface="Mulish ExtraBold"/>
              <a:ea typeface="Mulish ExtraBold"/>
              <a:cs typeface="Mulish ExtraBold"/>
              <a:sym typeface="Mulish ExtraBold"/>
            </a:endParaRPr>
          </a:p>
        </p:txBody>
      </p:sp>
      <p:sp>
        <p:nvSpPr>
          <p:cNvPr id="144" name="Google Shape;144;p23"/>
          <p:cNvSpPr txBox="1"/>
          <p:nvPr>
            <p:ph idx="1" type="body"/>
          </p:nvPr>
        </p:nvSpPr>
        <p:spPr>
          <a:xfrm>
            <a:off x="311700" y="924925"/>
            <a:ext cx="7833000" cy="3644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Trong trường hợp hai khóa khác nhau bị ánh xạ đến cùng một vị trí trong mảng thì đụng độ xảy ra (collision) </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Đụng độ là một vấn đề không tránh khỏi trong HashTable do số lượng vị trí có hạn trong mảng, trong khi đó số lượng key là rất lớn.</a:t>
            </a:r>
            <a:endParaRPr sz="1350">
              <a:solidFill>
                <a:schemeClr val="dk1"/>
              </a:solidFill>
              <a:highlight>
                <a:srgbClr val="FFFFFF"/>
              </a:highlight>
            </a:endParaRPr>
          </a:p>
          <a:p>
            <a:pPr indent="0" lvl="0" marL="457200" rtl="0" algn="l">
              <a:spcBef>
                <a:spcPts val="1000"/>
              </a:spcBef>
              <a:spcAft>
                <a:spcPts val="1000"/>
              </a:spcAft>
              <a:buNone/>
            </a:pPr>
            <a:r>
              <a:t/>
            </a:r>
            <a:endParaRPr sz="1350">
              <a:solidFill>
                <a:schemeClr val="dk1"/>
              </a:solidFill>
              <a:highlight>
                <a:srgbClr val="FFFFFF"/>
              </a:highlight>
            </a:endParaRPr>
          </a:p>
        </p:txBody>
      </p:sp>
      <p:sp>
        <p:nvSpPr>
          <p:cNvPr id="145" name="Google Shape;145;p23"/>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3"/>
          <p:cNvSpPr txBox="1"/>
          <p:nvPr/>
        </p:nvSpPr>
        <p:spPr>
          <a:xfrm>
            <a:off x="7209150" y="65375"/>
            <a:ext cx="1812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48" name="Google Shape;148;p23"/>
          <p:cNvPicPr preferRelativeResize="0"/>
          <p:nvPr/>
        </p:nvPicPr>
        <p:blipFill>
          <a:blip r:embed="rId3">
            <a:alphaModFix/>
          </a:blip>
          <a:stretch>
            <a:fillRect/>
          </a:stretch>
        </p:blipFill>
        <p:spPr>
          <a:xfrm>
            <a:off x="1145135" y="2044075"/>
            <a:ext cx="6497024" cy="3099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5</a:t>
            </a:r>
            <a:r>
              <a:rPr b="0"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Một</a:t>
            </a:r>
            <a:r>
              <a:rPr b="0"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số cách giải quyết collision </a:t>
            </a:r>
            <a:endParaRPr b="0" sz="2400">
              <a:solidFill>
                <a:srgbClr val="0090F8"/>
              </a:solidFill>
              <a:latin typeface="Mulish ExtraBold"/>
              <a:ea typeface="Mulish ExtraBold"/>
              <a:cs typeface="Mulish ExtraBold"/>
              <a:sym typeface="Mulish ExtraBold"/>
            </a:endParaRPr>
          </a:p>
        </p:txBody>
      </p:sp>
      <p:sp>
        <p:nvSpPr>
          <p:cNvPr id="154" name="Google Shape;154;p24"/>
          <p:cNvSpPr txBox="1"/>
          <p:nvPr>
            <p:ph idx="1" type="body"/>
          </p:nvPr>
        </p:nvSpPr>
        <p:spPr>
          <a:xfrm>
            <a:off x="311700" y="1075325"/>
            <a:ext cx="7833000" cy="34938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b="1" lang="en" sz="1350">
                <a:solidFill>
                  <a:schemeClr val="dk1"/>
                </a:solidFill>
                <a:highlight>
                  <a:srgbClr val="FFFFFF"/>
                </a:highlight>
              </a:rPr>
              <a:t>Chaining</a:t>
            </a:r>
            <a:endParaRPr b="1"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Mỗi vị trí trong mảng không chỉ lưu trữ một giá trị, mà là một danh sách liên kết (hoặc một cấu trúc dữ liệu tương tự) chứa tất cả các giá trị ánh xạ đến vị trí đó.</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Khi có đụng độ, chỉ cần thêm giá trị mới vào danh sách tại vị trí đó.</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Khi tìm kiếm, duyệt qua danh sách để tìm giá trị cần thiết.</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b="1" lang="en" sz="1350">
                <a:solidFill>
                  <a:schemeClr val="dk1"/>
                </a:solidFill>
                <a:highlight>
                  <a:srgbClr val="FFFFFF"/>
                </a:highlight>
              </a:rPr>
              <a:t>Open addressing</a:t>
            </a:r>
            <a:endParaRPr b="1"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Khi xảy ra đụng độ, tìm một vị trí trống khác trong mảng để lưu trữ giá trị.</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Các phương pháp chính:</a:t>
            </a:r>
            <a:endParaRPr sz="1350">
              <a:solidFill>
                <a:schemeClr val="dk1"/>
              </a:solidFill>
              <a:highlight>
                <a:srgbClr val="FFFFFF"/>
              </a:highlight>
            </a:endParaRPr>
          </a:p>
          <a:p>
            <a:pPr indent="-314325" lvl="2" marL="1371600" rtl="0" algn="l">
              <a:spcBef>
                <a:spcPts val="0"/>
              </a:spcBef>
              <a:spcAft>
                <a:spcPts val="0"/>
              </a:spcAft>
              <a:buClr>
                <a:schemeClr val="dk1"/>
              </a:buClr>
              <a:buSzPts val="1350"/>
              <a:buChar char="-"/>
            </a:pPr>
            <a:r>
              <a:rPr lang="en" sz="1350">
                <a:solidFill>
                  <a:schemeClr val="dk1"/>
                </a:solidFill>
                <a:highlight>
                  <a:srgbClr val="FFFFFF"/>
                </a:highlight>
              </a:rPr>
              <a:t>Linear Probing: Khi xảy ra đụng độ, di chuyển tuần tự đến các vị trí tiếp theo cho đến khi tìm thấy vị trí trống.</a:t>
            </a:r>
            <a:endParaRPr sz="1350">
              <a:solidFill>
                <a:schemeClr val="dk1"/>
              </a:solidFill>
              <a:highlight>
                <a:srgbClr val="FFFFFF"/>
              </a:highlight>
            </a:endParaRPr>
          </a:p>
          <a:p>
            <a:pPr indent="-314325" lvl="2" marL="1371600" rtl="0" algn="l">
              <a:spcBef>
                <a:spcPts val="0"/>
              </a:spcBef>
              <a:spcAft>
                <a:spcPts val="0"/>
              </a:spcAft>
              <a:buClr>
                <a:schemeClr val="dk1"/>
              </a:buClr>
              <a:buSzPts val="1350"/>
              <a:buChar char="-"/>
            </a:pPr>
            <a:r>
              <a:rPr lang="en" sz="1350">
                <a:solidFill>
                  <a:schemeClr val="dk1"/>
                </a:solidFill>
                <a:highlight>
                  <a:srgbClr val="FFFFFF"/>
                </a:highlight>
              </a:rPr>
              <a:t>Quadratic Probing: Khi xảy ra đụng độ, di chuyển dựa trên một công thức bậc hai (ví dụ: offset = i^2 ) cho đến khi tìm thấy vị trí trống.</a:t>
            </a:r>
            <a:endParaRPr sz="1350">
              <a:solidFill>
                <a:schemeClr val="dk1"/>
              </a:solidFill>
              <a:highlight>
                <a:srgbClr val="FFFFFF"/>
              </a:highlight>
            </a:endParaRPr>
          </a:p>
          <a:p>
            <a:pPr indent="-314325" lvl="2" marL="1371600" rtl="0" algn="l">
              <a:spcBef>
                <a:spcPts val="0"/>
              </a:spcBef>
              <a:spcAft>
                <a:spcPts val="0"/>
              </a:spcAft>
              <a:buClr>
                <a:schemeClr val="dk1"/>
              </a:buClr>
              <a:buSzPts val="1350"/>
              <a:buChar char="-"/>
            </a:pPr>
            <a:r>
              <a:rPr lang="en" sz="1350">
                <a:solidFill>
                  <a:schemeClr val="dk1"/>
                </a:solidFill>
                <a:highlight>
                  <a:srgbClr val="FFFFFF"/>
                </a:highlight>
              </a:rPr>
              <a:t>Double Hashing: Sử dụng một hàm băm thứ hai để xác định bước di chuyển khi xảy ra đụng độ.</a:t>
            </a:r>
            <a:endParaRPr sz="1350">
              <a:solidFill>
                <a:schemeClr val="dk1"/>
              </a:solidFill>
              <a:highlight>
                <a:srgbClr val="FFFFFF"/>
              </a:highlight>
            </a:endParaRPr>
          </a:p>
        </p:txBody>
      </p:sp>
      <p:sp>
        <p:nvSpPr>
          <p:cNvPr id="155" name="Google Shape;155;p24"/>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4"/>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1000"/>
                                        <p:tgtEl>
                                          <p:spTgt spid="1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1000"/>
                                        <p:tgtEl>
                                          <p:spTgt spid="1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Effect filter="fade" transition="in">
                                      <p:cBhvr>
                                        <p:cTn dur="1000"/>
                                        <p:tgtEl>
                                          <p:spTgt spid="1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161" name="Shape 161"/>
        <p:cNvGrpSpPr/>
        <p:nvPr/>
      </p:nvGrpSpPr>
      <p:grpSpPr>
        <a:xfrm>
          <a:off x="0" y="0"/>
          <a:ext cx="0" cy="0"/>
          <a:chOff x="0" y="0"/>
          <a:chExt cx="0" cy="0"/>
        </a:xfrm>
      </p:grpSpPr>
      <p:sp>
        <p:nvSpPr>
          <p:cNvPr id="162" name="Google Shape;162;p25"/>
          <p:cNvSpPr txBox="1"/>
          <p:nvPr/>
        </p:nvSpPr>
        <p:spPr>
          <a:xfrm>
            <a:off x="1844100" y="2202300"/>
            <a:ext cx="5455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3</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Cài đặt </a:t>
            </a:r>
            <a:r>
              <a:rPr lang="en" sz="3600">
                <a:solidFill>
                  <a:schemeClr val="lt1"/>
                </a:solidFill>
                <a:latin typeface="Mulish ExtraBold"/>
                <a:ea typeface="Mulish ExtraBold"/>
                <a:cs typeface="Mulish ExtraBold"/>
                <a:sym typeface="Mulish ExtraBold"/>
              </a:rPr>
              <a:t>Hash Table </a:t>
            </a:r>
            <a:endParaRPr sz="3600">
              <a:solidFill>
                <a:schemeClr val="lt1"/>
              </a:solidFill>
              <a:latin typeface="Mulish ExtraBold"/>
              <a:ea typeface="Mulish ExtraBold"/>
              <a:cs typeface="Mulish ExtraBold"/>
              <a:sym typeface="Mulish ExtraBold"/>
            </a:endParaRPr>
          </a:p>
        </p:txBody>
      </p:sp>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Design HashMap</a:t>
            </a:r>
            <a:endParaRPr sz="2400">
              <a:solidFill>
                <a:srgbClr val="0090F8"/>
              </a:solidFill>
              <a:latin typeface="Mulish ExtraBold"/>
              <a:ea typeface="Mulish ExtraBold"/>
              <a:cs typeface="Mulish ExtraBold"/>
              <a:sym typeface="Mulish ExtraBold"/>
            </a:endParaRPr>
          </a:p>
        </p:txBody>
      </p:sp>
      <p:sp>
        <p:nvSpPr>
          <p:cNvPr id="169" name="Google Shape;169;p26"/>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050">
                <a:solidFill>
                  <a:srgbClr val="262626"/>
                </a:solidFill>
                <a:highlight>
                  <a:srgbClr val="FFFFFF"/>
                </a:highlight>
              </a:rPr>
              <a:t>Design a HashMap without using any built-in hash table libraries.</a:t>
            </a:r>
            <a:endParaRPr sz="1050">
              <a:solidFill>
                <a:srgbClr val="262626"/>
              </a:solidFill>
              <a:highlight>
                <a:srgbClr val="FFFFFF"/>
              </a:highlight>
            </a:endParaRPr>
          </a:p>
          <a:p>
            <a:pPr indent="0" lvl="0" marL="0" rtl="0" algn="l">
              <a:spcBef>
                <a:spcPts val="1200"/>
              </a:spcBef>
              <a:spcAft>
                <a:spcPts val="0"/>
              </a:spcAft>
              <a:buClr>
                <a:schemeClr val="dk1"/>
              </a:buClr>
              <a:buSzPts val="1100"/>
              <a:buFont typeface="Arial"/>
              <a:buNone/>
            </a:pPr>
            <a:r>
              <a:rPr lang="en" sz="1050">
                <a:solidFill>
                  <a:srgbClr val="262626"/>
                </a:solidFill>
                <a:highlight>
                  <a:srgbClr val="FFFFFF"/>
                </a:highlight>
              </a:rPr>
              <a:t>Implement the </a:t>
            </a:r>
            <a:r>
              <a:rPr b="1" lang="en" sz="1050">
                <a:solidFill>
                  <a:srgbClr val="262626"/>
                </a:solidFill>
                <a:highlight>
                  <a:srgbClr val="FFFFFF"/>
                </a:highlight>
              </a:rPr>
              <a:t>MyHashMap</a:t>
            </a:r>
            <a:r>
              <a:rPr lang="en" sz="1050">
                <a:solidFill>
                  <a:srgbClr val="262626"/>
                </a:solidFill>
                <a:highlight>
                  <a:srgbClr val="FFFFFF"/>
                </a:highlight>
              </a:rPr>
              <a:t> class:</a:t>
            </a:r>
            <a:endParaRPr sz="1050">
              <a:solidFill>
                <a:srgbClr val="262626"/>
              </a:solidFill>
              <a:highlight>
                <a:srgbClr val="FFFFFF"/>
              </a:highlight>
            </a:endParaRPr>
          </a:p>
          <a:p>
            <a:pPr indent="-295275" lvl="0" marL="457200" rtl="0" algn="l">
              <a:spcBef>
                <a:spcPts val="1200"/>
              </a:spcBef>
              <a:spcAft>
                <a:spcPts val="0"/>
              </a:spcAft>
              <a:buClr>
                <a:srgbClr val="262626"/>
              </a:buClr>
              <a:buSzPts val="1050"/>
              <a:buChar char="●"/>
            </a:pPr>
            <a:r>
              <a:rPr b="1" lang="en" sz="1050">
                <a:solidFill>
                  <a:srgbClr val="262626"/>
                </a:solidFill>
                <a:highlight>
                  <a:srgbClr val="FFFFFF"/>
                </a:highlight>
              </a:rPr>
              <a:t>MyHashMap</a:t>
            </a:r>
            <a:r>
              <a:rPr lang="en" sz="1050">
                <a:solidFill>
                  <a:srgbClr val="262626"/>
                </a:solidFill>
                <a:highlight>
                  <a:srgbClr val="FFFFFF"/>
                </a:highlight>
              </a:rPr>
              <a:t>() initializes the object with an empty map.</a:t>
            </a:r>
            <a:endParaRPr sz="1050">
              <a:solidFill>
                <a:srgbClr val="262626"/>
              </a:solidFill>
              <a:highlight>
                <a:srgbClr val="FFFFFF"/>
              </a:highlight>
            </a:endParaRPr>
          </a:p>
          <a:p>
            <a:pPr indent="-295275" lvl="0" marL="457200" rtl="0" algn="l">
              <a:spcBef>
                <a:spcPts val="0"/>
              </a:spcBef>
              <a:spcAft>
                <a:spcPts val="0"/>
              </a:spcAft>
              <a:buClr>
                <a:srgbClr val="262626"/>
              </a:buClr>
              <a:buSzPts val="1050"/>
              <a:buChar char="●"/>
            </a:pPr>
            <a:r>
              <a:rPr b="1" lang="en" sz="1050">
                <a:solidFill>
                  <a:srgbClr val="262626"/>
                </a:solidFill>
                <a:highlight>
                  <a:srgbClr val="FFFFFF"/>
                </a:highlight>
              </a:rPr>
              <a:t>void</a:t>
            </a:r>
            <a:r>
              <a:rPr lang="en" sz="1050">
                <a:solidFill>
                  <a:srgbClr val="262626"/>
                </a:solidFill>
                <a:highlight>
                  <a:srgbClr val="FFFFFF"/>
                </a:highlight>
              </a:rPr>
              <a:t> </a:t>
            </a:r>
            <a:r>
              <a:rPr b="1" lang="en" sz="1050">
                <a:solidFill>
                  <a:srgbClr val="262626"/>
                </a:solidFill>
                <a:highlight>
                  <a:srgbClr val="FFFFFF"/>
                </a:highlight>
              </a:rPr>
              <a:t>put(int key, int value)</a:t>
            </a:r>
            <a:r>
              <a:rPr lang="en" sz="1050">
                <a:solidFill>
                  <a:srgbClr val="262626"/>
                </a:solidFill>
                <a:highlight>
                  <a:srgbClr val="FFFFFF"/>
                </a:highlight>
              </a:rPr>
              <a:t> inserts a (key, value) pair into the HashMap. If the key already exists in the map, update the corresponding value.</a:t>
            </a:r>
            <a:endParaRPr sz="1050">
              <a:solidFill>
                <a:srgbClr val="262626"/>
              </a:solidFill>
              <a:highlight>
                <a:srgbClr val="FFFFFF"/>
              </a:highlight>
            </a:endParaRPr>
          </a:p>
          <a:p>
            <a:pPr indent="-295275" lvl="0" marL="457200" rtl="0" algn="l">
              <a:spcBef>
                <a:spcPts val="0"/>
              </a:spcBef>
              <a:spcAft>
                <a:spcPts val="0"/>
              </a:spcAft>
              <a:buClr>
                <a:srgbClr val="262626"/>
              </a:buClr>
              <a:buSzPts val="1050"/>
              <a:buChar char="●"/>
            </a:pPr>
            <a:r>
              <a:rPr b="1" lang="en" sz="1050">
                <a:solidFill>
                  <a:srgbClr val="262626"/>
                </a:solidFill>
                <a:highlight>
                  <a:srgbClr val="FFFFFF"/>
                </a:highlight>
              </a:rPr>
              <a:t>int get(int key)</a:t>
            </a:r>
            <a:r>
              <a:rPr lang="en" sz="1050">
                <a:solidFill>
                  <a:srgbClr val="262626"/>
                </a:solidFill>
                <a:highlight>
                  <a:srgbClr val="FFFFFF"/>
                </a:highlight>
              </a:rPr>
              <a:t> returns the value to which the specified key is mapped, or -1 if this map contains no mapping for the key.</a:t>
            </a:r>
            <a:endParaRPr sz="1050">
              <a:solidFill>
                <a:srgbClr val="262626"/>
              </a:solidFill>
              <a:highlight>
                <a:srgbClr val="FFFFFF"/>
              </a:highlight>
            </a:endParaRPr>
          </a:p>
          <a:p>
            <a:pPr indent="-295275" lvl="0" marL="457200" rtl="0" algn="l">
              <a:spcBef>
                <a:spcPts val="0"/>
              </a:spcBef>
              <a:spcAft>
                <a:spcPts val="0"/>
              </a:spcAft>
              <a:buClr>
                <a:srgbClr val="262626"/>
              </a:buClr>
              <a:buSzPts val="1050"/>
              <a:buChar char="●"/>
            </a:pPr>
            <a:r>
              <a:rPr b="1" lang="en" sz="1050">
                <a:solidFill>
                  <a:srgbClr val="262626"/>
                </a:solidFill>
                <a:highlight>
                  <a:srgbClr val="FFFFFF"/>
                </a:highlight>
              </a:rPr>
              <a:t>void remove(key) </a:t>
            </a:r>
            <a:r>
              <a:rPr lang="en" sz="1050">
                <a:solidFill>
                  <a:srgbClr val="262626"/>
                </a:solidFill>
                <a:highlight>
                  <a:srgbClr val="FFFFFF"/>
                </a:highlight>
              </a:rPr>
              <a:t>removes the key and its corresponding value if the map contains the mapping for the key.</a:t>
            </a:r>
            <a:endParaRPr sz="1050">
              <a:solidFill>
                <a:srgbClr val="262626"/>
              </a:solidFill>
              <a:highlight>
                <a:srgbClr val="FFFFFF"/>
              </a:highlight>
            </a:endParaRPr>
          </a:p>
          <a:p>
            <a:pPr indent="0" lvl="0" marL="0" rtl="0" algn="l">
              <a:spcBef>
                <a:spcPts val="1200"/>
              </a:spcBef>
              <a:spcAft>
                <a:spcPts val="0"/>
              </a:spcAft>
              <a:buNone/>
            </a:pPr>
            <a:r>
              <a:t/>
            </a:r>
            <a:endParaRPr sz="1350">
              <a:solidFill>
                <a:schemeClr val="dk1"/>
              </a:solidFill>
              <a:highlight>
                <a:srgbClr val="FFFFFF"/>
              </a:highlight>
            </a:endParaRPr>
          </a:p>
          <a:p>
            <a:pPr indent="0" lvl="0" marL="0" rtl="0" algn="l">
              <a:spcBef>
                <a:spcPts val="1000"/>
              </a:spcBef>
              <a:spcAft>
                <a:spcPts val="1000"/>
              </a:spcAft>
              <a:buNone/>
            </a:pPr>
            <a:r>
              <a:rPr lang="en" sz="1350">
                <a:solidFill>
                  <a:schemeClr val="dk1"/>
                </a:solidFill>
                <a:highlight>
                  <a:srgbClr val="FFFFFF"/>
                </a:highlight>
              </a:rPr>
              <a:t>Link: </a:t>
            </a:r>
            <a:r>
              <a:rPr lang="en" sz="1350" u="sng">
                <a:solidFill>
                  <a:schemeClr val="hlink"/>
                </a:solidFill>
                <a:highlight>
                  <a:srgbClr val="FFFFFF"/>
                </a:highlight>
                <a:hlinkClick r:id="rId3"/>
              </a:rPr>
              <a:t>https://leetcode.com/problems/design-hashmap/description/</a:t>
            </a:r>
            <a:r>
              <a:rPr lang="en" sz="1350">
                <a:solidFill>
                  <a:schemeClr val="dk1"/>
                </a:solidFill>
                <a:highlight>
                  <a:srgbClr val="FFFFFF"/>
                </a:highlight>
              </a:rPr>
              <a:t> </a:t>
            </a:r>
            <a:endParaRPr sz="1350">
              <a:solidFill>
                <a:schemeClr val="dk1"/>
              </a:solidFill>
              <a:highlight>
                <a:srgbClr val="FFFFFF"/>
              </a:highlight>
            </a:endParaRPr>
          </a:p>
        </p:txBody>
      </p:sp>
      <p:sp>
        <p:nvSpPr>
          <p:cNvPr id="170" name="Google Shape;170;p2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6"/>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1000"/>
                                        <p:tgtEl>
                                          <p:spTgt spid="1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animEffect filter="fade" transition="in">
                                      <p:cBhvr>
                                        <p:cTn dur="1000"/>
                                        <p:tgtEl>
                                          <p:spTgt spid="16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animEffect filter="fade" transition="in">
                                      <p:cBhvr>
                                        <p:cTn dur="1000"/>
                                        <p:tgtEl>
                                          <p:spTgt spid="16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7" st="7"/>
                                            </p:txEl>
                                          </p:spTgt>
                                        </p:tgtEl>
                                        <p:attrNameLst>
                                          <p:attrName>style.visibility</p:attrName>
                                        </p:attrNameLst>
                                      </p:cBhvr>
                                      <p:to>
                                        <p:strVal val="visible"/>
                                      </p:to>
                                    </p:set>
                                    <p:animEffect filter="fade" transition="in">
                                      <p:cBhvr>
                                        <p:cTn dur="1000"/>
                                        <p:tgtEl>
                                          <p:spTgt spid="169">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Nhắc lại cơ chế cài đặt</a:t>
            </a:r>
            <a:endParaRPr b="0" sz="2400">
              <a:solidFill>
                <a:srgbClr val="0090F8"/>
              </a:solidFill>
              <a:latin typeface="Mulish ExtraBold"/>
              <a:ea typeface="Mulish ExtraBold"/>
              <a:cs typeface="Mulish ExtraBold"/>
              <a:sym typeface="Mulish ExtraBold"/>
            </a:endParaRPr>
          </a:p>
        </p:txBody>
      </p:sp>
      <p:sp>
        <p:nvSpPr>
          <p:cNvPr id="178" name="Google Shape;178;p27"/>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350">
              <a:solidFill>
                <a:schemeClr val="dk1"/>
              </a:solidFill>
              <a:highlight>
                <a:srgbClr val="FFFFFF"/>
              </a:highlight>
            </a:endParaRPr>
          </a:p>
        </p:txBody>
      </p:sp>
      <p:sp>
        <p:nvSpPr>
          <p:cNvPr id="179" name="Google Shape;179;p2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7"/>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82" name="Google Shape;182;p27"/>
          <p:cNvPicPr preferRelativeResize="0"/>
          <p:nvPr/>
        </p:nvPicPr>
        <p:blipFill>
          <a:blip r:embed="rId3">
            <a:alphaModFix/>
          </a:blip>
          <a:stretch>
            <a:fillRect/>
          </a:stretch>
        </p:blipFill>
        <p:spPr>
          <a:xfrm>
            <a:off x="195513" y="1131200"/>
            <a:ext cx="8316826" cy="3967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1000"/>
                                        <p:tgtEl>
                                          <p:spTgt spid="1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Các tính chất của key để dùng được HashTable</a:t>
            </a:r>
            <a:endParaRPr b="0" sz="2400">
              <a:solidFill>
                <a:srgbClr val="0090F8"/>
              </a:solidFill>
              <a:latin typeface="Mulish ExtraBold"/>
              <a:ea typeface="Mulish ExtraBold"/>
              <a:cs typeface="Mulish ExtraBold"/>
              <a:sym typeface="Mulish ExtraBold"/>
            </a:endParaRPr>
          </a:p>
        </p:txBody>
      </p:sp>
      <p:sp>
        <p:nvSpPr>
          <p:cNvPr id="188" name="Google Shape;188;p28"/>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Để dùng được HashTable thì key đó phải có tính chất hashable.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key phải thuộc một trong những kiểu sau:</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primitive types: int, string, float...</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tuple (Python, C++...)</a:t>
            </a:r>
            <a:endParaRPr sz="1350">
              <a:solidFill>
                <a:schemeClr val="dk1"/>
              </a:solidFill>
              <a:highlight>
                <a:srgbClr val="FFFFFF"/>
              </a:highlight>
            </a:endParaRPr>
          </a:p>
          <a:p>
            <a:pPr indent="-314325" lvl="1" marL="914400" rtl="0" algn="l">
              <a:spcBef>
                <a:spcPts val="0"/>
              </a:spcBef>
              <a:spcAft>
                <a:spcPts val="0"/>
              </a:spcAft>
              <a:buClr>
                <a:schemeClr val="dk1"/>
              </a:buClr>
              <a:buSzPts val="1350"/>
              <a:buChar char="-"/>
            </a:pPr>
            <a:r>
              <a:rPr lang="en" sz="1350">
                <a:solidFill>
                  <a:schemeClr val="dk1"/>
                </a:solidFill>
                <a:highlight>
                  <a:srgbClr val="FFFFFF"/>
                </a:highlight>
              </a:rPr>
              <a:t>object: phải define 2 hàm sau:</a:t>
            </a:r>
            <a:endParaRPr sz="1350">
              <a:solidFill>
                <a:schemeClr val="dk1"/>
              </a:solidFill>
              <a:highlight>
                <a:srgbClr val="FFFFFF"/>
              </a:highlight>
            </a:endParaRPr>
          </a:p>
          <a:p>
            <a:pPr indent="-314325" lvl="2" marL="1371600" rtl="0" algn="l">
              <a:spcBef>
                <a:spcPts val="0"/>
              </a:spcBef>
              <a:spcAft>
                <a:spcPts val="0"/>
              </a:spcAft>
              <a:buClr>
                <a:schemeClr val="dk1"/>
              </a:buClr>
              <a:buSzPts val="1350"/>
              <a:buChar char="-"/>
            </a:pPr>
            <a:r>
              <a:rPr lang="en" sz="1350">
                <a:solidFill>
                  <a:schemeClr val="dk1"/>
                </a:solidFill>
                <a:highlight>
                  <a:srgbClr val="FFFFFF"/>
                </a:highlight>
              </a:rPr>
              <a:t>hashCode(): int -&gt; Trả về giá trị nguyên là giá trị hashcode sau khi băm</a:t>
            </a:r>
            <a:endParaRPr sz="1350">
              <a:solidFill>
                <a:schemeClr val="dk1"/>
              </a:solidFill>
              <a:highlight>
                <a:srgbClr val="FFFFFF"/>
              </a:highlight>
            </a:endParaRPr>
          </a:p>
          <a:p>
            <a:pPr indent="-314325" lvl="2" marL="1371600" rtl="0" algn="l">
              <a:spcBef>
                <a:spcPts val="0"/>
              </a:spcBef>
              <a:spcAft>
                <a:spcPts val="0"/>
              </a:spcAft>
              <a:buClr>
                <a:schemeClr val="dk1"/>
              </a:buClr>
              <a:buSzPts val="1350"/>
              <a:buChar char="-"/>
            </a:pPr>
            <a:r>
              <a:rPr lang="en" sz="1350">
                <a:solidFill>
                  <a:schemeClr val="dk1"/>
                </a:solidFill>
                <a:highlight>
                  <a:srgbClr val="FFFFFF"/>
                </a:highlight>
              </a:rPr>
              <a:t>equals(Object other): boolean -&gt; Kiểm tra nội dung của object hiện tại có bằng object cần so sánh không</a:t>
            </a:r>
            <a:endParaRPr sz="1350">
              <a:solidFill>
                <a:schemeClr val="dk1"/>
              </a:solidFill>
              <a:highlight>
                <a:srgbClr val="FFFFFF"/>
              </a:highlight>
            </a:endParaRPr>
          </a:p>
        </p:txBody>
      </p:sp>
      <p:sp>
        <p:nvSpPr>
          <p:cNvPr id="189" name="Google Shape;189;p2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28"/>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animEffect filter="fade" transition="in">
                                      <p:cBhvr>
                                        <p:cTn dur="1000"/>
                                        <p:tgtEl>
                                          <p:spTgt spid="1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animEffect filter="fade" transition="in">
                                      <p:cBhvr>
                                        <p:cTn dur="1000"/>
                                        <p:tgtEl>
                                          <p:spTgt spid="1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animEffect filter="fade" transition="in">
                                      <p:cBhvr>
                                        <p:cTn dur="1000"/>
                                        <p:tgtEl>
                                          <p:spTgt spid="1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animEffect filter="fade" transition="in">
                                      <p:cBhvr>
                                        <p:cTn dur="1000"/>
                                        <p:tgtEl>
                                          <p:spTgt spid="1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animEffect filter="fade" transition="in">
                                      <p:cBhvr>
                                        <p:cTn dur="1000"/>
                                        <p:tgtEl>
                                          <p:spTgt spid="1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animEffect filter="fade" transition="in">
                                      <p:cBhvr>
                                        <p:cTn dur="1000"/>
                                        <p:tgtEl>
                                          <p:spTgt spid="1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animEffect filter="fade" transition="in">
                                      <p:cBhvr>
                                        <p:cTn dur="1000"/>
                                        <p:tgtEl>
                                          <p:spTgt spid="18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hashCode của Integer</a:t>
            </a:r>
            <a:endParaRPr b="0" sz="2400">
              <a:solidFill>
                <a:srgbClr val="0090F8"/>
              </a:solidFill>
              <a:latin typeface="Mulish ExtraBold"/>
              <a:ea typeface="Mulish ExtraBold"/>
              <a:cs typeface="Mulish ExtraBold"/>
              <a:sym typeface="Mulish ExtraBold"/>
            </a:endParaRPr>
          </a:p>
        </p:txBody>
      </p:sp>
      <p:sp>
        <p:nvSpPr>
          <p:cNvPr id="197" name="Google Shape;197;p29"/>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350">
              <a:solidFill>
                <a:schemeClr val="dk1"/>
              </a:solidFill>
              <a:highlight>
                <a:srgbClr val="FFFFFF"/>
              </a:highlight>
            </a:endParaRPr>
          </a:p>
        </p:txBody>
      </p:sp>
      <p:sp>
        <p:nvSpPr>
          <p:cNvPr id="198" name="Google Shape;198;p2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29"/>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01" name="Google Shape;201;p29"/>
          <p:cNvPicPr preferRelativeResize="0"/>
          <p:nvPr/>
        </p:nvPicPr>
        <p:blipFill>
          <a:blip r:embed="rId3">
            <a:alphaModFix/>
          </a:blip>
          <a:stretch>
            <a:fillRect/>
          </a:stretch>
        </p:blipFill>
        <p:spPr>
          <a:xfrm>
            <a:off x="159400" y="1075725"/>
            <a:ext cx="4412601" cy="398110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hashCode </a:t>
            </a:r>
            <a:r>
              <a:rPr lang="en" sz="2400">
                <a:solidFill>
                  <a:srgbClr val="0090F8"/>
                </a:solidFill>
                <a:latin typeface="Mulish ExtraBold"/>
                <a:ea typeface="Mulish ExtraBold"/>
                <a:cs typeface="Mulish ExtraBold"/>
                <a:sym typeface="Mulish ExtraBold"/>
              </a:rPr>
              <a:t>của String</a:t>
            </a:r>
            <a:endParaRPr b="0" sz="2400">
              <a:solidFill>
                <a:srgbClr val="0090F8"/>
              </a:solidFill>
              <a:latin typeface="Mulish ExtraBold"/>
              <a:ea typeface="Mulish ExtraBold"/>
              <a:cs typeface="Mulish ExtraBold"/>
              <a:sym typeface="Mulish ExtraBold"/>
            </a:endParaRPr>
          </a:p>
        </p:txBody>
      </p:sp>
      <p:sp>
        <p:nvSpPr>
          <p:cNvPr id="207" name="Google Shape;207;p30"/>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350">
              <a:solidFill>
                <a:schemeClr val="dk1"/>
              </a:solidFill>
              <a:highlight>
                <a:srgbClr val="FFFFFF"/>
              </a:highlight>
            </a:endParaRPr>
          </a:p>
        </p:txBody>
      </p:sp>
      <p:sp>
        <p:nvSpPr>
          <p:cNvPr id="208" name="Google Shape;208;p3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0"/>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11" name="Google Shape;211;p30"/>
          <p:cNvPicPr preferRelativeResize="0"/>
          <p:nvPr/>
        </p:nvPicPr>
        <p:blipFill>
          <a:blip r:embed="rId3">
            <a:alphaModFix/>
          </a:blip>
          <a:stretch>
            <a:fillRect/>
          </a:stretch>
        </p:blipFill>
        <p:spPr>
          <a:xfrm>
            <a:off x="5033825" y="2629650"/>
            <a:ext cx="3798476" cy="2515199"/>
          </a:xfrm>
          <a:prstGeom prst="rect">
            <a:avLst/>
          </a:prstGeom>
          <a:noFill/>
          <a:ln>
            <a:noFill/>
          </a:ln>
        </p:spPr>
      </p:pic>
      <p:pic>
        <p:nvPicPr>
          <p:cNvPr id="212" name="Google Shape;212;p30"/>
          <p:cNvPicPr preferRelativeResize="0"/>
          <p:nvPr/>
        </p:nvPicPr>
        <p:blipFill>
          <a:blip r:embed="rId4">
            <a:alphaModFix/>
          </a:blip>
          <a:stretch>
            <a:fillRect/>
          </a:stretch>
        </p:blipFill>
        <p:spPr>
          <a:xfrm>
            <a:off x="5033825" y="324850"/>
            <a:ext cx="3798474" cy="2279075"/>
          </a:xfrm>
          <a:prstGeom prst="rect">
            <a:avLst/>
          </a:prstGeom>
          <a:noFill/>
          <a:ln>
            <a:noFill/>
          </a:ln>
        </p:spPr>
      </p:pic>
      <p:pic>
        <p:nvPicPr>
          <p:cNvPr id="213" name="Google Shape;213;p30"/>
          <p:cNvPicPr preferRelativeResize="0"/>
          <p:nvPr/>
        </p:nvPicPr>
        <p:blipFill>
          <a:blip r:embed="rId5">
            <a:alphaModFix/>
          </a:blip>
          <a:stretch>
            <a:fillRect/>
          </a:stretch>
        </p:blipFill>
        <p:spPr>
          <a:xfrm>
            <a:off x="213925" y="1091176"/>
            <a:ext cx="4702216" cy="40523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hashCode của Float</a:t>
            </a:r>
            <a:endParaRPr b="0" sz="2400">
              <a:solidFill>
                <a:srgbClr val="0090F8"/>
              </a:solidFill>
              <a:latin typeface="Mulish ExtraBold"/>
              <a:ea typeface="Mulish ExtraBold"/>
              <a:cs typeface="Mulish ExtraBold"/>
              <a:sym typeface="Mulish ExtraBold"/>
            </a:endParaRPr>
          </a:p>
        </p:txBody>
      </p:sp>
      <p:sp>
        <p:nvSpPr>
          <p:cNvPr id="219" name="Google Shape;219;p31"/>
          <p:cNvSpPr txBox="1"/>
          <p:nvPr>
            <p:ph idx="1" type="body"/>
          </p:nvPr>
        </p:nvSpPr>
        <p:spPr>
          <a:xfrm>
            <a:off x="311700" y="1266325"/>
            <a:ext cx="7833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t/>
            </a:r>
            <a:endParaRPr sz="1350">
              <a:solidFill>
                <a:schemeClr val="dk1"/>
              </a:solidFill>
              <a:highlight>
                <a:srgbClr val="FFFFFF"/>
              </a:highlight>
            </a:endParaRPr>
          </a:p>
        </p:txBody>
      </p:sp>
      <p:sp>
        <p:nvSpPr>
          <p:cNvPr id="220" name="Google Shape;220;p3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31"/>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23" name="Google Shape;223;p31"/>
          <p:cNvPicPr preferRelativeResize="0"/>
          <p:nvPr/>
        </p:nvPicPr>
        <p:blipFill>
          <a:blip r:embed="rId3">
            <a:alphaModFix/>
          </a:blip>
          <a:stretch>
            <a:fillRect/>
          </a:stretch>
        </p:blipFill>
        <p:spPr>
          <a:xfrm>
            <a:off x="239500" y="1151400"/>
            <a:ext cx="4624174" cy="399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4572000" y="0"/>
            <a:ext cx="4724100" cy="5143500"/>
          </a:xfrm>
          <a:prstGeom prst="rect">
            <a:avLst/>
          </a:prstGeom>
          <a:solidFill>
            <a:srgbClr val="0B3E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200">
                <a:solidFill>
                  <a:srgbClr val="0090F8"/>
                </a:solidFill>
                <a:latin typeface="Mulish ExtraBold"/>
                <a:ea typeface="Mulish ExtraBold"/>
                <a:cs typeface="Mulish ExtraBold"/>
                <a:sym typeface="Mulish ExtraBold"/>
              </a:rPr>
              <a:t>Contents</a:t>
            </a:r>
            <a:endParaRPr b="0" sz="3200">
              <a:solidFill>
                <a:srgbClr val="0090F8"/>
              </a:solidFill>
              <a:latin typeface="Mulish ExtraBold"/>
              <a:ea typeface="Mulish ExtraBold"/>
              <a:cs typeface="Mulish ExtraBold"/>
              <a:sym typeface="Mulish ExtraBold"/>
            </a:endParaRPr>
          </a:p>
        </p:txBody>
      </p:sp>
      <p:sp>
        <p:nvSpPr>
          <p:cNvPr id="64" name="Google Shape;64;p14"/>
          <p:cNvSpPr txBox="1"/>
          <p:nvPr>
            <p:ph idx="2" type="body"/>
          </p:nvPr>
        </p:nvSpPr>
        <p:spPr>
          <a:xfrm>
            <a:off x="4572000" y="724200"/>
            <a:ext cx="4533000" cy="3695100"/>
          </a:xfrm>
          <a:prstGeom prst="rect">
            <a:avLst/>
          </a:prstGeom>
        </p:spPr>
        <p:txBody>
          <a:bodyPr anchorCtr="0" anchor="ctr" bIns="91425" lIns="91425" spcFirstLastPara="1" rIns="91425" wrap="square" tIns="91425">
            <a:normAutofit/>
          </a:bodyPr>
          <a:lstStyle/>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Hashing là gì?</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Hash Table </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Cài đặt Hash Table</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Rehashing</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Livecoding</a:t>
            </a:r>
            <a:endParaRPr sz="1600">
              <a:solidFill>
                <a:schemeClr val="lt1"/>
              </a:solidFill>
              <a:latin typeface="Mulish"/>
              <a:ea typeface="Mulish"/>
              <a:cs typeface="Mulish"/>
              <a:sym typeface="Mulish"/>
            </a:endParaRPr>
          </a:p>
          <a:p>
            <a:pPr indent="-330200" lvl="0" marL="457200" rtl="0" algn="l">
              <a:lnSpc>
                <a:spcPct val="150000"/>
              </a:lnSpc>
              <a:spcBef>
                <a:spcPts val="0"/>
              </a:spcBef>
              <a:spcAft>
                <a:spcPts val="0"/>
              </a:spcAft>
              <a:buClr>
                <a:schemeClr val="lt1"/>
              </a:buClr>
              <a:buSzPts val="1600"/>
              <a:buFont typeface="Mulish"/>
              <a:buAutoNum type="arabicPeriod"/>
            </a:pPr>
            <a:r>
              <a:rPr lang="en" sz="1600">
                <a:solidFill>
                  <a:schemeClr val="lt1"/>
                </a:solidFill>
                <a:latin typeface="Mulish"/>
                <a:ea typeface="Mulish"/>
                <a:cs typeface="Mulish"/>
                <a:sym typeface="Mulish"/>
              </a:rPr>
              <a:t>Homework </a:t>
            </a:r>
            <a:endParaRPr sz="1600">
              <a:solidFill>
                <a:schemeClr val="lt1"/>
              </a:solidFill>
              <a:latin typeface="Mulish"/>
              <a:ea typeface="Mulish"/>
              <a:cs typeface="Mulish"/>
              <a:sym typeface="Mulish"/>
            </a:endParaRPr>
          </a:p>
        </p:txBody>
      </p:sp>
      <p:sp>
        <p:nvSpPr>
          <p:cNvPr id="65" name="Google Shape;65;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7" name="Google Shape;67;p14"/>
          <p:cNvSpPr txBox="1"/>
          <p:nvPr/>
        </p:nvSpPr>
        <p:spPr>
          <a:xfrm>
            <a:off x="7209150" y="65375"/>
            <a:ext cx="1812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a:t>
            </a:r>
            <a:r>
              <a:rPr lang="en" sz="1000">
                <a:solidFill>
                  <a:srgbClr val="9E9E9E"/>
                </a:solidFill>
                <a:latin typeface="Mulish"/>
                <a:ea typeface="Mulish"/>
                <a:cs typeface="Mulish"/>
                <a:sym typeface="Mulish"/>
              </a:rPr>
              <a:t>Hash table</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0" st="0"/>
                                            </p:txEl>
                                          </p:spTgt>
                                        </p:tgtEl>
                                        <p:attrNameLst>
                                          <p:attrName>style.visibility</p:attrName>
                                        </p:attrNameLst>
                                      </p:cBhvr>
                                      <p:to>
                                        <p:strVal val="visible"/>
                                      </p:to>
                                    </p:set>
                                    <p:animEffect filter="fade" transition="in">
                                      <p:cBhvr>
                                        <p:cTn dur="1000"/>
                                        <p:tgtEl>
                                          <p:spTgt spid="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1" st="1"/>
                                            </p:txEl>
                                          </p:spTgt>
                                        </p:tgtEl>
                                        <p:attrNameLst>
                                          <p:attrName>style.visibility</p:attrName>
                                        </p:attrNameLst>
                                      </p:cBhvr>
                                      <p:to>
                                        <p:strVal val="visible"/>
                                      </p:to>
                                    </p:set>
                                    <p:animEffect filter="fade" transition="in">
                                      <p:cBhvr>
                                        <p:cTn dur="1000"/>
                                        <p:tgtEl>
                                          <p:spTgt spid="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2" st="2"/>
                                            </p:txEl>
                                          </p:spTgt>
                                        </p:tgtEl>
                                        <p:attrNameLst>
                                          <p:attrName>style.visibility</p:attrName>
                                        </p:attrNameLst>
                                      </p:cBhvr>
                                      <p:to>
                                        <p:strVal val="visible"/>
                                      </p:to>
                                    </p:set>
                                    <p:animEffect filter="fade" transition="in">
                                      <p:cBhvr>
                                        <p:cTn dur="1000"/>
                                        <p:tgtEl>
                                          <p:spTgt spid="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3" st="3"/>
                                            </p:txEl>
                                          </p:spTgt>
                                        </p:tgtEl>
                                        <p:attrNameLst>
                                          <p:attrName>style.visibility</p:attrName>
                                        </p:attrNameLst>
                                      </p:cBhvr>
                                      <p:to>
                                        <p:strVal val="visible"/>
                                      </p:to>
                                    </p:set>
                                    <p:animEffect filter="fade" transition="in">
                                      <p:cBhvr>
                                        <p:cTn dur="1000"/>
                                        <p:tgtEl>
                                          <p:spTgt spid="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4" st="4"/>
                                            </p:txEl>
                                          </p:spTgt>
                                        </p:tgtEl>
                                        <p:attrNameLst>
                                          <p:attrName>style.visibility</p:attrName>
                                        </p:attrNameLst>
                                      </p:cBhvr>
                                      <p:to>
                                        <p:strVal val="visible"/>
                                      </p:to>
                                    </p:set>
                                    <p:animEffect filter="fade" transition="in">
                                      <p:cBhvr>
                                        <p:cTn dur="1000"/>
                                        <p:tgtEl>
                                          <p:spTgt spid="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xEl>
                                              <p:pRg end="5" st="5"/>
                                            </p:txEl>
                                          </p:spTgt>
                                        </p:tgtEl>
                                        <p:attrNameLst>
                                          <p:attrName>style.visibility</p:attrName>
                                        </p:attrNameLst>
                                      </p:cBhvr>
                                      <p:to>
                                        <p:strVal val="visible"/>
                                      </p:to>
                                    </p:set>
                                    <p:animEffect filter="fade" transition="in">
                                      <p:cBhvr>
                                        <p:cTn dur="1000"/>
                                        <p:tgtEl>
                                          <p:spTgt spid="6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27" name="Shape 227"/>
        <p:cNvGrpSpPr/>
        <p:nvPr/>
      </p:nvGrpSpPr>
      <p:grpSpPr>
        <a:xfrm>
          <a:off x="0" y="0"/>
          <a:ext cx="0" cy="0"/>
          <a:chOff x="0" y="0"/>
          <a:chExt cx="0" cy="0"/>
        </a:xfrm>
      </p:grpSpPr>
      <p:sp>
        <p:nvSpPr>
          <p:cNvPr id="228" name="Google Shape;228;p32"/>
          <p:cNvSpPr txBox="1"/>
          <p:nvPr/>
        </p:nvSpPr>
        <p:spPr>
          <a:xfrm>
            <a:off x="226712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4</a:t>
            </a:r>
            <a:r>
              <a:rPr lang="en" sz="3600">
                <a:solidFill>
                  <a:schemeClr val="lt1"/>
                </a:solidFill>
                <a:latin typeface="Mulish ExtraBold"/>
                <a:ea typeface="Mulish ExtraBold"/>
                <a:cs typeface="Mulish ExtraBold"/>
                <a:sym typeface="Mulish ExtraBold"/>
              </a:rPr>
              <a:t>.  Rehashing</a:t>
            </a:r>
            <a:endParaRPr sz="3600">
              <a:solidFill>
                <a:schemeClr val="lt1"/>
              </a:solidFill>
              <a:latin typeface="Mulish ExtraBold"/>
              <a:ea typeface="Mulish ExtraBold"/>
              <a:cs typeface="Mulish ExtraBold"/>
              <a:sym typeface="Mulish ExtraBold"/>
            </a:endParaRPr>
          </a:p>
        </p:txBody>
      </p:sp>
      <p:sp>
        <p:nvSpPr>
          <p:cNvPr id="229" name="Google Shape;22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4.1 Tại sao cần Rehashing (tái cấu trúc)</a:t>
            </a:r>
            <a:endParaRPr b="0" sz="2400">
              <a:solidFill>
                <a:srgbClr val="0090F8"/>
              </a:solidFill>
              <a:latin typeface="Mulish ExtraBold"/>
              <a:ea typeface="Mulish ExtraBold"/>
              <a:cs typeface="Mulish ExtraBold"/>
              <a:sym typeface="Mulish ExtraBold"/>
            </a:endParaRPr>
          </a:p>
        </p:txBody>
      </p:sp>
      <p:sp>
        <p:nvSpPr>
          <p:cNvPr id="235" name="Google Shape;235;p33"/>
          <p:cNvSpPr txBox="1"/>
          <p:nvPr>
            <p:ph idx="1" type="body"/>
          </p:nvPr>
        </p:nvSpPr>
        <p:spPr>
          <a:xfrm>
            <a:off x="311700" y="1266325"/>
            <a:ext cx="7833000" cy="572700"/>
          </a:xfrm>
          <a:prstGeom prst="rect">
            <a:avLst/>
          </a:prstGeom>
        </p:spPr>
        <p:txBody>
          <a:bodyPr anchorCtr="0" anchor="t" bIns="91425" lIns="91425" spcFirstLastPara="1" rIns="91425" wrap="square" tIns="91425">
            <a:normAutofit fontScale="92500" lnSpcReduction="20000"/>
          </a:bodyPr>
          <a:lstStyle/>
          <a:p>
            <a:pPr indent="-307895" lvl="0" marL="457200" rtl="0" algn="l">
              <a:spcBef>
                <a:spcPts val="0"/>
              </a:spcBef>
              <a:spcAft>
                <a:spcPts val="0"/>
              </a:spcAft>
              <a:buClr>
                <a:schemeClr val="dk1"/>
              </a:buClr>
              <a:buSzPct val="100000"/>
              <a:buChar char="-"/>
            </a:pPr>
            <a:r>
              <a:rPr lang="en" sz="1350">
                <a:solidFill>
                  <a:schemeClr val="dk1"/>
                </a:solidFill>
                <a:highlight>
                  <a:srgbClr val="FFFFFF"/>
                </a:highlight>
              </a:rPr>
              <a:t>Mật độ (Load Factor): Là tỷ lệ giữa số phần tử thực sự trong HashTable và kích thước của nó. Được tính bằng cách chia số phần tử cho kích thước của bảng.</a:t>
            </a:r>
            <a:endParaRPr sz="1350">
              <a:solidFill>
                <a:schemeClr val="dk1"/>
              </a:solidFill>
              <a:highlight>
                <a:srgbClr val="FFFFFF"/>
              </a:highlight>
            </a:endParaRPr>
          </a:p>
        </p:txBody>
      </p:sp>
      <p:sp>
        <p:nvSpPr>
          <p:cNvPr id="236" name="Google Shape;236;p33"/>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3"/>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39" name="Google Shape;239;p33"/>
          <p:cNvPicPr preferRelativeResize="0"/>
          <p:nvPr/>
        </p:nvPicPr>
        <p:blipFill>
          <a:blip r:embed="rId3">
            <a:alphaModFix/>
          </a:blip>
          <a:stretch>
            <a:fillRect/>
          </a:stretch>
        </p:blipFill>
        <p:spPr>
          <a:xfrm>
            <a:off x="1812251" y="1940925"/>
            <a:ext cx="6062923" cy="630825"/>
          </a:xfrm>
          <a:prstGeom prst="rect">
            <a:avLst/>
          </a:prstGeom>
          <a:noFill/>
          <a:ln>
            <a:noFill/>
          </a:ln>
        </p:spPr>
      </p:pic>
      <p:sp>
        <p:nvSpPr>
          <p:cNvPr id="240" name="Google Shape;240;p33"/>
          <p:cNvSpPr txBox="1"/>
          <p:nvPr>
            <p:ph idx="1" type="body"/>
          </p:nvPr>
        </p:nvSpPr>
        <p:spPr>
          <a:xfrm>
            <a:off x="351300" y="2804250"/>
            <a:ext cx="7833000" cy="572700"/>
          </a:xfrm>
          <a:prstGeom prst="rect">
            <a:avLst/>
          </a:prstGeom>
        </p:spPr>
        <p:txBody>
          <a:bodyPr anchorCtr="0" anchor="t" bIns="91425" lIns="91425" spcFirstLastPara="1" rIns="91425" wrap="square" tIns="91425">
            <a:normAutofit fontScale="92500" lnSpcReduction="20000"/>
          </a:bodyPr>
          <a:lstStyle/>
          <a:p>
            <a:pPr indent="-307895" lvl="0" marL="457200" rtl="0" algn="l">
              <a:spcBef>
                <a:spcPts val="0"/>
              </a:spcBef>
              <a:spcAft>
                <a:spcPts val="0"/>
              </a:spcAft>
              <a:buClr>
                <a:schemeClr val="dk1"/>
              </a:buClr>
              <a:buSzPct val="100000"/>
              <a:buChar char="-"/>
            </a:pPr>
            <a:r>
              <a:rPr lang="en" sz="1350">
                <a:solidFill>
                  <a:schemeClr val="dk1"/>
                </a:solidFill>
                <a:highlight>
                  <a:srgbClr val="FFFFFF"/>
                </a:highlight>
              </a:rPr>
              <a:t>Khi mật độ vượt quá một ngưỡng nhất định (ví dụ: 0.75), hiệu suất của HashTable có thể giảm xuống do tăng số lượng đụng độ. Khi đó, cần phải tái cấu trúc.</a:t>
            </a:r>
            <a:endParaRPr sz="135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4.2 </a:t>
            </a:r>
            <a:r>
              <a:rPr lang="en" sz="2400">
                <a:solidFill>
                  <a:srgbClr val="0090F8"/>
                </a:solidFill>
                <a:latin typeface="Mulish ExtraBold"/>
                <a:ea typeface="Mulish ExtraBold"/>
                <a:cs typeface="Mulish ExtraBold"/>
                <a:sym typeface="Mulish ExtraBold"/>
              </a:rPr>
              <a:t>Thuật toán</a:t>
            </a:r>
            <a:r>
              <a:rPr lang="en" sz="2400">
                <a:solidFill>
                  <a:srgbClr val="0090F8"/>
                </a:solidFill>
                <a:latin typeface="Mulish ExtraBold"/>
                <a:ea typeface="Mulish ExtraBold"/>
                <a:cs typeface="Mulish ExtraBold"/>
                <a:sym typeface="Mulish ExtraBold"/>
              </a:rPr>
              <a:t> Rehashing (tái cấu trúc)</a:t>
            </a:r>
            <a:endParaRPr b="0" sz="2400">
              <a:solidFill>
                <a:srgbClr val="0090F8"/>
              </a:solidFill>
              <a:latin typeface="Mulish ExtraBold"/>
              <a:ea typeface="Mulish ExtraBold"/>
              <a:cs typeface="Mulish ExtraBold"/>
              <a:sym typeface="Mulish ExtraBold"/>
            </a:endParaRPr>
          </a:p>
        </p:txBody>
      </p:sp>
      <p:sp>
        <p:nvSpPr>
          <p:cNvPr id="246" name="Google Shape;246;p34"/>
          <p:cNvSpPr txBox="1"/>
          <p:nvPr>
            <p:ph idx="1" type="body"/>
          </p:nvPr>
        </p:nvSpPr>
        <p:spPr>
          <a:xfrm>
            <a:off x="311700" y="1266325"/>
            <a:ext cx="7833000" cy="31401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Chọn một kích thước mới lớn hơn cho HashTable (thường double size)</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Tạo một HashTable mới với kích thước đã chọn.</a:t>
            </a:r>
            <a:endParaRPr sz="1350">
              <a:solidFill>
                <a:schemeClr val="dk1"/>
              </a:solidFill>
              <a:highlight>
                <a:srgbClr val="FFFFFF"/>
              </a:highlight>
            </a:endParaRPr>
          </a:p>
          <a:p>
            <a:pPr indent="-314325" lvl="0" marL="457200" rtl="0" algn="l">
              <a:spcBef>
                <a:spcPts val="0"/>
              </a:spcBef>
              <a:spcAft>
                <a:spcPts val="0"/>
              </a:spcAft>
              <a:buClr>
                <a:schemeClr val="dk1"/>
              </a:buClr>
              <a:buSzPts val="1350"/>
              <a:buChar char="-"/>
            </a:pPr>
            <a:r>
              <a:rPr lang="en" sz="1350">
                <a:solidFill>
                  <a:schemeClr val="dk1"/>
                </a:solidFill>
                <a:highlight>
                  <a:srgbClr val="FFFFFF"/>
                </a:highlight>
              </a:rPr>
              <a:t>Duyệt qua mỗi phần tử trong HashTable cũ và chèn vào HashTable mới.</a:t>
            </a:r>
            <a:endParaRPr sz="1350">
              <a:solidFill>
                <a:schemeClr val="dk1"/>
              </a:solidFill>
              <a:highlight>
                <a:srgbClr val="FFFFFF"/>
              </a:highlight>
            </a:endParaRPr>
          </a:p>
        </p:txBody>
      </p:sp>
      <p:sp>
        <p:nvSpPr>
          <p:cNvPr id="247" name="Google Shape;247;p34"/>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9" name="Google Shape;249;p34"/>
          <p:cNvSpPr txBox="1"/>
          <p:nvPr/>
        </p:nvSpPr>
        <p:spPr>
          <a:xfrm>
            <a:off x="7209150" y="65375"/>
            <a:ext cx="1812000" cy="954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53" name="Shape 253"/>
        <p:cNvGrpSpPr/>
        <p:nvPr/>
      </p:nvGrpSpPr>
      <p:grpSpPr>
        <a:xfrm>
          <a:off x="0" y="0"/>
          <a:ext cx="0" cy="0"/>
          <a:chOff x="0" y="0"/>
          <a:chExt cx="0" cy="0"/>
        </a:xfrm>
      </p:grpSpPr>
      <p:sp>
        <p:nvSpPr>
          <p:cNvPr id="254" name="Google Shape;254;p35"/>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5</a:t>
            </a:r>
            <a:r>
              <a:rPr lang="en" sz="3600">
                <a:solidFill>
                  <a:schemeClr val="lt1"/>
                </a:solidFill>
                <a:latin typeface="Mulish ExtraBold"/>
                <a:ea typeface="Mulish ExtraBold"/>
                <a:cs typeface="Mulish ExtraBold"/>
                <a:sym typeface="Mulish ExtraBold"/>
              </a:rPr>
              <a:t>.  Live Coding</a:t>
            </a:r>
            <a:endParaRPr sz="3600">
              <a:solidFill>
                <a:schemeClr val="lt1"/>
              </a:solidFill>
              <a:latin typeface="Mulish ExtraBold"/>
              <a:ea typeface="Mulish ExtraBold"/>
              <a:cs typeface="Mulish ExtraBold"/>
              <a:sym typeface="Mulish ExtraBold"/>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Một số bài tập minh hoạ </a:t>
            </a:r>
            <a:endParaRPr b="0" sz="2400">
              <a:solidFill>
                <a:srgbClr val="0090F8"/>
              </a:solidFill>
              <a:latin typeface="Mulish ExtraBold"/>
              <a:ea typeface="Mulish ExtraBold"/>
              <a:cs typeface="Mulish ExtraBold"/>
              <a:sym typeface="Mulish ExtraBold"/>
            </a:endParaRPr>
          </a:p>
        </p:txBody>
      </p:sp>
      <p:sp>
        <p:nvSpPr>
          <p:cNvPr id="261" name="Google Shape;261;p36"/>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AutoNum type="arabicPeriod"/>
            </a:pPr>
            <a:r>
              <a:rPr lang="en" u="sng">
                <a:solidFill>
                  <a:schemeClr val="hlink"/>
                </a:solidFill>
                <a:hlinkClick r:id="rId3"/>
              </a:rPr>
              <a:t>https://leetcode.com/problems/design-hashmap/description/</a:t>
            </a:r>
            <a:r>
              <a:rPr lang="en"/>
              <a:t> </a:t>
            </a:r>
            <a:endParaRPr/>
          </a:p>
          <a:p>
            <a:pPr indent="-317500" lvl="0" marL="457200" rtl="0" algn="l">
              <a:spcBef>
                <a:spcPts val="0"/>
              </a:spcBef>
              <a:spcAft>
                <a:spcPts val="0"/>
              </a:spcAft>
              <a:buClr>
                <a:schemeClr val="dk1"/>
              </a:buClr>
              <a:buSzPts val="1400"/>
              <a:buAutoNum type="arabicPeriod"/>
            </a:pPr>
            <a:r>
              <a:rPr lang="en" u="sng">
                <a:solidFill>
                  <a:schemeClr val="hlink"/>
                </a:solidFill>
                <a:hlinkClick r:id="rId4"/>
              </a:rPr>
              <a:t>https://leetcode.com/problems/max-number-of-k-sum-pairs/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AutoNum type="arabicPeriod"/>
            </a:pPr>
            <a:r>
              <a:rPr lang="en" u="sng">
                <a:solidFill>
                  <a:schemeClr val="hlink"/>
                </a:solidFill>
                <a:hlinkClick r:id="rId5"/>
              </a:rPr>
              <a:t>https://leetcode.com/problems/group-anagrams/</a:t>
            </a:r>
            <a:endParaRPr/>
          </a:p>
          <a:p>
            <a:pPr indent="-342900" lvl="0" marL="457200" rtl="0" algn="l">
              <a:spcBef>
                <a:spcPts val="0"/>
              </a:spcBef>
              <a:spcAft>
                <a:spcPts val="0"/>
              </a:spcAft>
              <a:buSzPts val="1800"/>
              <a:buAutoNum type="arabicPeriod"/>
            </a:pPr>
            <a:r>
              <a:rPr lang="en" u="sng">
                <a:solidFill>
                  <a:schemeClr val="hlink"/>
                </a:solidFill>
                <a:hlinkClick r:id="rId6"/>
              </a:rPr>
              <a:t>https://leetcode.com/problems/maximum-size-subarray-sum-equals-k</a:t>
            </a:r>
            <a:r>
              <a:rPr lang="en"/>
              <a:t> </a:t>
            </a:r>
            <a:endParaRPr/>
          </a:p>
          <a:p>
            <a:pPr indent="0" lvl="0" marL="0" rtl="0" algn="l">
              <a:spcBef>
                <a:spcPts val="1200"/>
              </a:spcBef>
              <a:spcAft>
                <a:spcPts val="1200"/>
              </a:spcAft>
              <a:buNone/>
            </a:pPr>
            <a:r>
              <a:t/>
            </a:r>
            <a:endParaRPr sz="1400">
              <a:solidFill>
                <a:schemeClr val="dk1"/>
              </a:solidFill>
              <a:highlight>
                <a:srgbClr val="FFFFFF"/>
              </a:highlight>
            </a:endParaRPr>
          </a:p>
        </p:txBody>
      </p:sp>
      <p:sp>
        <p:nvSpPr>
          <p:cNvPr id="262" name="Google Shape;262;p3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6"/>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10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10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10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animEffect filter="fade" transition="in">
                                      <p:cBhvr>
                                        <p:cTn dur="1000"/>
                                        <p:tgtEl>
                                          <p:spTgt spid="2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animEffect filter="fade" transition="in">
                                      <p:cBhvr>
                                        <p:cTn dur="1000"/>
                                        <p:tgtEl>
                                          <p:spTgt spid="26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68" name="Shape 268"/>
        <p:cNvGrpSpPr/>
        <p:nvPr/>
      </p:nvGrpSpPr>
      <p:grpSpPr>
        <a:xfrm>
          <a:off x="0" y="0"/>
          <a:ext cx="0" cy="0"/>
          <a:chOff x="0" y="0"/>
          <a:chExt cx="0" cy="0"/>
        </a:xfrm>
      </p:grpSpPr>
      <p:sp>
        <p:nvSpPr>
          <p:cNvPr id="269" name="Google Shape;269;p37"/>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6</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Homework</a:t>
            </a:r>
            <a:endParaRPr sz="3600">
              <a:solidFill>
                <a:schemeClr val="lt1"/>
              </a:solidFill>
              <a:latin typeface="Mulish ExtraBold"/>
              <a:ea typeface="Mulish ExtraBold"/>
              <a:cs typeface="Mulish ExtraBold"/>
              <a:sym typeface="Mulish ExtraBold"/>
            </a:endParaRPr>
          </a:p>
        </p:txBody>
      </p:sp>
      <p:sp>
        <p:nvSpPr>
          <p:cNvPr id="270" name="Google Shape;27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Một số bài tập về nhà</a:t>
            </a:r>
            <a:endParaRPr b="0" sz="2400">
              <a:solidFill>
                <a:srgbClr val="0090F8"/>
              </a:solidFill>
              <a:latin typeface="Mulish ExtraBold"/>
              <a:ea typeface="Mulish ExtraBold"/>
              <a:cs typeface="Mulish ExtraBold"/>
              <a:sym typeface="Mulish ExtraBold"/>
            </a:endParaRPr>
          </a:p>
        </p:txBody>
      </p:sp>
      <p:sp>
        <p:nvSpPr>
          <p:cNvPr id="276" name="Google Shape;276;p38"/>
          <p:cNvSpPr txBox="1"/>
          <p:nvPr>
            <p:ph idx="1" type="body"/>
          </p:nvPr>
        </p:nvSpPr>
        <p:spPr>
          <a:xfrm>
            <a:off x="311700" y="1266325"/>
            <a:ext cx="8595600" cy="3302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AutoNum type="arabicPeriod"/>
            </a:pPr>
            <a:r>
              <a:rPr lang="en" u="sng">
                <a:solidFill>
                  <a:schemeClr val="hlink"/>
                </a:solidFill>
                <a:hlinkClick r:id="rId3"/>
              </a:rPr>
              <a:t>https://leetcode.com/problems/design-hashset</a:t>
            </a:r>
            <a:r>
              <a:rPr lang="en"/>
              <a:t> </a:t>
            </a:r>
            <a:endParaRPr/>
          </a:p>
          <a:p>
            <a:pPr indent="-330200" lvl="0" marL="457200" rtl="0" algn="l">
              <a:spcBef>
                <a:spcPts val="0"/>
              </a:spcBef>
              <a:spcAft>
                <a:spcPts val="0"/>
              </a:spcAft>
              <a:buClr>
                <a:schemeClr val="dk1"/>
              </a:buClr>
              <a:buSzPts val="1600"/>
              <a:buAutoNum type="arabicPeriod"/>
            </a:pPr>
            <a:r>
              <a:rPr lang="en" sz="1600" u="sng">
                <a:solidFill>
                  <a:schemeClr val="hlink"/>
                </a:solidFill>
                <a:hlinkClick r:id="rId4"/>
              </a:rPr>
              <a:t>https://leetcode.com/problems/subarray-sum-equals-k/</a:t>
            </a:r>
            <a:endParaRPr sz="1600">
              <a:solidFill>
                <a:schemeClr val="dk1"/>
              </a:solidFill>
              <a:highlight>
                <a:srgbClr val="FFFFFF"/>
              </a:highlight>
            </a:endParaRPr>
          </a:p>
          <a:p>
            <a:pPr indent="-330200" lvl="0" marL="457200" rtl="0" algn="l">
              <a:spcBef>
                <a:spcPts val="0"/>
              </a:spcBef>
              <a:spcAft>
                <a:spcPts val="0"/>
              </a:spcAft>
              <a:buClr>
                <a:schemeClr val="dk1"/>
              </a:buClr>
              <a:buSzPts val="1600"/>
              <a:buAutoNum type="arabicPeriod"/>
            </a:pPr>
            <a:r>
              <a:rPr lang="en" u="sng">
                <a:solidFill>
                  <a:schemeClr val="accent5"/>
                </a:solidFill>
                <a:hlinkClick r:id="rId5">
                  <a:extLst>
                    <a:ext uri="{A12FA001-AC4F-418D-AE19-62706E023703}">
                      <ahyp:hlinkClr val="tx"/>
                    </a:ext>
                  </a:extLst>
                </a:hlinkClick>
              </a:rPr>
              <a:t>https://leetcode.com/problems/continuous-subarray-sum/</a:t>
            </a:r>
            <a:endParaRPr sz="1600">
              <a:solidFill>
                <a:schemeClr val="dk1"/>
              </a:solidFill>
              <a:highlight>
                <a:srgbClr val="FFFFFF"/>
              </a:highlight>
            </a:endParaRPr>
          </a:p>
        </p:txBody>
      </p:sp>
      <p:sp>
        <p:nvSpPr>
          <p:cNvPr id="277" name="Google Shape;277;p3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8"/>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71" name="Shape 71"/>
        <p:cNvGrpSpPr/>
        <p:nvPr/>
      </p:nvGrpSpPr>
      <p:grpSpPr>
        <a:xfrm>
          <a:off x="0" y="0"/>
          <a:ext cx="0" cy="0"/>
          <a:chOff x="0" y="0"/>
          <a:chExt cx="0" cy="0"/>
        </a:xfrm>
      </p:grpSpPr>
      <p:sp>
        <p:nvSpPr>
          <p:cNvPr id="72" name="Google Shape;72;p15"/>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1.   </a:t>
            </a:r>
            <a:r>
              <a:rPr lang="en" sz="3600">
                <a:solidFill>
                  <a:schemeClr val="lt1"/>
                </a:solidFill>
                <a:latin typeface="Mulish ExtraBold"/>
                <a:ea typeface="Mulish ExtraBold"/>
                <a:cs typeface="Mulish ExtraBold"/>
                <a:sym typeface="Mulish ExtraBold"/>
              </a:rPr>
              <a:t>Hashing là gì?</a:t>
            </a:r>
            <a:endParaRPr sz="3600">
              <a:solidFill>
                <a:schemeClr val="lt1"/>
              </a:solidFill>
              <a:latin typeface="Mulish ExtraBold"/>
              <a:ea typeface="Mulish ExtraBold"/>
              <a:cs typeface="Mulish ExtraBold"/>
              <a:sym typeface="Mulish ExtraBold"/>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1.1 </a:t>
            </a:r>
            <a:r>
              <a:rPr lang="en" sz="2400">
                <a:solidFill>
                  <a:srgbClr val="0090F8"/>
                </a:solidFill>
                <a:latin typeface="Mulish ExtraBold"/>
                <a:ea typeface="Mulish ExtraBold"/>
                <a:cs typeface="Mulish ExtraBold"/>
                <a:sym typeface="Mulish ExtraBold"/>
              </a:rPr>
              <a:t> Hashing là gì?</a:t>
            </a:r>
            <a:endParaRPr b="0" sz="2400">
              <a:solidFill>
                <a:srgbClr val="0090F8"/>
              </a:solidFill>
              <a:latin typeface="Mulish ExtraBold"/>
              <a:ea typeface="Mulish ExtraBold"/>
              <a:cs typeface="Mulish ExtraBold"/>
              <a:sym typeface="Mulish ExtraBold"/>
            </a:endParaRPr>
          </a:p>
        </p:txBody>
      </p:sp>
      <p:sp>
        <p:nvSpPr>
          <p:cNvPr id="79" name="Google Shape;79;p16"/>
          <p:cNvSpPr txBox="1"/>
          <p:nvPr>
            <p:ph idx="1" type="body"/>
          </p:nvPr>
        </p:nvSpPr>
        <p:spPr>
          <a:xfrm>
            <a:off x="311700" y="1266325"/>
            <a:ext cx="84663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B3E64"/>
              </a:buClr>
              <a:buSzPts val="1400"/>
              <a:buChar char="-"/>
            </a:pPr>
            <a:r>
              <a:rPr lang="en" sz="1200">
                <a:solidFill>
                  <a:srgbClr val="333333"/>
                </a:solidFill>
                <a:highlight>
                  <a:srgbClr val="FFFFFF"/>
                </a:highlight>
              </a:rPr>
              <a:t>Hashing là quá trình biến đầu vào là một nội dung có kích thước, độ dài bất kỳ thành đầu ra tiêu chuẩn có độ dài nhất định. </a:t>
            </a:r>
            <a:endParaRPr sz="1200">
              <a:solidFill>
                <a:srgbClr val="333333"/>
              </a:solidFill>
              <a:highlight>
                <a:srgbClr val="FFFFFF"/>
              </a:highlight>
            </a:endParaRPr>
          </a:p>
          <a:p>
            <a:pPr indent="-317500" lvl="0" marL="457200" rtl="0" algn="l">
              <a:spcBef>
                <a:spcPts val="0"/>
              </a:spcBef>
              <a:spcAft>
                <a:spcPts val="0"/>
              </a:spcAft>
              <a:buClr>
                <a:srgbClr val="0B3E64"/>
              </a:buClr>
              <a:buSzPts val="1400"/>
              <a:buChar char="-"/>
            </a:pPr>
            <a:r>
              <a:rPr lang="en" sz="1200">
                <a:solidFill>
                  <a:srgbClr val="333333"/>
                </a:solidFill>
                <a:highlight>
                  <a:srgbClr val="FFFFFF"/>
                </a:highlight>
              </a:rPr>
              <a:t>Điều này được thực hiện thông qua một hàm toán học hoặc thuật toán, gọi là hàm băm (hash function).</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Char char="-"/>
            </a:pPr>
            <a:r>
              <a:rPr lang="en" sz="1200">
                <a:solidFill>
                  <a:srgbClr val="333333"/>
                </a:solidFill>
                <a:highlight>
                  <a:srgbClr val="FFFFFF"/>
                </a:highlight>
              </a:rPr>
              <a:t>Trong thực tế, việc chọn hàm băm phù hợp phụ thuộc vào loại dữ liệu và ứng dụng cụ thể.</a:t>
            </a:r>
            <a:endParaRPr sz="1200">
              <a:solidFill>
                <a:srgbClr val="333333"/>
              </a:solidFill>
              <a:highlight>
                <a:srgbClr val="FFFFFF"/>
              </a:highlight>
            </a:endParaRPr>
          </a:p>
        </p:txBody>
      </p:sp>
      <p:sp>
        <p:nvSpPr>
          <p:cNvPr id="80" name="Google Shape;80;p1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83" name="Google Shape;83;p16"/>
          <p:cNvPicPr preferRelativeResize="0"/>
          <p:nvPr/>
        </p:nvPicPr>
        <p:blipFill>
          <a:blip r:embed="rId3">
            <a:alphaModFix/>
          </a:blip>
          <a:stretch>
            <a:fillRect/>
          </a:stretch>
        </p:blipFill>
        <p:spPr>
          <a:xfrm>
            <a:off x="3128950" y="3156500"/>
            <a:ext cx="2886075"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2" st="2"/>
                                            </p:txEl>
                                          </p:spTgt>
                                        </p:tgtEl>
                                        <p:attrNameLst>
                                          <p:attrName>style.visibility</p:attrName>
                                        </p:attrNameLst>
                                      </p:cBhvr>
                                      <p:to>
                                        <p:strVal val="visible"/>
                                      </p:to>
                                    </p:set>
                                    <p:animEffect filter="fade" transition="in">
                                      <p:cBhvr>
                                        <p:cTn dur="1000"/>
                                        <p:tgtEl>
                                          <p:spTgt spid="7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Ví dụ một số hàm băm</a:t>
            </a:r>
            <a:endParaRPr b="0" sz="2400">
              <a:solidFill>
                <a:srgbClr val="0090F8"/>
              </a:solidFill>
              <a:latin typeface="Mulish ExtraBold"/>
              <a:ea typeface="Mulish ExtraBold"/>
              <a:cs typeface="Mulish ExtraBold"/>
              <a:sym typeface="Mulish ExtraBold"/>
            </a:endParaRPr>
          </a:p>
        </p:txBody>
      </p:sp>
      <p:sp>
        <p:nvSpPr>
          <p:cNvPr id="89" name="Google Shape;89;p17"/>
          <p:cNvSpPr txBox="1"/>
          <p:nvPr>
            <p:ph idx="1" type="body"/>
          </p:nvPr>
        </p:nvSpPr>
        <p:spPr>
          <a:xfrm>
            <a:off x="311700" y="1266325"/>
            <a:ext cx="8466300" cy="33027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333333"/>
              </a:buClr>
              <a:buSzPts val="1200"/>
              <a:buAutoNum type="arabicPeriod"/>
            </a:pPr>
            <a:r>
              <a:rPr lang="en" sz="1200">
                <a:solidFill>
                  <a:srgbClr val="333333"/>
                </a:solidFill>
                <a:highlight>
                  <a:srgbClr val="FFFFFF"/>
                </a:highlight>
              </a:rPr>
              <a:t>Hàm băm Modulo</a:t>
            </a:r>
            <a:br>
              <a:rPr lang="en" sz="1200">
                <a:solidFill>
                  <a:srgbClr val="333333"/>
                </a:solidFill>
                <a:highlight>
                  <a:srgbClr val="FFFFFF"/>
                </a:highlight>
              </a:rPr>
            </a:br>
            <a:r>
              <a:rPr lang="en" sz="1200">
                <a:solidFill>
                  <a:srgbClr val="333333"/>
                </a:solidFill>
                <a:highlight>
                  <a:srgbClr val="FFFFFF"/>
                </a:highlight>
              </a:rPr>
              <a:t>f(x) = x mod 10, nơi x là khóa cần được băm.</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AutoNum type="arabicPeriod"/>
            </a:pPr>
            <a:r>
              <a:rPr lang="en" sz="1200">
                <a:solidFill>
                  <a:srgbClr val="333333"/>
                </a:solidFill>
                <a:highlight>
                  <a:srgbClr val="FFFFFF"/>
                </a:highlight>
              </a:rPr>
              <a:t>Hàm băm cho chuỗi kí tự</a:t>
            </a:r>
            <a:br>
              <a:rPr lang="en" sz="1200">
                <a:solidFill>
                  <a:srgbClr val="333333"/>
                </a:solidFill>
                <a:highlight>
                  <a:srgbClr val="FFFFFF"/>
                </a:highlight>
              </a:rPr>
            </a:br>
            <a:r>
              <a:rPr lang="en" sz="1200">
                <a:solidFill>
                  <a:srgbClr val="333333"/>
                </a:solidFill>
                <a:highlight>
                  <a:srgbClr val="FFFFFF"/>
                </a:highlight>
              </a:rPr>
              <a:t>f(s) = tổng ascii trên mỗi kí tự của chuỗi</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AutoNum type="arabicPeriod"/>
            </a:pPr>
            <a:r>
              <a:rPr lang="en" sz="1200">
                <a:solidFill>
                  <a:srgbClr val="333333"/>
                </a:solidFill>
                <a:highlight>
                  <a:srgbClr val="FFFFFF"/>
                </a:highlight>
              </a:rPr>
              <a:t>Hàm băm Cryptographic</a:t>
            </a:r>
            <a:endParaRPr sz="1200">
              <a:solidFill>
                <a:srgbClr val="333333"/>
              </a:solidFill>
              <a:highlight>
                <a:srgbClr val="FFFFFF"/>
              </a:highlight>
            </a:endParaRPr>
          </a:p>
          <a:p>
            <a:pPr indent="-304800" lvl="1" marL="914400" rtl="0" algn="l">
              <a:spcBef>
                <a:spcPts val="0"/>
              </a:spcBef>
              <a:spcAft>
                <a:spcPts val="0"/>
              </a:spcAft>
              <a:buClr>
                <a:srgbClr val="333333"/>
              </a:buClr>
              <a:buSzPts val="1200"/>
              <a:buAutoNum type="alphaLcPeriod"/>
            </a:pPr>
            <a:r>
              <a:rPr lang="en" sz="1200">
                <a:solidFill>
                  <a:srgbClr val="333333"/>
                </a:solidFill>
                <a:highlight>
                  <a:srgbClr val="FFFFFF"/>
                </a:highlight>
              </a:rPr>
              <a:t>MD5: băm "fse" thành "95b5f346d5feef26f7fa4eb17356bb78"</a:t>
            </a:r>
            <a:endParaRPr sz="1200">
              <a:solidFill>
                <a:srgbClr val="333333"/>
              </a:solidFill>
              <a:highlight>
                <a:srgbClr val="FFFFFF"/>
              </a:highlight>
            </a:endParaRPr>
          </a:p>
          <a:p>
            <a:pPr indent="-304800" lvl="1" marL="914400" rtl="0" algn="l">
              <a:spcBef>
                <a:spcPts val="0"/>
              </a:spcBef>
              <a:spcAft>
                <a:spcPts val="0"/>
              </a:spcAft>
              <a:buClr>
                <a:srgbClr val="333333"/>
              </a:buClr>
              <a:buSzPts val="1200"/>
              <a:buAutoNum type="alphaLcPeriod"/>
            </a:pPr>
            <a:r>
              <a:rPr lang="en" sz="1200">
                <a:solidFill>
                  <a:srgbClr val="333333"/>
                </a:solidFill>
                <a:highlight>
                  <a:srgbClr val="FFFFFF"/>
                </a:highlight>
              </a:rPr>
              <a:t>SHA-256: băm "fse" thành "c58c8bf5f6b6e7499b2e9305f04f907c5a17970faaba4ed8aeac21bfeee67631"</a:t>
            </a:r>
            <a:endParaRPr sz="1200">
              <a:solidFill>
                <a:srgbClr val="333333"/>
              </a:solidFill>
              <a:highlight>
                <a:srgbClr val="FFFFFF"/>
              </a:highlight>
            </a:endParaRPr>
          </a:p>
          <a:p>
            <a:pPr indent="-304800" lvl="0" marL="457200" rtl="0" algn="l">
              <a:spcBef>
                <a:spcPts val="0"/>
              </a:spcBef>
              <a:spcAft>
                <a:spcPts val="0"/>
              </a:spcAft>
              <a:buClr>
                <a:srgbClr val="333333"/>
              </a:buClr>
              <a:buSzPts val="1200"/>
              <a:buAutoNum type="arabicPeriod"/>
            </a:pPr>
            <a:r>
              <a:rPr lang="en" sz="1200">
                <a:solidFill>
                  <a:srgbClr val="333333"/>
                </a:solidFill>
                <a:highlight>
                  <a:srgbClr val="FFFFFF"/>
                </a:highlight>
              </a:rPr>
              <a:t>...</a:t>
            </a:r>
            <a:endParaRPr sz="1200">
              <a:solidFill>
                <a:srgbClr val="333333"/>
              </a:solidFill>
              <a:highlight>
                <a:srgbClr val="FFFFFF"/>
              </a:highlight>
            </a:endParaRPr>
          </a:p>
        </p:txBody>
      </p:sp>
      <p:sp>
        <p:nvSpPr>
          <p:cNvPr id="90" name="Google Shape;90;p1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93" name="Google Shape;93;p17"/>
          <p:cNvPicPr preferRelativeResize="0"/>
          <p:nvPr/>
        </p:nvPicPr>
        <p:blipFill>
          <a:blip r:embed="rId3">
            <a:alphaModFix/>
          </a:blip>
          <a:stretch>
            <a:fillRect/>
          </a:stretch>
        </p:blipFill>
        <p:spPr>
          <a:xfrm>
            <a:off x="3128950" y="3156500"/>
            <a:ext cx="2886075"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0" st="0"/>
                                            </p:txEl>
                                          </p:spTgt>
                                        </p:tgtEl>
                                        <p:attrNameLst>
                                          <p:attrName>style.visibility</p:attrName>
                                        </p:attrNameLst>
                                      </p:cBhvr>
                                      <p:to>
                                        <p:strVal val="visible"/>
                                      </p:to>
                                    </p:set>
                                    <p:animEffect filter="fade" transition="in">
                                      <p:cBhvr>
                                        <p:cTn dur="1000"/>
                                        <p:tgtEl>
                                          <p:spTgt spid="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1" st="1"/>
                                            </p:txEl>
                                          </p:spTgt>
                                        </p:tgtEl>
                                        <p:attrNameLst>
                                          <p:attrName>style.visibility</p:attrName>
                                        </p:attrNameLst>
                                      </p:cBhvr>
                                      <p:to>
                                        <p:strVal val="visible"/>
                                      </p:to>
                                    </p:set>
                                    <p:animEffect filter="fade" transition="in">
                                      <p:cBhvr>
                                        <p:cTn dur="1000"/>
                                        <p:tgtEl>
                                          <p:spTgt spid="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2" st="2"/>
                                            </p:txEl>
                                          </p:spTgt>
                                        </p:tgtEl>
                                        <p:attrNameLst>
                                          <p:attrName>style.visibility</p:attrName>
                                        </p:attrNameLst>
                                      </p:cBhvr>
                                      <p:to>
                                        <p:strVal val="visible"/>
                                      </p:to>
                                    </p:set>
                                    <p:animEffect filter="fade" transition="in">
                                      <p:cBhvr>
                                        <p:cTn dur="1000"/>
                                        <p:tgtEl>
                                          <p:spTgt spid="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3" st="3"/>
                                            </p:txEl>
                                          </p:spTgt>
                                        </p:tgtEl>
                                        <p:attrNameLst>
                                          <p:attrName>style.visibility</p:attrName>
                                        </p:attrNameLst>
                                      </p:cBhvr>
                                      <p:to>
                                        <p:strVal val="visible"/>
                                      </p:to>
                                    </p:set>
                                    <p:animEffect filter="fade" transition="in">
                                      <p:cBhvr>
                                        <p:cTn dur="1000"/>
                                        <p:tgtEl>
                                          <p:spTgt spid="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4" st="4"/>
                                            </p:txEl>
                                          </p:spTgt>
                                        </p:tgtEl>
                                        <p:attrNameLst>
                                          <p:attrName>style.visibility</p:attrName>
                                        </p:attrNameLst>
                                      </p:cBhvr>
                                      <p:to>
                                        <p:strVal val="visible"/>
                                      </p:to>
                                    </p:set>
                                    <p:animEffect filter="fade" transition="in">
                                      <p:cBhvr>
                                        <p:cTn dur="1000"/>
                                        <p:tgtEl>
                                          <p:spTgt spid="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xEl>
                                              <p:pRg end="5" st="5"/>
                                            </p:txEl>
                                          </p:spTgt>
                                        </p:tgtEl>
                                        <p:attrNameLst>
                                          <p:attrName>style.visibility</p:attrName>
                                        </p:attrNameLst>
                                      </p:cBhvr>
                                      <p:to>
                                        <p:strVal val="visible"/>
                                      </p:to>
                                    </p:set>
                                    <p:animEffect filter="fade" transition="in">
                                      <p:cBhvr>
                                        <p:cTn dur="1000"/>
                                        <p:tgtEl>
                                          <p:spTgt spid="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1.</a:t>
            </a:r>
            <a:r>
              <a:rPr lang="en" sz="2400">
                <a:solidFill>
                  <a:srgbClr val="0090F8"/>
                </a:solidFill>
                <a:latin typeface="Mulish ExtraBold"/>
                <a:ea typeface="Mulish ExtraBold"/>
                <a:cs typeface="Mulish ExtraBold"/>
                <a:sym typeface="Mulish ExtraBold"/>
              </a:rPr>
              <a:t>3</a:t>
            </a:r>
            <a:r>
              <a:rPr b="0"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 C</a:t>
            </a:r>
            <a:r>
              <a:rPr lang="en" sz="2400">
                <a:solidFill>
                  <a:srgbClr val="0090F8"/>
                </a:solidFill>
                <a:latin typeface="Mulish ExtraBold"/>
                <a:ea typeface="Mulish ExtraBold"/>
                <a:cs typeface="Mulish ExtraBold"/>
                <a:sym typeface="Mulish ExtraBold"/>
              </a:rPr>
              <a:t>ác tính chất của 1 hàm băm tốt (good hash function)</a:t>
            </a:r>
            <a:endParaRPr b="0" sz="2400">
              <a:solidFill>
                <a:srgbClr val="0090F8"/>
              </a:solidFill>
              <a:latin typeface="Mulish ExtraBold"/>
              <a:ea typeface="Mulish ExtraBold"/>
              <a:cs typeface="Mulish ExtraBold"/>
              <a:sym typeface="Mulish ExtraBold"/>
            </a:endParaRPr>
          </a:p>
        </p:txBody>
      </p:sp>
      <p:sp>
        <p:nvSpPr>
          <p:cNvPr id="99" name="Google Shape;99;p18"/>
          <p:cNvSpPr txBox="1"/>
          <p:nvPr>
            <p:ph idx="1" type="body"/>
          </p:nvPr>
        </p:nvSpPr>
        <p:spPr>
          <a:xfrm>
            <a:off x="311700" y="1266325"/>
            <a:ext cx="8466300" cy="33027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n" sz="1200">
                <a:solidFill>
                  <a:srgbClr val="333333"/>
                </a:solidFill>
                <a:highlight>
                  <a:srgbClr val="FFFFFF"/>
                </a:highlight>
              </a:rPr>
              <a:t>Đồng nhất (Consistency)</a:t>
            </a:r>
            <a:r>
              <a:rPr lang="en" sz="1200">
                <a:solidFill>
                  <a:srgbClr val="333333"/>
                </a:solidFill>
                <a:highlight>
                  <a:srgbClr val="FFFFFF"/>
                </a:highlight>
              </a:rPr>
              <a:t>: Cùng một đầu vào luôn trả về cùng một giá trị băm.</a:t>
            </a:r>
            <a:endParaRPr sz="1200">
              <a:solidFill>
                <a:srgbClr val="333333"/>
              </a:solidFill>
              <a:highlight>
                <a:srgbClr val="FFFFFF"/>
              </a:highlight>
            </a:endParaRPr>
          </a:p>
          <a:p>
            <a:pPr indent="-298450" lvl="0" marL="457200" rtl="0" algn="l">
              <a:spcBef>
                <a:spcPts val="0"/>
              </a:spcBef>
              <a:spcAft>
                <a:spcPts val="0"/>
              </a:spcAft>
              <a:buClr>
                <a:schemeClr val="dk1"/>
              </a:buClr>
              <a:buSzPts val="1100"/>
              <a:buChar char="-"/>
            </a:pPr>
            <a:r>
              <a:rPr b="1" lang="en" sz="1200">
                <a:solidFill>
                  <a:srgbClr val="333333"/>
                </a:solidFill>
                <a:highlight>
                  <a:srgbClr val="FFFFFF"/>
                </a:highlight>
              </a:rPr>
              <a:t>Phân tán đều (Uniformly distributed):</a:t>
            </a:r>
            <a:r>
              <a:rPr lang="en" sz="1200">
                <a:solidFill>
                  <a:srgbClr val="333333"/>
                </a:solidFill>
                <a:highlight>
                  <a:srgbClr val="FFFFFF"/>
                </a:highlight>
              </a:rPr>
              <a:t> Các giá trị băm phải phân bố đều trên không gian giá trị băm để giảm thiểu xung đột (collision), nơi hai đầu vào khác nhau tạo ra cùng một giá trị băm.</a:t>
            </a:r>
            <a:endParaRPr sz="1200">
              <a:solidFill>
                <a:srgbClr val="333333"/>
              </a:solidFill>
              <a:highlight>
                <a:srgbClr val="FFFFFF"/>
              </a:highlight>
            </a:endParaRPr>
          </a:p>
          <a:p>
            <a:pPr indent="-298450" lvl="0" marL="457200" rtl="0" algn="l">
              <a:spcBef>
                <a:spcPts val="0"/>
              </a:spcBef>
              <a:spcAft>
                <a:spcPts val="0"/>
              </a:spcAft>
              <a:buClr>
                <a:schemeClr val="dk1"/>
              </a:buClr>
              <a:buSzPts val="1100"/>
              <a:buChar char="-"/>
            </a:pPr>
            <a:r>
              <a:rPr b="1" lang="en" sz="1200">
                <a:solidFill>
                  <a:srgbClr val="333333"/>
                </a:solidFill>
                <a:highlight>
                  <a:srgbClr val="FFFFFF"/>
                </a:highlight>
              </a:rPr>
              <a:t>Nhanh chóng và hiệu quả (Efficiently Calculable):</a:t>
            </a:r>
            <a:r>
              <a:rPr lang="en" sz="1200">
                <a:solidFill>
                  <a:srgbClr val="333333"/>
                </a:solidFill>
                <a:highlight>
                  <a:srgbClr val="FFFFFF"/>
                </a:highlight>
              </a:rPr>
              <a:t> Hàm băm phải nhanh chóng và không tốn nhiều tài nguyên để tính toán.</a:t>
            </a:r>
            <a:endParaRPr sz="1200">
              <a:solidFill>
                <a:srgbClr val="333333"/>
              </a:solidFill>
              <a:highlight>
                <a:srgbClr val="FFFFFF"/>
              </a:highlight>
            </a:endParaRPr>
          </a:p>
          <a:p>
            <a:pPr indent="-298450" lvl="0" marL="457200" rtl="0" algn="l">
              <a:spcBef>
                <a:spcPts val="0"/>
              </a:spcBef>
              <a:spcAft>
                <a:spcPts val="0"/>
              </a:spcAft>
              <a:buClr>
                <a:schemeClr val="dk1"/>
              </a:buClr>
              <a:buSzPts val="1100"/>
              <a:buChar char="-"/>
            </a:pPr>
            <a:r>
              <a:rPr b="1" lang="en" sz="1200">
                <a:solidFill>
                  <a:srgbClr val="333333"/>
                </a:solidFill>
                <a:highlight>
                  <a:srgbClr val="FFFFFF"/>
                </a:highlight>
              </a:rPr>
              <a:t>An toàn (Safety):</a:t>
            </a:r>
            <a:r>
              <a:rPr lang="en" sz="1200">
                <a:solidFill>
                  <a:srgbClr val="333333"/>
                </a:solidFill>
                <a:highlight>
                  <a:srgbClr val="FFFFFF"/>
                </a:highlight>
              </a:rPr>
              <a:t> Khó có thể đoán được đầu vào ban đầu chỉ từ giá trị băm, đặc biệt là trong các ứng dụng bảo mật.</a:t>
            </a:r>
            <a:endParaRPr sz="1200">
              <a:solidFill>
                <a:srgbClr val="333333"/>
              </a:solidFill>
              <a:highlight>
                <a:srgbClr val="FFFFFF"/>
              </a:highlight>
            </a:endParaRPr>
          </a:p>
        </p:txBody>
      </p:sp>
      <p:sp>
        <p:nvSpPr>
          <p:cNvPr id="100" name="Google Shape;100;p1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18"/>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03" name="Google Shape;103;p18"/>
          <p:cNvPicPr preferRelativeResize="0"/>
          <p:nvPr/>
        </p:nvPicPr>
        <p:blipFill>
          <a:blip r:embed="rId3">
            <a:alphaModFix/>
          </a:blip>
          <a:stretch>
            <a:fillRect/>
          </a:stretch>
        </p:blipFill>
        <p:spPr>
          <a:xfrm>
            <a:off x="3128950" y="2789875"/>
            <a:ext cx="2886075" cy="1581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Effect filter="fade" transition="in">
                                      <p:cBhvr>
                                        <p:cTn dur="1000"/>
                                        <p:tgtEl>
                                          <p:spTgt spid="9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animEffect filter="fade" transition="in">
                                      <p:cBhvr>
                                        <p:cTn dur="1000"/>
                                        <p:tgtEl>
                                          <p:spTgt spid="9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animEffect filter="fade" transition="in">
                                      <p:cBhvr>
                                        <p:cTn dur="1000"/>
                                        <p:tgtEl>
                                          <p:spTgt spid="9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animEffect filter="fade" transition="in">
                                      <p:cBhvr>
                                        <p:cTn dur="1000"/>
                                        <p:tgtEl>
                                          <p:spTgt spid="9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107" name="Shape 107"/>
        <p:cNvGrpSpPr/>
        <p:nvPr/>
      </p:nvGrpSpPr>
      <p:grpSpPr>
        <a:xfrm>
          <a:off x="0" y="0"/>
          <a:ext cx="0" cy="0"/>
          <a:chOff x="0" y="0"/>
          <a:chExt cx="0" cy="0"/>
        </a:xfrm>
      </p:grpSpPr>
      <p:sp>
        <p:nvSpPr>
          <p:cNvPr id="108" name="Google Shape;108;p19"/>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2</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Hash Table </a:t>
            </a:r>
            <a:endParaRPr sz="3600">
              <a:solidFill>
                <a:schemeClr val="lt1"/>
              </a:solidFill>
              <a:latin typeface="Mulish ExtraBold"/>
              <a:ea typeface="Mulish ExtraBold"/>
              <a:cs typeface="Mulish ExtraBold"/>
              <a:sym typeface="Mulish ExtraBold"/>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.1 </a:t>
            </a:r>
            <a:r>
              <a:rPr lang="en" sz="2400">
                <a:solidFill>
                  <a:srgbClr val="0090F8"/>
                </a:solidFill>
                <a:latin typeface="Mulish ExtraBold"/>
                <a:ea typeface="Mulish ExtraBold"/>
                <a:cs typeface="Mulish ExtraBold"/>
                <a:sym typeface="Mulish ExtraBold"/>
              </a:rPr>
              <a:t>Hash Table là gì</a:t>
            </a:r>
            <a:r>
              <a:rPr lang="en" sz="2400">
                <a:solidFill>
                  <a:srgbClr val="0090F8"/>
                </a:solidFill>
                <a:latin typeface="Mulish ExtraBold"/>
                <a:ea typeface="Mulish ExtraBold"/>
                <a:cs typeface="Mulish ExtraBold"/>
                <a:sym typeface="Mulish ExtraBold"/>
              </a:rPr>
              <a:t>?</a:t>
            </a:r>
            <a:endParaRPr b="0" sz="2400">
              <a:solidFill>
                <a:srgbClr val="0090F8"/>
              </a:solidFill>
              <a:latin typeface="Mulish ExtraBold"/>
              <a:ea typeface="Mulish ExtraBold"/>
              <a:cs typeface="Mulish ExtraBold"/>
              <a:sym typeface="Mulish ExtraBold"/>
            </a:endParaRPr>
          </a:p>
        </p:txBody>
      </p:sp>
      <p:sp>
        <p:nvSpPr>
          <p:cNvPr id="115" name="Google Shape;115;p20"/>
          <p:cNvSpPr txBox="1"/>
          <p:nvPr>
            <p:ph idx="1" type="body"/>
          </p:nvPr>
        </p:nvSpPr>
        <p:spPr>
          <a:xfrm>
            <a:off x="311700" y="962525"/>
            <a:ext cx="8641500" cy="3606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rgbClr val="1B1B1B"/>
                </a:solidFill>
                <a:highlight>
                  <a:srgbClr val="FFFFFF"/>
                </a:highlight>
              </a:rPr>
              <a:t>Hash Table (Bảng băm) là một cấu trúc dữ liệu dựa trên mảng cho phép lưu trữ các cặp </a:t>
            </a:r>
            <a:r>
              <a:rPr b="1" lang="en" sz="1350">
                <a:solidFill>
                  <a:srgbClr val="1B1B1B"/>
                </a:solidFill>
                <a:highlight>
                  <a:srgbClr val="FFFFFF"/>
                </a:highlight>
              </a:rPr>
              <a:t>(key, value)</a:t>
            </a:r>
            <a:r>
              <a:rPr lang="en" sz="1350">
                <a:solidFill>
                  <a:srgbClr val="1B1B1B"/>
                </a:solidFill>
                <a:highlight>
                  <a:srgbClr val="FFFFFF"/>
                </a:highlight>
              </a:rPr>
              <a:t> và cung cấp khả năng truy cập nhanh chóng đến các giá trị dựa trên </a:t>
            </a:r>
            <a:r>
              <a:rPr b="1" lang="en" sz="1350">
                <a:solidFill>
                  <a:srgbClr val="1B1B1B"/>
                </a:solidFill>
                <a:highlight>
                  <a:srgbClr val="FFFFFF"/>
                </a:highlight>
              </a:rPr>
              <a:t>key </a:t>
            </a:r>
            <a:r>
              <a:rPr lang="en" sz="1350">
                <a:solidFill>
                  <a:srgbClr val="1B1B1B"/>
                </a:solidFill>
                <a:highlight>
                  <a:srgbClr val="FFFFFF"/>
                </a:highlight>
              </a:rPr>
              <a:t>của chúng.</a:t>
            </a:r>
            <a:endParaRPr sz="1350">
              <a:solidFill>
                <a:srgbClr val="1B1B1B"/>
              </a:solidFill>
              <a:highlight>
                <a:srgbClr val="FFFFFF"/>
              </a:highlight>
            </a:endParaRPr>
          </a:p>
          <a:p>
            <a:pPr indent="-314325" lvl="0" marL="457200" rtl="0" algn="l">
              <a:spcBef>
                <a:spcPts val="0"/>
              </a:spcBef>
              <a:spcAft>
                <a:spcPts val="0"/>
              </a:spcAft>
              <a:buClr>
                <a:srgbClr val="1B1B1B"/>
              </a:buClr>
              <a:buSzPts val="1350"/>
              <a:buChar char="-"/>
            </a:pPr>
            <a:r>
              <a:rPr lang="en" sz="1350">
                <a:solidFill>
                  <a:srgbClr val="1B1B1B"/>
                </a:solidFill>
                <a:highlight>
                  <a:srgbClr val="FFFFFF"/>
                </a:highlight>
              </a:rPr>
              <a:t>Nó sử dụng hàm băm (hash function) để băm </a:t>
            </a:r>
            <a:r>
              <a:rPr b="1" lang="en" sz="1350">
                <a:solidFill>
                  <a:srgbClr val="1B1B1B"/>
                </a:solidFill>
                <a:highlight>
                  <a:srgbClr val="FFFFFF"/>
                </a:highlight>
              </a:rPr>
              <a:t>key</a:t>
            </a:r>
            <a:r>
              <a:rPr lang="en" sz="1350">
                <a:solidFill>
                  <a:srgbClr val="1B1B1B"/>
                </a:solidFill>
                <a:highlight>
                  <a:srgbClr val="FFFFFF"/>
                </a:highlight>
              </a:rPr>
              <a:t> thành một số nguyên và dùng nó để xác định vị trí cần lưu trên mảng.</a:t>
            </a:r>
            <a:endParaRPr sz="1350">
              <a:solidFill>
                <a:srgbClr val="1B1B1B"/>
              </a:solidFill>
              <a:highlight>
                <a:srgbClr val="FFFFFF"/>
              </a:highlight>
            </a:endParaRPr>
          </a:p>
          <a:p>
            <a:pPr indent="-314325" lvl="0" marL="457200" rtl="0" algn="l">
              <a:spcBef>
                <a:spcPts val="0"/>
              </a:spcBef>
              <a:spcAft>
                <a:spcPts val="0"/>
              </a:spcAft>
              <a:buClr>
                <a:srgbClr val="1B1B1B"/>
              </a:buClr>
              <a:buSzPts val="1350"/>
              <a:buChar char="-"/>
            </a:pPr>
            <a:r>
              <a:rPr lang="en" sz="1350">
                <a:solidFill>
                  <a:schemeClr val="dk1"/>
                </a:solidFill>
                <a:highlight>
                  <a:srgbClr val="FFFFFF"/>
                </a:highlight>
              </a:rPr>
              <a:t>Giúp truy cập nhanh đến dữ liệu: Độ phức tạp trung bình là </a:t>
            </a:r>
            <a:r>
              <a:rPr b="1" lang="en" sz="1350">
                <a:solidFill>
                  <a:schemeClr val="dk1"/>
                </a:solidFill>
                <a:highlight>
                  <a:srgbClr val="FFFFFF"/>
                </a:highlight>
              </a:rPr>
              <a:t>O(1)</a:t>
            </a:r>
            <a:r>
              <a:rPr lang="en" sz="1350">
                <a:solidFill>
                  <a:schemeClr val="dk1"/>
                </a:solidFill>
                <a:highlight>
                  <a:srgbClr val="FFFFFF"/>
                </a:highlight>
              </a:rPr>
              <a:t> cho các thao tác truy cập, thêm và xóa.</a:t>
            </a:r>
            <a:endParaRPr sz="1350">
              <a:solidFill>
                <a:schemeClr val="dk1"/>
              </a:solidFill>
              <a:highlight>
                <a:srgbClr val="FFFFFF"/>
              </a:highlight>
            </a:endParaRPr>
          </a:p>
        </p:txBody>
      </p:sp>
      <p:sp>
        <p:nvSpPr>
          <p:cNvPr id="116" name="Google Shape;116;p2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 name="Google Shape;118;p20"/>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19" name="Google Shape;119;p20"/>
          <p:cNvPicPr preferRelativeResize="0"/>
          <p:nvPr/>
        </p:nvPicPr>
        <p:blipFill>
          <a:blip r:embed="rId3">
            <a:alphaModFix/>
          </a:blip>
          <a:stretch>
            <a:fillRect/>
          </a:stretch>
        </p:blipFill>
        <p:spPr>
          <a:xfrm>
            <a:off x="1790325" y="2613425"/>
            <a:ext cx="6308549" cy="2254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a:t>
            </a:r>
            <a:r>
              <a:rPr lang="en" sz="2400">
                <a:solidFill>
                  <a:srgbClr val="0090F8"/>
                </a:solidFill>
                <a:latin typeface="Mulish ExtraBold"/>
                <a:ea typeface="Mulish ExtraBold"/>
                <a:cs typeface="Mulish ExtraBold"/>
                <a:sym typeface="Mulish ExtraBold"/>
              </a:rPr>
              <a:t>2</a:t>
            </a:r>
            <a:r>
              <a:rPr b="0" lang="en" sz="2400">
                <a:solidFill>
                  <a:srgbClr val="0090F8"/>
                </a:solidFill>
                <a:latin typeface="Mulish ExtraBold"/>
                <a:ea typeface="Mulish ExtraBold"/>
                <a:cs typeface="Mulish ExtraBold"/>
                <a:sym typeface="Mulish ExtraBold"/>
              </a:rPr>
              <a:t> </a:t>
            </a:r>
            <a:r>
              <a:rPr lang="en" sz="2400">
                <a:solidFill>
                  <a:srgbClr val="0090F8"/>
                </a:solidFill>
                <a:latin typeface="Mulish ExtraBold"/>
                <a:ea typeface="Mulish ExtraBold"/>
                <a:cs typeface="Mulish ExtraBold"/>
                <a:sym typeface="Mulish ExtraBold"/>
              </a:rPr>
              <a:t>Hash Table </a:t>
            </a:r>
            <a:r>
              <a:rPr lang="en" sz="2400">
                <a:solidFill>
                  <a:srgbClr val="0090F8"/>
                </a:solidFill>
                <a:latin typeface="Mulish ExtraBold"/>
                <a:ea typeface="Mulish ExtraBold"/>
                <a:cs typeface="Mulish ExtraBold"/>
                <a:sym typeface="Mulish ExtraBold"/>
              </a:rPr>
              <a:t>trong các ngôn ngữ</a:t>
            </a:r>
            <a:endParaRPr b="0" sz="2400">
              <a:solidFill>
                <a:srgbClr val="0090F8"/>
              </a:solidFill>
              <a:latin typeface="Mulish ExtraBold"/>
              <a:ea typeface="Mulish ExtraBold"/>
              <a:cs typeface="Mulish ExtraBold"/>
              <a:sym typeface="Mulish ExtraBold"/>
            </a:endParaRPr>
          </a:p>
        </p:txBody>
      </p:sp>
      <p:sp>
        <p:nvSpPr>
          <p:cNvPr id="125" name="Google Shape;125;p21"/>
          <p:cNvSpPr txBox="1"/>
          <p:nvPr>
            <p:ph idx="1" type="body"/>
          </p:nvPr>
        </p:nvSpPr>
        <p:spPr>
          <a:xfrm>
            <a:off x="311700" y="962525"/>
            <a:ext cx="7833000" cy="36066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chemeClr val="dk1"/>
              </a:buClr>
              <a:buSzPts val="1350"/>
              <a:buChar char="-"/>
            </a:pPr>
            <a:r>
              <a:rPr lang="en" sz="1350">
                <a:solidFill>
                  <a:srgbClr val="1B1B1B"/>
                </a:solidFill>
                <a:highlight>
                  <a:srgbClr val="FFFFFF"/>
                </a:highlight>
              </a:rPr>
              <a:t>Hash Table có 2 loại phổ biến là HashMap và HashSet</a:t>
            </a:r>
            <a:endParaRPr sz="1350">
              <a:solidFill>
                <a:srgbClr val="1B1B1B"/>
              </a:solidFill>
              <a:highlight>
                <a:srgbClr val="FFFFFF"/>
              </a:highlight>
            </a:endParaRPr>
          </a:p>
          <a:p>
            <a:pPr indent="0" lvl="0" marL="0" rtl="0" algn="l">
              <a:spcBef>
                <a:spcPts val="1000"/>
              </a:spcBef>
              <a:spcAft>
                <a:spcPts val="0"/>
              </a:spcAft>
              <a:buNone/>
            </a:pPr>
            <a:r>
              <a:t/>
            </a:r>
            <a:endParaRPr sz="1350">
              <a:solidFill>
                <a:srgbClr val="1B1B1B"/>
              </a:solidFill>
              <a:highlight>
                <a:srgbClr val="FFFFFF"/>
              </a:highlight>
            </a:endParaRPr>
          </a:p>
          <a:p>
            <a:pPr indent="0" lvl="0" marL="0" rtl="0" algn="l">
              <a:spcBef>
                <a:spcPts val="1000"/>
              </a:spcBef>
              <a:spcAft>
                <a:spcPts val="1000"/>
              </a:spcAft>
              <a:buNone/>
            </a:pPr>
            <a:r>
              <a:t/>
            </a:r>
            <a:endParaRPr sz="1350">
              <a:solidFill>
                <a:srgbClr val="1B1B1B"/>
              </a:solidFill>
              <a:highlight>
                <a:srgbClr val="FFFFFF"/>
              </a:highlight>
            </a:endParaRPr>
          </a:p>
        </p:txBody>
      </p:sp>
      <p:sp>
        <p:nvSpPr>
          <p:cNvPr id="126" name="Google Shape;126;p2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Font typeface="Arial"/>
              <a:buNone/>
            </a:pPr>
            <a:r>
              <a:rPr lang="en" sz="1000">
                <a:solidFill>
                  <a:srgbClr val="9E9E9E"/>
                </a:solidFill>
                <a:latin typeface="Mulish"/>
                <a:ea typeface="Mulish"/>
                <a:cs typeface="Mulish"/>
                <a:sym typeface="Mulish"/>
              </a:rPr>
              <a:t>[FSE]  Hash table</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Clr>
                <a:schemeClr val="dk1"/>
              </a:buClr>
              <a:buSzPts val="1100"/>
              <a:buFont typeface="Arial"/>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graphicFrame>
        <p:nvGraphicFramePr>
          <p:cNvPr id="129" name="Google Shape;129;p21"/>
          <p:cNvGraphicFramePr/>
          <p:nvPr/>
        </p:nvGraphicFramePr>
        <p:xfrm>
          <a:off x="952500" y="2000250"/>
          <a:ext cx="3000000" cy="3000000"/>
        </p:xfrm>
        <a:graphic>
          <a:graphicData uri="http://schemas.openxmlformats.org/drawingml/2006/table">
            <a:tbl>
              <a:tblPr>
                <a:noFill/>
                <a:tableStyleId>{74ED5067-5BE9-4FB9-A52B-1B37A7EC47D3}</a:tableStyleId>
              </a:tblPr>
              <a:tblGrid>
                <a:gridCol w="2413000"/>
                <a:gridCol w="2413000"/>
                <a:gridCol w="2413000"/>
              </a:tblGrid>
              <a:tr h="381000">
                <a:tc>
                  <a:txBody>
                    <a:bodyPr/>
                    <a:lstStyle/>
                    <a:p>
                      <a:pPr indent="0" lvl="0" marL="0" rtl="0" algn="l">
                        <a:spcBef>
                          <a:spcPts val="0"/>
                        </a:spcBef>
                        <a:spcAft>
                          <a:spcPts val="0"/>
                        </a:spcAft>
                        <a:buNone/>
                      </a:pPr>
                      <a:r>
                        <a:rPr b="1" lang="en"/>
                        <a:t>Java</a:t>
                      </a:r>
                      <a:endParaRPr b="1"/>
                    </a:p>
                  </a:txBody>
                  <a:tcPr marT="91425" marB="91425" marR="91425" marL="91425"/>
                </a:tc>
                <a:tc>
                  <a:txBody>
                    <a:bodyPr/>
                    <a:lstStyle/>
                    <a:p>
                      <a:pPr indent="0" lvl="0" marL="0" rtl="0" algn="l">
                        <a:spcBef>
                          <a:spcPts val="0"/>
                        </a:spcBef>
                        <a:spcAft>
                          <a:spcPts val="0"/>
                        </a:spcAft>
                        <a:buNone/>
                      </a:pPr>
                      <a:r>
                        <a:rPr b="1" lang="en"/>
                        <a:t>Python</a:t>
                      </a:r>
                      <a:endParaRPr b="1"/>
                    </a:p>
                  </a:txBody>
                  <a:tcPr marT="91425" marB="91425" marR="91425" marL="91425"/>
                </a:tc>
                <a:tc>
                  <a:txBody>
                    <a:bodyPr/>
                    <a:lstStyle/>
                    <a:p>
                      <a:pPr indent="0" lvl="0" marL="0" rtl="0" algn="l">
                        <a:spcBef>
                          <a:spcPts val="0"/>
                        </a:spcBef>
                        <a:spcAft>
                          <a:spcPts val="0"/>
                        </a:spcAft>
                        <a:buNone/>
                      </a:pPr>
                      <a:r>
                        <a:rPr b="1" lang="en"/>
                        <a:t>C++</a:t>
                      </a:r>
                      <a:endParaRPr b="1"/>
                    </a:p>
                  </a:txBody>
                  <a:tcPr marT="91425" marB="91425" marR="91425" marL="91425"/>
                </a:tc>
              </a:tr>
              <a:tr h="381000">
                <a:tc>
                  <a:txBody>
                    <a:bodyPr/>
                    <a:lstStyle/>
                    <a:p>
                      <a:pPr indent="0" lvl="0" marL="0" rtl="0" algn="l">
                        <a:spcBef>
                          <a:spcPts val="0"/>
                        </a:spcBef>
                        <a:spcAft>
                          <a:spcPts val="0"/>
                        </a:spcAft>
                        <a:buNone/>
                      </a:pPr>
                      <a:r>
                        <a:rPr lang="en"/>
                        <a:t>HashMap</a:t>
                      </a:r>
                      <a:endParaRPr/>
                    </a:p>
                  </a:txBody>
                  <a:tcPr marT="91425" marB="91425" marR="91425" marL="91425"/>
                </a:tc>
                <a:tc>
                  <a:txBody>
                    <a:bodyPr/>
                    <a:lstStyle/>
                    <a:p>
                      <a:pPr indent="0" lvl="0" marL="0" rtl="0" algn="l">
                        <a:spcBef>
                          <a:spcPts val="0"/>
                        </a:spcBef>
                        <a:spcAft>
                          <a:spcPts val="0"/>
                        </a:spcAft>
                        <a:buNone/>
                      </a:pPr>
                      <a:r>
                        <a:rPr lang="en"/>
                        <a:t>Dictionary</a:t>
                      </a:r>
                      <a:endParaRPr/>
                    </a:p>
                  </a:txBody>
                  <a:tcPr marT="91425" marB="91425" marR="91425" marL="91425"/>
                </a:tc>
                <a:tc>
                  <a:txBody>
                    <a:bodyPr/>
                    <a:lstStyle/>
                    <a:p>
                      <a:pPr indent="0" lvl="0" marL="0" rtl="0" algn="l">
                        <a:spcBef>
                          <a:spcPts val="0"/>
                        </a:spcBef>
                        <a:spcAft>
                          <a:spcPts val="0"/>
                        </a:spcAft>
                        <a:buNone/>
                      </a:pPr>
                      <a:r>
                        <a:rPr lang="en"/>
                        <a:t>unordered_map</a:t>
                      </a:r>
                      <a:endParaRPr/>
                    </a:p>
                  </a:txBody>
                  <a:tcPr marT="91425" marB="91425" marR="91425" marL="91425"/>
                </a:tc>
              </a:tr>
              <a:tr h="381000">
                <a:tc>
                  <a:txBody>
                    <a:bodyPr/>
                    <a:lstStyle/>
                    <a:p>
                      <a:pPr indent="0" lvl="0" marL="0" rtl="0" algn="l">
                        <a:spcBef>
                          <a:spcPts val="0"/>
                        </a:spcBef>
                        <a:spcAft>
                          <a:spcPts val="0"/>
                        </a:spcAft>
                        <a:buNone/>
                      </a:pPr>
                      <a:r>
                        <a:rPr lang="en"/>
                        <a:t>HashSet</a:t>
                      </a:r>
                      <a:endParaRPr/>
                    </a:p>
                  </a:txBody>
                  <a:tcPr marT="91425" marB="91425" marR="91425" marL="91425"/>
                </a:tc>
                <a:tc>
                  <a:txBody>
                    <a:bodyPr/>
                    <a:lstStyle/>
                    <a:p>
                      <a:pPr indent="0" lvl="0" marL="0" rtl="0" algn="l">
                        <a:spcBef>
                          <a:spcPts val="0"/>
                        </a:spcBef>
                        <a:spcAft>
                          <a:spcPts val="0"/>
                        </a:spcAft>
                        <a:buNone/>
                      </a:pPr>
                      <a:r>
                        <a:rPr lang="en"/>
                        <a:t>Set</a:t>
                      </a:r>
                      <a:endParaRPr/>
                    </a:p>
                  </a:txBody>
                  <a:tcPr marT="91425" marB="91425" marR="91425" marL="91425"/>
                </a:tc>
                <a:tc>
                  <a:txBody>
                    <a:bodyPr/>
                    <a:lstStyle/>
                    <a:p>
                      <a:pPr indent="0" lvl="0" marL="0" rtl="0" algn="l">
                        <a:spcBef>
                          <a:spcPts val="0"/>
                        </a:spcBef>
                        <a:spcAft>
                          <a:spcPts val="0"/>
                        </a:spcAft>
                        <a:buNone/>
                      </a:pPr>
                      <a:r>
                        <a:rPr lang="en"/>
                        <a:t>unordered_set</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