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Mulish"/>
      <p:regular r:id="rId25"/>
      <p:bold r:id="rId26"/>
      <p:italic r:id="rId27"/>
      <p:boldItalic r:id="rId28"/>
    </p:embeddedFont>
    <p:embeddedFont>
      <p:font typeface="PT Sans Narrow"/>
      <p:regular r:id="rId29"/>
      <p:bold r:id="rId30"/>
    </p:embeddedFont>
    <p:embeddedFont>
      <p:font typeface="Mulish ExtraBold"/>
      <p:bold r:id="rId31"/>
      <p:boldItalic r:id="rId32"/>
    </p:embeddedFont>
    <p:embeddedFont>
      <p:font typeface="Mulish Black"/>
      <p:bold r:id="rId33"/>
      <p:boldItalic r:id="rId34"/>
    </p:embeddedFont>
    <p:embeddedFont>
      <p:font typeface="Mulish Medium"/>
      <p:regular r:id="rId35"/>
      <p:bold r:id="rId36"/>
      <p:italic r:id="rId37"/>
      <p:boldItalic r:id="rId38"/>
    </p:embeddedFont>
    <p:embeddedFont>
      <p:font typeface="Open Sans"/>
      <p:regular r:id="rId39"/>
      <p:bold r:id="rId40"/>
      <p:italic r:id="rId41"/>
      <p:boldItalic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A6EBA50-E282-4956-AF29-4AADF0BF8308}">
  <a:tblStyle styleId="{3A6EBA50-E282-4956-AF29-4AADF0BF830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bold.fntdata"/><Relationship Id="rId20" Type="http://schemas.openxmlformats.org/officeDocument/2006/relationships/slide" Target="slides/slide14.xml"/><Relationship Id="rId42" Type="http://schemas.openxmlformats.org/officeDocument/2006/relationships/font" Target="fonts/OpenSans-boldItalic.fntdata"/><Relationship Id="rId41" Type="http://schemas.openxmlformats.org/officeDocument/2006/relationships/font" Target="fonts/OpenSans-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ulish-bold.fntdata"/><Relationship Id="rId25" Type="http://schemas.openxmlformats.org/officeDocument/2006/relationships/font" Target="fonts/Mulish-regular.fntdata"/><Relationship Id="rId28" Type="http://schemas.openxmlformats.org/officeDocument/2006/relationships/font" Target="fonts/Mulish-boldItalic.fntdata"/><Relationship Id="rId27" Type="http://schemas.openxmlformats.org/officeDocument/2006/relationships/font" Target="fonts/Mulish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PTSansNarrow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MulishExtraBold-bold.fntdata"/><Relationship Id="rId30" Type="http://schemas.openxmlformats.org/officeDocument/2006/relationships/font" Target="fonts/PTSansNarrow-bold.fntdata"/><Relationship Id="rId11" Type="http://schemas.openxmlformats.org/officeDocument/2006/relationships/slide" Target="slides/slide5.xml"/><Relationship Id="rId33" Type="http://schemas.openxmlformats.org/officeDocument/2006/relationships/font" Target="fonts/MulishBlack-bold.fntdata"/><Relationship Id="rId10" Type="http://schemas.openxmlformats.org/officeDocument/2006/relationships/slide" Target="slides/slide4.xml"/><Relationship Id="rId32" Type="http://schemas.openxmlformats.org/officeDocument/2006/relationships/font" Target="fonts/MulishExtraBold-boldItalic.fntdata"/><Relationship Id="rId13" Type="http://schemas.openxmlformats.org/officeDocument/2006/relationships/slide" Target="slides/slide7.xml"/><Relationship Id="rId35" Type="http://schemas.openxmlformats.org/officeDocument/2006/relationships/font" Target="fonts/MulishMedium-regular.fntdata"/><Relationship Id="rId12" Type="http://schemas.openxmlformats.org/officeDocument/2006/relationships/slide" Target="slides/slide6.xml"/><Relationship Id="rId34" Type="http://schemas.openxmlformats.org/officeDocument/2006/relationships/font" Target="fonts/MulishBlack-boldItalic.fntdata"/><Relationship Id="rId15" Type="http://schemas.openxmlformats.org/officeDocument/2006/relationships/slide" Target="slides/slide9.xml"/><Relationship Id="rId37" Type="http://schemas.openxmlformats.org/officeDocument/2006/relationships/font" Target="fonts/MulishMedium-italic.fntdata"/><Relationship Id="rId14" Type="http://schemas.openxmlformats.org/officeDocument/2006/relationships/slide" Target="slides/slide8.xml"/><Relationship Id="rId36" Type="http://schemas.openxmlformats.org/officeDocument/2006/relationships/font" Target="fonts/MulishMedium-bold.fntdata"/><Relationship Id="rId17" Type="http://schemas.openxmlformats.org/officeDocument/2006/relationships/slide" Target="slides/slide11.xml"/><Relationship Id="rId39" Type="http://schemas.openxmlformats.org/officeDocument/2006/relationships/font" Target="fonts/OpenSans-regular.fntdata"/><Relationship Id="rId16" Type="http://schemas.openxmlformats.org/officeDocument/2006/relationships/slide" Target="slides/slide10.xml"/><Relationship Id="rId38" Type="http://schemas.openxmlformats.org/officeDocument/2006/relationships/font" Target="fonts/MulishMedium-boldItalic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15a1e5077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15a1e5077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19718b77f6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19718b77f6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1d9d0d2d3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1d9d0d2d3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 (Depth-First Search) và BFS (Breadth First Search) là 2 nhóm phương pháp chính để duyệt cây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DFS: duyệt h</a:t>
            </a:r>
            <a:r>
              <a:rPr lang="en"/>
              <a:t>ết nhánh con (cây con) của một đỉnh</a:t>
            </a:r>
            <a:r>
              <a:rPr lang="en"/>
              <a:t> trước khi đi sang các đ</a:t>
            </a:r>
            <a:r>
              <a:rPr lang="en"/>
              <a:t>ỉnh anh/em với nó, tìm đường đi trong mê cung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BFS: duyệt theo thứ tự kh</a:t>
            </a:r>
            <a:r>
              <a:rPr lang="en"/>
              <a:t>oảng cách từ gốc,</a:t>
            </a:r>
            <a:r>
              <a:rPr lang="en"/>
              <a:t> tìm đường ngắn nhất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119718b77f6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119718b77f6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1d9d0d2d32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11d9d0d2d32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1366e671e6f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1366e671e6f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1d9d0d2d32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11d9d0d2d32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119718b77f6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119718b77f6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Truoc khi giai cac bai toan ve tree: nghi ve de quy. Tinh chat A cua node u se duoc tinh thong qua tinh chat A cua u.left, u.right, hay u.parent nhu the nao?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 u duoc tinh qua u.left → return value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Neu u duoc tinh qua u.parent → pass parameters into DFS function</a:t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119718b77f6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119718b77f6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19718b77f6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119718b77f6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ecde8b696e_0_4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ecde8b696e_0_4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Cây: cấu trúc cơ bản, sử dụng nhiều trong đời sống (và các thuật t</a:t>
            </a:r>
            <a:r>
              <a:rPr lang="en"/>
              <a:t>oán khác, vd: Heap, Database)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DFS/BFS: là 2 nhánh phương pháp để duyệt cây/dồ thị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15a1e5077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15a1e5077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1e88d367d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11e88d367d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Cây gồm 11 nod</a:t>
            </a:r>
            <a:r>
              <a:rPr lang="en"/>
              <a:t>es, với khóa (key) tương ứng A, B, …, K. Ở đây (cho tiện), ta gọi tên node bằng khóa của nó.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Nút A gồm 3 nút con: B, C, 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Nút J không có con nào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Gốc: nút A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ecde8b696e_0_5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ecde8b696e_0_5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Gốc là 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Chỉ tên những node có đúng 2 con?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Lời giải: g</a:t>
            </a:r>
            <a:r>
              <a:rPr lang="en"/>
              <a:t>oogle search “expression tree”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9718b77f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19718b77f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 là tiền bối c</a:t>
            </a:r>
            <a:r>
              <a:rPr lang="en"/>
              <a:t>ủa F. D là tiền bối của K.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 là hậu duệ của H, D, A.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Chỉ tên những nút lá?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Độ cao/Độ sâu của các nút K, H, C, A?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119718b77f6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119718b77f6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Bao gồm 2 cl</a:t>
            </a:r>
            <a:r>
              <a:rPr lang="en"/>
              <a:t>ass: TreeNode, và Tree. Tree không thực sự cần thiết. Chỉ cần nút gốc là đủ rồi.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Lưu ý: thông thường một nút có thông tin về con, chứ con không có thông tin về cha.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1d9d0d2d32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1d9d0d2d32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119718b77f6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119718b77f6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Con có phân biệt thứ tự!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Độ cao c</a:t>
            </a:r>
            <a:r>
              <a:rPr lang="en"/>
              <a:t>ủa complete/perfect binary tree là O(logN)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Số node của perfect binary tree: 2^H - 1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Complete binary tree: ứng dụng để biểu diễn heap!</a:t>
            </a:r>
            <a:endParaRPr/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en"/>
              <a:t>Perfect binary tree: cây nhánh đấu đối kháng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rgbClr val="EBF0F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leetcode.com/problems/binary-tree-postorder-traversal/" TargetMode="External"/><Relationship Id="rId4" Type="http://schemas.openxmlformats.org/officeDocument/2006/relationships/hyperlink" Target="https://leetcode.com/problems/binary-tree-level-order-traversal/" TargetMode="External"/><Relationship Id="rId5" Type="http://schemas.openxmlformats.org/officeDocument/2006/relationships/hyperlink" Target="https://leetcode.com/problems/binary-tree-right-side-view/" TargetMode="External"/><Relationship Id="rId6" Type="http://schemas.openxmlformats.org/officeDocument/2006/relationships/hyperlink" Target="https://leetcode.com/problems/symmetric-tree/" TargetMode="External"/><Relationship Id="rId7" Type="http://schemas.openxmlformats.org/officeDocument/2006/relationships/hyperlink" Target="https://leetcode.com/problems/count-univalue-subtrees/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leetcode.com/problems/diameter-of-binary-tree/" TargetMode="External"/><Relationship Id="rId4" Type="http://schemas.openxmlformats.org/officeDocument/2006/relationships/hyperlink" Target="https://leetcode.com/problems/binary-tree-zigzag-level-order-traversal/" TargetMode="External"/><Relationship Id="rId5" Type="http://schemas.openxmlformats.org/officeDocument/2006/relationships/hyperlink" Target="https://leetcode.com/problems/time-needed-to-inform-all-employees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6F6F6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/>
        </p:nvSpPr>
        <p:spPr>
          <a:xfrm>
            <a:off x="1321500" y="2171550"/>
            <a:ext cx="6614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solidFill>
                  <a:srgbClr val="0090F8"/>
                </a:solidFill>
                <a:latin typeface="Mulish Black"/>
                <a:ea typeface="Mulish Black"/>
                <a:cs typeface="Mulish Black"/>
                <a:sym typeface="Mulish Black"/>
              </a:rPr>
              <a:t>Cây</a:t>
            </a:r>
            <a:endParaRPr sz="4000">
              <a:solidFill>
                <a:srgbClr val="0090F8"/>
              </a:solidFill>
              <a:latin typeface="Mulish Black"/>
              <a:ea typeface="Mulish Black"/>
              <a:cs typeface="Mulish Black"/>
              <a:sym typeface="Mulish Black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2905350" y="4337750"/>
            <a:ext cx="3333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3E64"/>
              </a:solidFill>
              <a:latin typeface="Mulish Medium"/>
              <a:ea typeface="Mulish Medium"/>
              <a:cs typeface="Mulish Medium"/>
              <a:sym typeface="Mulish Medium"/>
            </a:endParaRPr>
          </a:p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9" name="Google Shape;69;p13"/>
          <p:cNvSpPr txBox="1"/>
          <p:nvPr/>
        </p:nvSpPr>
        <p:spPr>
          <a:xfrm>
            <a:off x="3092550" y="1483975"/>
            <a:ext cx="2958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ulish"/>
                <a:ea typeface="Mulish"/>
                <a:cs typeface="Mulish"/>
                <a:sym typeface="Mulish"/>
              </a:rPr>
              <a:t>Future Software Engineers - FSE k09</a:t>
            </a:r>
            <a:endParaRPr sz="1200"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Duyệt cây nhị phân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51" name="Google Shape;151;p22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3" name="Google Shape;153;p22"/>
          <p:cNvSpPr txBox="1"/>
          <p:nvPr/>
        </p:nvSpPr>
        <p:spPr>
          <a:xfrm>
            <a:off x="7209150" y="65375"/>
            <a:ext cx="181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Cây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graphicFrame>
        <p:nvGraphicFramePr>
          <p:cNvPr id="154" name="Google Shape;154;p22"/>
          <p:cNvGraphicFramePr/>
          <p:nvPr/>
        </p:nvGraphicFramePr>
        <p:xfrm>
          <a:off x="472800" y="13678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{3A6EBA50-E282-4956-AF29-4AADF0BF8308}</a:tableStyleId>
              </a:tblPr>
              <a:tblGrid>
                <a:gridCol w="1203475"/>
                <a:gridCol w="1612075"/>
                <a:gridCol w="928075"/>
                <a:gridCol w="1745350"/>
              </a:tblGrid>
              <a:tr h="57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Tên gọi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Thứ tự ưu tiên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Kỹ thuật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Ví dụ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Inorder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Trái &gt; Cha &gt; Phải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ABCDEFGHI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Preorder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 &gt; Trái &gt; Phải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FBADCEGIH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578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Postorder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Trái &gt; Phải &gt; Cha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DFS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ACEDBHIGF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982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Level-order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Từ trên xuống dưới, từ trái sang phải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BFS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FBGADICEH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155" name="Google Shape;15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63650" y="2361950"/>
            <a:ext cx="28575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0F8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3"/>
          <p:cNvSpPr txBox="1"/>
          <p:nvPr/>
        </p:nvSpPr>
        <p:spPr>
          <a:xfrm>
            <a:off x="1652325" y="1925250"/>
            <a:ext cx="58896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2</a:t>
            </a: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. DFS/BFS </a:t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Tìm kiếm theo chiều sâu</a:t>
            </a:r>
            <a:endParaRPr sz="24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Tìm kiếm theo chiều rộng</a:t>
            </a:r>
            <a:endParaRPr sz="24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61" name="Google Shape;16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EBF0F3"/>
                </a:solidFill>
              </a:rPr>
              <a:t>‹#›</a:t>
            </a:fld>
            <a:endParaRPr>
              <a:solidFill>
                <a:srgbClr val="EBF0F3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2.1. Depth-First Search (DFS)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67" name="Google Shape;167;p24"/>
          <p:cNvSpPr txBox="1"/>
          <p:nvPr>
            <p:ph idx="1" type="body"/>
          </p:nvPr>
        </p:nvSpPr>
        <p:spPr>
          <a:xfrm>
            <a:off x="311700" y="1266325"/>
            <a:ext cx="5009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3E64"/>
                </a:solidFill>
              </a:rPr>
              <a:t>Ví dụ: </a:t>
            </a:r>
            <a:r>
              <a:rPr lang="en">
                <a:solidFill>
                  <a:srgbClr val="0B3E64"/>
                </a:solidFill>
              </a:rPr>
              <a:t>(</a:t>
            </a:r>
            <a:r>
              <a:rPr lang="en">
                <a:solidFill>
                  <a:srgbClr val="0B3E64"/>
                </a:solidFill>
              </a:rPr>
              <a:t>Preorder</a:t>
            </a:r>
            <a:r>
              <a:rPr lang="en">
                <a:solidFill>
                  <a:srgbClr val="0B3E64"/>
                </a:solidFill>
              </a:rPr>
              <a:t> Traversal)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ts val="1800"/>
              <a:buAutoNum type="arabicPeriod"/>
            </a:pPr>
            <a:r>
              <a:rPr lang="en">
                <a:solidFill>
                  <a:srgbClr val="0B3E64"/>
                </a:solidFill>
              </a:rPr>
              <a:t>Duyệt F. Thăm tất cả các con của F (B, G).</a:t>
            </a:r>
            <a:endParaRPr>
              <a:solidFill>
                <a:srgbClr val="0B3E6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400"/>
              <a:buAutoNum type="alphaLcPeriod"/>
            </a:pPr>
            <a:r>
              <a:rPr lang="en">
                <a:solidFill>
                  <a:srgbClr val="0B3E64"/>
                </a:solidFill>
              </a:rPr>
              <a:t>Duyệt B. Thăm tất cả các con của B</a:t>
            </a:r>
            <a:endParaRPr>
              <a:solidFill>
                <a:srgbClr val="0B3E64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400"/>
              <a:buAutoNum type="romanLcPeriod"/>
            </a:pPr>
            <a:r>
              <a:rPr lang="en">
                <a:solidFill>
                  <a:srgbClr val="0B3E64"/>
                </a:solidFill>
              </a:rPr>
              <a:t>Duyệt A</a:t>
            </a:r>
            <a:endParaRPr>
              <a:solidFill>
                <a:srgbClr val="0B3E64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400"/>
              <a:buAutoNum type="romanLcPeriod"/>
            </a:pPr>
            <a:r>
              <a:rPr lang="en">
                <a:solidFill>
                  <a:srgbClr val="0B3E64"/>
                </a:solidFill>
              </a:rPr>
              <a:t>Duyệt D. Thăm tất cả các con của D.</a:t>
            </a:r>
            <a:endParaRPr>
              <a:solidFill>
                <a:srgbClr val="0B3E64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400"/>
              <a:buAutoNum type="arabicPeriod"/>
            </a:pPr>
            <a:r>
              <a:rPr lang="en">
                <a:solidFill>
                  <a:srgbClr val="0B3E64"/>
                </a:solidFill>
              </a:rPr>
              <a:t>Duyệt C</a:t>
            </a:r>
            <a:endParaRPr>
              <a:solidFill>
                <a:srgbClr val="0B3E64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400"/>
              <a:buAutoNum type="arabicPeriod"/>
            </a:pPr>
            <a:r>
              <a:rPr lang="en">
                <a:solidFill>
                  <a:srgbClr val="0B3E64"/>
                </a:solidFill>
              </a:rPr>
              <a:t>Duyệt E</a:t>
            </a:r>
            <a:endParaRPr>
              <a:solidFill>
                <a:srgbClr val="0B3E6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400"/>
              <a:buAutoNum type="alphaLcPeriod"/>
            </a:pPr>
            <a:r>
              <a:rPr lang="en">
                <a:solidFill>
                  <a:srgbClr val="0B3E64"/>
                </a:solidFill>
              </a:rPr>
              <a:t>Duyệt G. Thăm tất cả các con của G</a:t>
            </a:r>
            <a:endParaRPr>
              <a:solidFill>
                <a:srgbClr val="0B3E64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400"/>
              <a:buAutoNum type="romanLcPeriod"/>
            </a:pPr>
            <a:r>
              <a:rPr lang="en">
                <a:solidFill>
                  <a:srgbClr val="0B3E64"/>
                </a:solidFill>
              </a:rPr>
              <a:t>Duyệt I</a:t>
            </a:r>
            <a:endParaRPr>
              <a:solidFill>
                <a:srgbClr val="0B3E64"/>
              </a:solidFill>
            </a:endParaRPr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400"/>
              <a:buAutoNum type="arabicPeriod"/>
            </a:pPr>
            <a:r>
              <a:rPr lang="en">
                <a:solidFill>
                  <a:srgbClr val="0B3E64"/>
                </a:solidFill>
              </a:rPr>
              <a:t>Duyệt H</a:t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168" name="Google Shape;168;p24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24"/>
          <p:cNvSpPr txBox="1"/>
          <p:nvPr/>
        </p:nvSpPr>
        <p:spPr>
          <a:xfrm>
            <a:off x="7209150" y="65375"/>
            <a:ext cx="181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Cây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800" y="1452563"/>
            <a:ext cx="28575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2.1. Depth-First Search (DFS)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77" name="Google Shape;177;p25"/>
          <p:cNvSpPr txBox="1"/>
          <p:nvPr>
            <p:ph idx="1" type="body"/>
          </p:nvPr>
        </p:nvSpPr>
        <p:spPr>
          <a:xfrm>
            <a:off x="311700" y="1266325"/>
            <a:ext cx="5009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3E64"/>
                </a:solidFill>
              </a:rPr>
              <a:t>Ví dụ: </a:t>
            </a:r>
            <a:r>
              <a:rPr lang="en">
                <a:solidFill>
                  <a:srgbClr val="0B3E64"/>
                </a:solidFill>
              </a:rPr>
              <a:t>(Inorder Traversal) </a:t>
            </a:r>
            <a:r>
              <a:rPr b="1" lang="en">
                <a:solidFill>
                  <a:srgbClr val="0B3E64"/>
                </a:solidFill>
              </a:rPr>
              <a:t>(Trái &gt; Cha &gt; Phải</a:t>
            </a:r>
            <a:r>
              <a:rPr lang="en">
                <a:solidFill>
                  <a:srgbClr val="0B3E64"/>
                </a:solidFill>
              </a:rPr>
              <a:t>)</a:t>
            </a:r>
            <a:endParaRPr>
              <a:solidFill>
                <a:srgbClr val="0B3E64"/>
              </a:solidFill>
            </a:endParaRPr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ct val="100000"/>
              <a:buAutoNum type="arabicPeriod"/>
            </a:pPr>
            <a:r>
              <a:rPr lang="en">
                <a:solidFill>
                  <a:srgbClr val="0B3E64"/>
                </a:solidFill>
              </a:rPr>
              <a:t>Duyệt F. Thăm tất cả các con của F (B, G).</a:t>
            </a:r>
            <a:endParaRPr>
              <a:solidFill>
                <a:srgbClr val="0B3E64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ct val="100000"/>
              <a:buAutoNum type="alphaLcPeriod"/>
            </a:pPr>
            <a:r>
              <a:rPr lang="en">
                <a:solidFill>
                  <a:srgbClr val="0B3E64"/>
                </a:solidFill>
              </a:rPr>
              <a:t>Duyệt B. Thăm tất cả các con của B</a:t>
            </a:r>
            <a:endParaRPr>
              <a:solidFill>
                <a:srgbClr val="0B3E64"/>
              </a:solidFill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ct val="100000"/>
              <a:buAutoNum type="romanLcPeriod"/>
            </a:pPr>
            <a:r>
              <a:rPr lang="en">
                <a:solidFill>
                  <a:srgbClr val="0B3E64"/>
                </a:solidFill>
              </a:rPr>
              <a:t>Duyệt A (A)</a:t>
            </a:r>
            <a:endParaRPr>
              <a:solidFill>
                <a:srgbClr val="0B3E64"/>
              </a:solidFill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ct val="100000"/>
              <a:buAutoNum type="romanLcPeriod"/>
            </a:pPr>
            <a:r>
              <a:rPr lang="en">
                <a:solidFill>
                  <a:srgbClr val="0B3E64"/>
                </a:solidFill>
              </a:rPr>
              <a:t>Duyệt B (AB)</a:t>
            </a:r>
            <a:endParaRPr>
              <a:solidFill>
                <a:srgbClr val="0B3E64"/>
              </a:solidFill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ct val="100000"/>
              <a:buAutoNum type="romanLcPeriod"/>
            </a:pPr>
            <a:r>
              <a:rPr lang="en">
                <a:solidFill>
                  <a:srgbClr val="0B3E64"/>
                </a:solidFill>
              </a:rPr>
              <a:t>Duyệt D. Thăm tất cả các con của D.</a:t>
            </a:r>
            <a:endParaRPr>
              <a:solidFill>
                <a:srgbClr val="0B3E64"/>
              </a:solidFill>
            </a:endParaRPr>
          </a:p>
          <a:p>
            <a:pPr indent="-310832" lvl="3" marL="18288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ct val="100000"/>
              <a:buAutoNum type="arabicPeriod"/>
            </a:pPr>
            <a:r>
              <a:rPr lang="en">
                <a:solidFill>
                  <a:srgbClr val="0B3E64"/>
                </a:solidFill>
              </a:rPr>
              <a:t>Duyệt C (ABC)</a:t>
            </a:r>
            <a:endParaRPr>
              <a:solidFill>
                <a:srgbClr val="0B3E64"/>
              </a:solidFill>
            </a:endParaRPr>
          </a:p>
          <a:p>
            <a:pPr indent="-310832" lvl="3" marL="18288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ct val="100000"/>
              <a:buAutoNum type="arabicPeriod"/>
            </a:pPr>
            <a:r>
              <a:rPr lang="en">
                <a:solidFill>
                  <a:srgbClr val="0B3E64"/>
                </a:solidFill>
              </a:rPr>
              <a:t>Duyệt D (ABCD)</a:t>
            </a:r>
            <a:endParaRPr>
              <a:solidFill>
                <a:srgbClr val="0B3E64"/>
              </a:solidFill>
            </a:endParaRPr>
          </a:p>
          <a:p>
            <a:pPr indent="-310832" lvl="3" marL="18288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ct val="100000"/>
              <a:buAutoNum type="arabicPeriod"/>
            </a:pPr>
            <a:r>
              <a:rPr lang="en">
                <a:solidFill>
                  <a:srgbClr val="0B3E64"/>
                </a:solidFill>
              </a:rPr>
              <a:t>Duyệt E (ABCDE)</a:t>
            </a:r>
            <a:endParaRPr>
              <a:solidFill>
                <a:srgbClr val="0B3E64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ct val="100000"/>
              <a:buAutoNum type="alphaLcPeriod"/>
            </a:pPr>
            <a:r>
              <a:rPr lang="en">
                <a:solidFill>
                  <a:srgbClr val="0B3E64"/>
                </a:solidFill>
              </a:rPr>
              <a:t>Duyệt F (ABCDEF)</a:t>
            </a:r>
            <a:endParaRPr>
              <a:solidFill>
                <a:srgbClr val="0B3E64"/>
              </a:solidFill>
            </a:endParaRPr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ct val="100000"/>
              <a:buAutoNum type="alphaLcPeriod"/>
            </a:pPr>
            <a:r>
              <a:rPr lang="en">
                <a:solidFill>
                  <a:srgbClr val="0B3E64"/>
                </a:solidFill>
              </a:rPr>
              <a:t>Duyệt G (ABCDEFG). Thăm tất cả các con của G</a:t>
            </a:r>
            <a:endParaRPr>
              <a:solidFill>
                <a:srgbClr val="0B3E64"/>
              </a:solidFill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ct val="100000"/>
              <a:buAutoNum type="romanLcPeriod"/>
            </a:pPr>
            <a:r>
              <a:rPr lang="en">
                <a:solidFill>
                  <a:srgbClr val="0B3E64"/>
                </a:solidFill>
              </a:rPr>
              <a:t>Duyệt H (ABCDEFGH)	</a:t>
            </a:r>
            <a:endParaRPr>
              <a:solidFill>
                <a:srgbClr val="0B3E64"/>
              </a:solidFill>
            </a:endParaRPr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ct val="100000"/>
              <a:buAutoNum type="romanLcPeriod"/>
            </a:pPr>
            <a:r>
              <a:rPr lang="en">
                <a:solidFill>
                  <a:srgbClr val="0B3E64"/>
                </a:solidFill>
              </a:rPr>
              <a:t>Duyệt I (ABCDEFGHI)</a:t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178" name="Google Shape;178;p25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0" name="Google Shape;180;p25"/>
          <p:cNvSpPr txBox="1"/>
          <p:nvPr/>
        </p:nvSpPr>
        <p:spPr>
          <a:xfrm>
            <a:off x="7209150" y="65375"/>
            <a:ext cx="181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Cây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81" name="Google Shape;181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800" y="1452563"/>
            <a:ext cx="28575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7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2.1. Depth-First Search (DFS)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87" name="Google Shape;187;p26"/>
          <p:cNvSpPr txBox="1"/>
          <p:nvPr>
            <p:ph idx="1" type="body"/>
          </p:nvPr>
        </p:nvSpPr>
        <p:spPr>
          <a:xfrm>
            <a:off x="311700" y="1266325"/>
            <a:ext cx="5009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B3E64"/>
                </a:solidFill>
              </a:rPr>
              <a:t>Ví dụ: </a:t>
            </a:r>
            <a:r>
              <a:rPr lang="en">
                <a:solidFill>
                  <a:srgbClr val="0B3E64"/>
                </a:solidFill>
              </a:rPr>
              <a:t>(Postorder Traversal) </a:t>
            </a:r>
            <a:r>
              <a:rPr b="1" lang="en">
                <a:solidFill>
                  <a:srgbClr val="0B3E64"/>
                </a:solidFill>
              </a:rPr>
              <a:t>(Trái &gt; Phải &gt; Cha</a:t>
            </a:r>
            <a:r>
              <a:rPr lang="en">
                <a:solidFill>
                  <a:srgbClr val="0B3E64"/>
                </a:solidFill>
              </a:rPr>
              <a:t>)</a:t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B3E64"/>
                </a:solidFill>
              </a:rPr>
              <a:t>Dãy: A, C, E, D, B, H, I, G, F</a:t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188" name="Google Shape;188;p26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6"/>
          <p:cNvSpPr txBox="1"/>
          <p:nvPr/>
        </p:nvSpPr>
        <p:spPr>
          <a:xfrm>
            <a:off x="7209150" y="65375"/>
            <a:ext cx="181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Cây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91" name="Google Shape;19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800" y="1452563"/>
            <a:ext cx="28575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2.1. Breadth-First Search (BFS)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97" name="Google Shape;197;p27"/>
          <p:cNvSpPr txBox="1"/>
          <p:nvPr>
            <p:ph idx="1" type="body"/>
          </p:nvPr>
        </p:nvSpPr>
        <p:spPr>
          <a:xfrm>
            <a:off x="311700" y="1266325"/>
            <a:ext cx="5009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ct val="100000"/>
              <a:buAutoNum type="arabicPeriod"/>
            </a:pPr>
            <a:r>
              <a:rPr lang="en">
                <a:solidFill>
                  <a:srgbClr val="0B3E64"/>
                </a:solidFill>
              </a:rPr>
              <a:t>Queue = [F]</a:t>
            </a:r>
            <a:endParaRPr>
              <a:solidFill>
                <a:srgbClr val="0B3E64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ct val="100000"/>
              <a:buAutoNum type="arabicPeriod"/>
            </a:pPr>
            <a:r>
              <a:rPr lang="en">
                <a:solidFill>
                  <a:srgbClr val="0B3E64"/>
                </a:solidFill>
              </a:rPr>
              <a:t>Duyệt F. Đưa các con của F vào queue. Queue = [</a:t>
            </a:r>
            <a:r>
              <a:rPr b="1" lang="en">
                <a:solidFill>
                  <a:srgbClr val="0B3E64"/>
                </a:solidFill>
              </a:rPr>
              <a:t>B</a:t>
            </a:r>
            <a:r>
              <a:rPr lang="en">
                <a:solidFill>
                  <a:srgbClr val="0B3E64"/>
                </a:solidFill>
              </a:rPr>
              <a:t>, G]</a:t>
            </a:r>
            <a:endParaRPr>
              <a:solidFill>
                <a:srgbClr val="0B3E64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ct val="100000"/>
              <a:buAutoNum type="arabicPeriod"/>
            </a:pPr>
            <a:r>
              <a:rPr lang="en">
                <a:solidFill>
                  <a:srgbClr val="0B3E64"/>
                </a:solidFill>
              </a:rPr>
              <a:t>Duyệt B. Đưa các con của B vào queue. Queue = [</a:t>
            </a:r>
            <a:r>
              <a:rPr b="1" lang="en">
                <a:solidFill>
                  <a:srgbClr val="0B3E64"/>
                </a:solidFill>
              </a:rPr>
              <a:t>G</a:t>
            </a:r>
            <a:r>
              <a:rPr lang="en">
                <a:solidFill>
                  <a:srgbClr val="0B3E64"/>
                </a:solidFill>
              </a:rPr>
              <a:t>, A, D]</a:t>
            </a:r>
            <a:endParaRPr>
              <a:solidFill>
                <a:srgbClr val="0B3E64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ct val="100000"/>
              <a:buAutoNum type="arabicPeriod"/>
            </a:pPr>
            <a:r>
              <a:rPr lang="en">
                <a:solidFill>
                  <a:srgbClr val="0B3E64"/>
                </a:solidFill>
              </a:rPr>
              <a:t>Duyệt G. Đưa các con của G vào queue. Queue = [</a:t>
            </a:r>
            <a:r>
              <a:rPr b="1" lang="en">
                <a:solidFill>
                  <a:srgbClr val="0B3E64"/>
                </a:solidFill>
              </a:rPr>
              <a:t>A</a:t>
            </a:r>
            <a:r>
              <a:rPr lang="en">
                <a:solidFill>
                  <a:srgbClr val="0B3E64"/>
                </a:solidFill>
              </a:rPr>
              <a:t>, D, I]</a:t>
            </a:r>
            <a:endParaRPr>
              <a:solidFill>
                <a:srgbClr val="0B3E64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ct val="100000"/>
              <a:buAutoNum type="arabicPeriod"/>
            </a:pPr>
            <a:r>
              <a:rPr lang="en">
                <a:solidFill>
                  <a:srgbClr val="0B3E64"/>
                </a:solidFill>
              </a:rPr>
              <a:t>Duyệt A. Queue = [</a:t>
            </a:r>
            <a:r>
              <a:rPr b="1" lang="en">
                <a:solidFill>
                  <a:srgbClr val="0B3E64"/>
                </a:solidFill>
              </a:rPr>
              <a:t>D, </a:t>
            </a:r>
            <a:r>
              <a:rPr lang="en">
                <a:solidFill>
                  <a:srgbClr val="0B3E64"/>
                </a:solidFill>
              </a:rPr>
              <a:t>I]</a:t>
            </a:r>
            <a:endParaRPr>
              <a:solidFill>
                <a:srgbClr val="0B3E64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ct val="100000"/>
              <a:buAutoNum type="arabicPeriod"/>
            </a:pPr>
            <a:r>
              <a:rPr lang="en">
                <a:solidFill>
                  <a:srgbClr val="0B3E64"/>
                </a:solidFill>
              </a:rPr>
              <a:t>Duyệt D. Queue = [</a:t>
            </a:r>
            <a:r>
              <a:rPr b="1" lang="en">
                <a:solidFill>
                  <a:srgbClr val="0B3E64"/>
                </a:solidFill>
              </a:rPr>
              <a:t>I, </a:t>
            </a:r>
            <a:r>
              <a:rPr lang="en">
                <a:solidFill>
                  <a:srgbClr val="0B3E64"/>
                </a:solidFill>
              </a:rPr>
              <a:t>C, E]</a:t>
            </a:r>
            <a:endParaRPr>
              <a:solidFill>
                <a:srgbClr val="0B3E64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ct val="100000"/>
              <a:buAutoNum type="arabicPeriod"/>
            </a:pPr>
            <a:r>
              <a:rPr lang="en">
                <a:solidFill>
                  <a:srgbClr val="0B3E64"/>
                </a:solidFill>
              </a:rPr>
              <a:t>Duyệt I. Queue = [</a:t>
            </a:r>
            <a:r>
              <a:rPr b="1" lang="en">
                <a:solidFill>
                  <a:srgbClr val="0B3E64"/>
                </a:solidFill>
              </a:rPr>
              <a:t>C</a:t>
            </a:r>
            <a:r>
              <a:rPr lang="en">
                <a:solidFill>
                  <a:srgbClr val="0B3E64"/>
                </a:solidFill>
              </a:rPr>
              <a:t>, E, H].</a:t>
            </a:r>
            <a:endParaRPr>
              <a:solidFill>
                <a:srgbClr val="0B3E64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ct val="100000"/>
              <a:buAutoNum type="arabicPeriod"/>
            </a:pPr>
            <a:r>
              <a:rPr lang="en">
                <a:solidFill>
                  <a:srgbClr val="0B3E64"/>
                </a:solidFill>
              </a:rPr>
              <a:t>Duyệt C. Queue = [</a:t>
            </a:r>
            <a:r>
              <a:rPr b="1" lang="en">
                <a:solidFill>
                  <a:srgbClr val="0B3E64"/>
                </a:solidFill>
              </a:rPr>
              <a:t>E, </a:t>
            </a:r>
            <a:r>
              <a:rPr lang="en">
                <a:solidFill>
                  <a:srgbClr val="0B3E64"/>
                </a:solidFill>
              </a:rPr>
              <a:t>H].</a:t>
            </a:r>
            <a:endParaRPr>
              <a:solidFill>
                <a:srgbClr val="0B3E64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ct val="100000"/>
              <a:buAutoNum type="arabicPeriod"/>
            </a:pPr>
            <a:r>
              <a:rPr lang="en">
                <a:solidFill>
                  <a:srgbClr val="0B3E64"/>
                </a:solidFill>
              </a:rPr>
              <a:t>Duyệt E. Queue = [</a:t>
            </a:r>
            <a:r>
              <a:rPr b="1" lang="en">
                <a:solidFill>
                  <a:srgbClr val="0B3E64"/>
                </a:solidFill>
              </a:rPr>
              <a:t>H</a:t>
            </a:r>
            <a:r>
              <a:rPr lang="en">
                <a:solidFill>
                  <a:srgbClr val="0B3E64"/>
                </a:solidFill>
              </a:rPr>
              <a:t>]</a:t>
            </a:r>
            <a:endParaRPr>
              <a:solidFill>
                <a:srgbClr val="0B3E64"/>
              </a:solidFill>
            </a:endParaRPr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ct val="100000"/>
              <a:buAutoNum type="arabicPeriod"/>
            </a:pPr>
            <a:r>
              <a:rPr lang="en">
                <a:solidFill>
                  <a:srgbClr val="0B3E64"/>
                </a:solidFill>
              </a:rPr>
              <a:t>Duyệt H.</a:t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198" name="Google Shape;198;p27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7209150" y="65375"/>
            <a:ext cx="181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Cây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201" name="Google Shape;201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74800" y="1452563"/>
            <a:ext cx="2857500" cy="223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Livecoding: DFS + BFS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207" name="Google Shape;207;p28"/>
          <p:cNvSpPr txBox="1"/>
          <p:nvPr>
            <p:ph idx="1" type="body"/>
          </p:nvPr>
        </p:nvSpPr>
        <p:spPr>
          <a:xfrm>
            <a:off x="311700" y="1266325"/>
            <a:ext cx="83691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https://leetcode.com/problems/binary-tree-postorder-traversal/</a:t>
            </a:r>
            <a:r>
              <a:rPr lang="en">
                <a:solidFill>
                  <a:srgbClr val="0B3E64"/>
                </a:solidFill>
              </a:rPr>
              <a:t> </a:t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https://leetcode.com/problems/binary-tree-level-order-traversal/</a:t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5"/>
              </a:rPr>
              <a:t>https://leetcode.com/problems/binary-tree-right-side-view/</a:t>
            </a:r>
            <a:r>
              <a:rPr lang="en">
                <a:solidFill>
                  <a:srgbClr val="0B3E64"/>
                </a:solidFill>
              </a:rPr>
              <a:t> </a:t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https://leetcode.com/problems/symmetric-tree/</a:t>
            </a:r>
            <a:r>
              <a:rPr lang="en">
                <a:solidFill>
                  <a:srgbClr val="0B3E64"/>
                </a:solidFill>
              </a:rPr>
              <a:t> </a:t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https://leetcode.com/problems/count-univalue-subtrees/</a:t>
            </a:r>
            <a:r>
              <a:rPr lang="en">
                <a:solidFill>
                  <a:srgbClr val="0B3E64"/>
                </a:solidFill>
              </a:rPr>
              <a:t> </a:t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</p:txBody>
      </p:sp>
      <p:sp>
        <p:nvSpPr>
          <p:cNvPr id="208" name="Google Shape;208;p28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0" name="Google Shape;210;p28"/>
          <p:cNvSpPr txBox="1"/>
          <p:nvPr/>
        </p:nvSpPr>
        <p:spPr>
          <a:xfrm>
            <a:off x="7209150" y="65375"/>
            <a:ext cx="181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Cây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7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0F8"/>
        </a:solidFill>
      </p:bgPr>
    </p:bg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/>
        </p:nvSpPr>
        <p:spPr>
          <a:xfrm>
            <a:off x="2259600" y="2156475"/>
            <a:ext cx="462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Homework</a:t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216" name="Google Shape;216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EBF0F3"/>
                </a:solidFill>
              </a:rPr>
              <a:t>‹#›</a:t>
            </a:fld>
            <a:endParaRPr>
              <a:solidFill>
                <a:srgbClr val="EBF0F3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Homework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222" name="Google Shape;222;p30"/>
          <p:cNvSpPr txBox="1"/>
          <p:nvPr>
            <p:ph idx="1" type="body"/>
          </p:nvPr>
        </p:nvSpPr>
        <p:spPr>
          <a:xfrm>
            <a:off x="311700" y="1266325"/>
            <a:ext cx="84312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3E64"/>
                </a:solidFill>
              </a:rPr>
              <a:t>1.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https://leetcode.com/problems/diameter-of-binary-tree/</a:t>
            </a:r>
            <a:r>
              <a:rPr lang="en">
                <a:solidFill>
                  <a:srgbClr val="0B3E64"/>
                </a:solidFill>
              </a:rPr>
              <a:t> </a:t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B3E64"/>
                </a:solidFill>
              </a:rPr>
              <a:t>2.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https://leetcode.com/problems/binary-tree-zigzag-level-order-traversal/</a:t>
            </a:r>
            <a:r>
              <a:rPr lang="en">
                <a:solidFill>
                  <a:srgbClr val="0B3E64"/>
                </a:solidFill>
              </a:rPr>
              <a:t> </a:t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rPr lang="en">
                <a:solidFill>
                  <a:srgbClr val="0B3E64"/>
                </a:solidFill>
              </a:rPr>
              <a:t>3.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https://leetcode.com/problems/time-needed-to-inform-all-employees/</a:t>
            </a:r>
            <a:r>
              <a:rPr lang="en">
                <a:solidFill>
                  <a:srgbClr val="0B3E64"/>
                </a:solidFill>
              </a:rPr>
              <a:t> </a:t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223" name="Google Shape;223;p30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30"/>
          <p:cNvSpPr txBox="1"/>
          <p:nvPr/>
        </p:nvSpPr>
        <p:spPr>
          <a:xfrm>
            <a:off x="7209150" y="65375"/>
            <a:ext cx="18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Cây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4572000" y="0"/>
            <a:ext cx="4724100" cy="5143500"/>
          </a:xfrm>
          <a:prstGeom prst="rect">
            <a:avLst/>
          </a:prstGeom>
          <a:solidFill>
            <a:srgbClr val="0B3E6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4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32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Content</a:t>
            </a:r>
            <a:endParaRPr b="0" sz="32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76" name="Google Shape;76;p14"/>
          <p:cNvSpPr txBox="1"/>
          <p:nvPr>
            <p:ph idx="2" type="body"/>
          </p:nvPr>
        </p:nvSpPr>
        <p:spPr>
          <a:xfrm>
            <a:off x="4572000" y="724200"/>
            <a:ext cx="4572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AutoNum type="arabicPeriod"/>
            </a:pPr>
            <a:r>
              <a:rPr lang="en" sz="1600">
                <a:latin typeface="Mulish"/>
                <a:ea typeface="Mulish"/>
                <a:cs typeface="Mulish"/>
                <a:sym typeface="Mulish"/>
              </a:rPr>
              <a:t>Cây</a:t>
            </a:r>
            <a:endParaRPr sz="1600">
              <a:latin typeface="Mulish"/>
              <a:ea typeface="Mulish"/>
              <a:cs typeface="Mulish"/>
              <a:sym typeface="Mulish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AutoNum type="arabicPeriod"/>
            </a:pPr>
            <a:r>
              <a:rPr lang="en" sz="1600">
                <a:latin typeface="Mulish"/>
                <a:ea typeface="Mulish"/>
                <a:cs typeface="Mulish"/>
                <a:sym typeface="Mulish"/>
              </a:rPr>
              <a:t>DFS/BFS</a:t>
            </a:r>
            <a:endParaRPr sz="1600">
              <a:latin typeface="Mulish"/>
              <a:ea typeface="Mulish"/>
              <a:cs typeface="Mulish"/>
              <a:sym typeface="Mulish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AutoNum type="arabicPeriod"/>
            </a:pPr>
            <a:r>
              <a:rPr lang="en" sz="1600">
                <a:latin typeface="Mulish"/>
                <a:ea typeface="Mulish"/>
                <a:cs typeface="Mulish"/>
                <a:sym typeface="Mulish"/>
              </a:rPr>
              <a:t>Livecoding</a:t>
            </a:r>
            <a:endParaRPr sz="1600">
              <a:latin typeface="Mulish"/>
              <a:ea typeface="Mulish"/>
              <a:cs typeface="Mulish"/>
              <a:sym typeface="Mulish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Mulish"/>
              <a:buAutoNum type="arabicPeriod"/>
            </a:pPr>
            <a:r>
              <a:rPr lang="en" sz="1600">
                <a:latin typeface="Mulish"/>
                <a:ea typeface="Mulish"/>
                <a:cs typeface="Mulish"/>
                <a:sym typeface="Mulish"/>
              </a:rPr>
              <a:t>Bài tập</a:t>
            </a:r>
            <a:endParaRPr sz="1600">
              <a:latin typeface="Mulish"/>
              <a:ea typeface="Mulish"/>
              <a:cs typeface="Mulish"/>
              <a:sym typeface="Mulish"/>
            </a:endParaRPr>
          </a:p>
        </p:txBody>
      </p:sp>
      <p:sp>
        <p:nvSpPr>
          <p:cNvPr id="77" name="Google Shape;77;p14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9" name="Google Shape;79;p14"/>
          <p:cNvSpPr txBox="1"/>
          <p:nvPr/>
        </p:nvSpPr>
        <p:spPr>
          <a:xfrm>
            <a:off x="7209150" y="65375"/>
            <a:ext cx="18120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Cây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90F8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/>
        </p:nvSpPr>
        <p:spPr>
          <a:xfrm>
            <a:off x="2259600" y="1925250"/>
            <a:ext cx="46248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1. Cây</a:t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 </a:t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lt1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Tree</a:t>
            </a:r>
            <a:endParaRPr sz="3600">
              <a:solidFill>
                <a:schemeClr val="lt1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85" name="Google Shape;8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rgbClr val="EBF0F3"/>
                </a:solidFill>
              </a:rPr>
              <a:t>‹#›</a:t>
            </a:fld>
            <a:endParaRPr>
              <a:solidFill>
                <a:srgbClr val="EBF0F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1.1. Cây là gì?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91" name="Google Shape;91;p16"/>
          <p:cNvSpPr txBox="1"/>
          <p:nvPr>
            <p:ph idx="1" type="body"/>
          </p:nvPr>
        </p:nvSpPr>
        <p:spPr>
          <a:xfrm>
            <a:off x="311700" y="1266325"/>
            <a:ext cx="4401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800"/>
              <a:buChar char="●"/>
            </a:pPr>
            <a:r>
              <a:rPr lang="en">
                <a:solidFill>
                  <a:srgbClr val="0B3E64"/>
                </a:solidFill>
              </a:rPr>
              <a:t>Là tập hợp các nút (</a:t>
            </a:r>
            <a:r>
              <a:rPr b="1" lang="en">
                <a:solidFill>
                  <a:srgbClr val="0B3E64"/>
                </a:solidFill>
              </a:rPr>
              <a:t>node</a:t>
            </a:r>
            <a:r>
              <a:rPr lang="en">
                <a:solidFill>
                  <a:srgbClr val="0B3E64"/>
                </a:solidFill>
              </a:rPr>
              <a:t>), giữa các node có có quan hệ phân cấp cha-con. Mỗi </a:t>
            </a:r>
            <a:r>
              <a:rPr b="1" lang="en">
                <a:solidFill>
                  <a:srgbClr val="0B3E64"/>
                </a:solidFill>
              </a:rPr>
              <a:t>node</a:t>
            </a:r>
            <a:r>
              <a:rPr lang="en">
                <a:solidFill>
                  <a:srgbClr val="0B3E64"/>
                </a:solidFill>
              </a:rPr>
              <a:t> có thể chứa các trường thông tin, và danh sách các </a:t>
            </a:r>
            <a:r>
              <a:rPr b="1" lang="en">
                <a:solidFill>
                  <a:srgbClr val="0B3E64"/>
                </a:solidFill>
              </a:rPr>
              <a:t>node con của nó. </a:t>
            </a:r>
            <a:r>
              <a:rPr lang="en">
                <a:solidFill>
                  <a:srgbClr val="0B3E64"/>
                </a:solidFill>
              </a:rPr>
              <a:t>Thông thường, mỗi nút chứa thông tin gọi là khóa (</a:t>
            </a:r>
            <a:r>
              <a:rPr b="1" lang="en">
                <a:solidFill>
                  <a:srgbClr val="0B3E64"/>
                </a:solidFill>
              </a:rPr>
              <a:t>key</a:t>
            </a:r>
            <a:r>
              <a:rPr lang="en">
                <a:solidFill>
                  <a:srgbClr val="0B3E64"/>
                </a:solidFill>
              </a:rPr>
              <a:t>). 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Clr>
                <a:srgbClr val="0B3E64"/>
              </a:buClr>
              <a:buSzPts val="1800"/>
              <a:buChar char="●"/>
            </a:pPr>
            <a:r>
              <a:rPr lang="en">
                <a:solidFill>
                  <a:srgbClr val="0B3E64"/>
                </a:solidFill>
              </a:rPr>
              <a:t>Cây được xác định bởi một nút đặc biệt gọi là gốc (</a:t>
            </a:r>
            <a:r>
              <a:rPr b="1" lang="en">
                <a:solidFill>
                  <a:srgbClr val="0B3E64"/>
                </a:solidFill>
              </a:rPr>
              <a:t>root</a:t>
            </a:r>
            <a:r>
              <a:rPr lang="en">
                <a:solidFill>
                  <a:srgbClr val="0B3E64"/>
                </a:solidFill>
              </a:rPr>
              <a:t>). </a:t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4" name="Google Shape;94;p16"/>
          <p:cNvSpPr txBox="1"/>
          <p:nvPr/>
        </p:nvSpPr>
        <p:spPr>
          <a:xfrm>
            <a:off x="7209150" y="65375"/>
            <a:ext cx="181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Cây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95" name="Google Shape;9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425" y="1266325"/>
            <a:ext cx="3683800" cy="246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Ví dụ về cây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311700" y="1266325"/>
            <a:ext cx="44013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800"/>
              <a:buChar char="●"/>
            </a:pPr>
            <a:r>
              <a:rPr lang="en">
                <a:solidFill>
                  <a:srgbClr val="0B3E64"/>
                </a:solidFill>
              </a:rPr>
              <a:t>Cây thư mục trên máy tính. Node là các </a:t>
            </a:r>
            <a:r>
              <a:rPr b="1" lang="en">
                <a:solidFill>
                  <a:srgbClr val="0B3E64"/>
                </a:solidFill>
              </a:rPr>
              <a:t>thư mục</a:t>
            </a:r>
            <a:r>
              <a:rPr lang="en">
                <a:solidFill>
                  <a:srgbClr val="0B3E64"/>
                </a:solidFill>
              </a:rPr>
              <a:t>. 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ts val="1800"/>
              <a:buChar char="●"/>
            </a:pPr>
            <a:r>
              <a:rPr lang="en">
                <a:solidFill>
                  <a:srgbClr val="0B3E64"/>
                </a:solidFill>
              </a:rPr>
              <a:t>Mục lục của một cuốn sách. Node là các </a:t>
            </a:r>
            <a:r>
              <a:rPr b="1" lang="en">
                <a:solidFill>
                  <a:srgbClr val="0B3E64"/>
                </a:solidFill>
              </a:rPr>
              <a:t>phần/chương/mục</a:t>
            </a:r>
            <a:r>
              <a:rPr lang="en">
                <a:solidFill>
                  <a:srgbClr val="0B3E64"/>
                </a:solidFill>
              </a:rPr>
              <a:t>.</a:t>
            </a:r>
            <a:endParaRPr>
              <a:solidFill>
                <a:srgbClr val="0B3E64"/>
              </a:solidFill>
            </a:endParaRPr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ts val="1800"/>
              <a:buChar char="●"/>
            </a:pPr>
            <a:r>
              <a:rPr lang="en">
                <a:solidFill>
                  <a:srgbClr val="0B3E64"/>
                </a:solidFill>
              </a:rPr>
              <a:t>Biểu thức số học gồm các phép toán cộng, trừ, nhân chia. Node là </a:t>
            </a:r>
            <a:r>
              <a:rPr b="1" lang="en">
                <a:solidFill>
                  <a:srgbClr val="0B3E64"/>
                </a:solidFill>
              </a:rPr>
              <a:t>[?]</a:t>
            </a:r>
            <a:r>
              <a:rPr lang="en">
                <a:solidFill>
                  <a:srgbClr val="0B3E64"/>
                </a:solidFill>
              </a:rPr>
              <a:t>, quan hệ là </a:t>
            </a:r>
            <a:r>
              <a:rPr b="1" lang="en">
                <a:solidFill>
                  <a:srgbClr val="0B3E64"/>
                </a:solidFill>
              </a:rPr>
              <a:t>[?]</a:t>
            </a:r>
            <a:endParaRPr b="1"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b="1">
              <a:solidFill>
                <a:srgbClr val="0B3E64"/>
              </a:solidFill>
            </a:endParaRPr>
          </a:p>
        </p:txBody>
      </p:sp>
      <p:sp>
        <p:nvSpPr>
          <p:cNvPr id="102" name="Google Shape;102;p17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4" name="Google Shape;104;p17"/>
          <p:cNvSpPr txBox="1"/>
          <p:nvPr/>
        </p:nvSpPr>
        <p:spPr>
          <a:xfrm>
            <a:off x="7209150" y="65375"/>
            <a:ext cx="181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Cây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05" name="Google Shape;10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000" y="1152425"/>
            <a:ext cx="4239275" cy="2726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62656" y="3878444"/>
            <a:ext cx="1104975" cy="113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Các khái niệm cơ bản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12" name="Google Shape;112;p18"/>
          <p:cNvSpPr txBox="1"/>
          <p:nvPr>
            <p:ph idx="1" type="body"/>
          </p:nvPr>
        </p:nvSpPr>
        <p:spPr>
          <a:xfrm>
            <a:off x="311700" y="1266325"/>
            <a:ext cx="4671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10000"/>
          </a:bodyPr>
          <a:lstStyle/>
          <a:p>
            <a:pPr indent="-317182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ct val="100000"/>
              <a:buChar char="●"/>
            </a:pPr>
            <a:r>
              <a:rPr lang="en">
                <a:solidFill>
                  <a:srgbClr val="0B3E64"/>
                </a:solidFill>
              </a:rPr>
              <a:t>Nếu có dãy (A1,.., An) sao cho A_i là cha của A_{i + 1}, thì A_i được gọi là tiền bối (</a:t>
            </a:r>
            <a:r>
              <a:rPr b="1" lang="en">
                <a:solidFill>
                  <a:srgbClr val="0B3E64"/>
                </a:solidFill>
              </a:rPr>
              <a:t>ancestor</a:t>
            </a:r>
            <a:r>
              <a:rPr lang="en">
                <a:solidFill>
                  <a:srgbClr val="0B3E64"/>
                </a:solidFill>
              </a:rPr>
              <a:t>) của A_j nếu i &lt; j. Ngược lại, A_j được gọi là hậu duệ (</a:t>
            </a:r>
            <a:r>
              <a:rPr b="1" lang="en">
                <a:solidFill>
                  <a:srgbClr val="0B3E64"/>
                </a:solidFill>
              </a:rPr>
              <a:t>descendant</a:t>
            </a:r>
            <a:r>
              <a:rPr lang="en">
                <a:solidFill>
                  <a:srgbClr val="0B3E64"/>
                </a:solidFill>
              </a:rPr>
              <a:t>) của A_i</a:t>
            </a:r>
            <a:endParaRPr>
              <a:solidFill>
                <a:srgbClr val="0B3E64"/>
              </a:solidFill>
            </a:endParaRPr>
          </a:p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ct val="100000"/>
              <a:buChar char="●"/>
            </a:pPr>
            <a:r>
              <a:rPr lang="en">
                <a:solidFill>
                  <a:srgbClr val="0B3E64"/>
                </a:solidFill>
              </a:rPr>
              <a:t>Node không có con gọi là lá (</a:t>
            </a:r>
            <a:r>
              <a:rPr b="1" lang="en">
                <a:solidFill>
                  <a:srgbClr val="0B3E64"/>
                </a:solidFill>
              </a:rPr>
              <a:t>leaf</a:t>
            </a:r>
            <a:r>
              <a:rPr lang="en">
                <a:solidFill>
                  <a:srgbClr val="0B3E64"/>
                </a:solidFill>
              </a:rPr>
              <a:t>)</a:t>
            </a:r>
            <a:endParaRPr>
              <a:solidFill>
                <a:srgbClr val="0B3E64"/>
              </a:solidFill>
            </a:endParaRPr>
          </a:p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ct val="100000"/>
              <a:buChar char="●"/>
            </a:pPr>
            <a:r>
              <a:rPr lang="en">
                <a:solidFill>
                  <a:srgbClr val="0B3E64"/>
                </a:solidFill>
              </a:rPr>
              <a:t>Độ cao (</a:t>
            </a:r>
            <a:r>
              <a:rPr b="1" lang="en">
                <a:solidFill>
                  <a:srgbClr val="0B3E64"/>
                </a:solidFill>
              </a:rPr>
              <a:t>height</a:t>
            </a:r>
            <a:r>
              <a:rPr lang="en">
                <a:solidFill>
                  <a:srgbClr val="0B3E64"/>
                </a:solidFill>
              </a:rPr>
              <a:t>) của một node là độ dài đường đi  dài nhất đến một node hậu duệ của nó. Độ cao của cây là độ cao của nút gốc.</a:t>
            </a:r>
            <a:endParaRPr>
              <a:solidFill>
                <a:srgbClr val="0B3E64"/>
              </a:solidFill>
            </a:endParaRPr>
          </a:p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Clr>
                <a:srgbClr val="0B3E64"/>
              </a:buClr>
              <a:buSzPct val="100000"/>
              <a:buChar char="●"/>
            </a:pPr>
            <a:r>
              <a:rPr lang="en">
                <a:solidFill>
                  <a:srgbClr val="0B3E64"/>
                </a:solidFill>
              </a:rPr>
              <a:t>Độ sâu (</a:t>
            </a:r>
            <a:r>
              <a:rPr b="1" lang="en">
                <a:solidFill>
                  <a:srgbClr val="0B3E64"/>
                </a:solidFill>
              </a:rPr>
              <a:t>depth</a:t>
            </a:r>
            <a:r>
              <a:rPr lang="en">
                <a:solidFill>
                  <a:srgbClr val="0B3E64"/>
                </a:solidFill>
              </a:rPr>
              <a:t>) của một node là độ dài đường đi duy nhất từ gốc đến node đó.</a:t>
            </a:r>
            <a:endParaRPr>
              <a:solidFill>
                <a:srgbClr val="0B3E64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>
              <a:solidFill>
                <a:srgbClr val="0B3E64"/>
              </a:solidFill>
            </a:endParaRPr>
          </a:p>
        </p:txBody>
      </p:sp>
      <p:sp>
        <p:nvSpPr>
          <p:cNvPr id="113" name="Google Shape;113;p18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5" name="Google Shape;115;p18"/>
          <p:cNvSpPr txBox="1"/>
          <p:nvPr/>
        </p:nvSpPr>
        <p:spPr>
          <a:xfrm>
            <a:off x="7209150" y="65375"/>
            <a:ext cx="181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Cây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16" name="Google Shape;11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24425" y="1266325"/>
            <a:ext cx="3248025" cy="217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Biểu diễn cây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22" name="Google Shape;122;p19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19"/>
          <p:cNvSpPr txBox="1"/>
          <p:nvPr/>
        </p:nvSpPr>
        <p:spPr>
          <a:xfrm>
            <a:off x="7209150" y="65375"/>
            <a:ext cx="181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Cây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25" name="Google Shape;12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72775" y="1543050"/>
            <a:ext cx="3067050" cy="2057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850" y="1152425"/>
            <a:ext cx="3692148" cy="3553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1.2. Cây nhị phân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32" name="Google Shape;132;p20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4" name="Google Shape;134;p20"/>
          <p:cNvSpPr txBox="1"/>
          <p:nvPr/>
        </p:nvSpPr>
        <p:spPr>
          <a:xfrm>
            <a:off x="7209150" y="65375"/>
            <a:ext cx="181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Cây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35" name="Google Shape;13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04825"/>
            <a:ext cx="8549310" cy="32059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2400">
                <a:solidFill>
                  <a:srgbClr val="0090F8"/>
                </a:solidFill>
                <a:latin typeface="Mulish ExtraBold"/>
                <a:ea typeface="Mulish ExtraBold"/>
                <a:cs typeface="Mulish ExtraBold"/>
                <a:sym typeface="Mulish ExtraBold"/>
              </a:rPr>
              <a:t>Một số loại cây nhị phân đặc biệt</a:t>
            </a:r>
            <a:endParaRPr b="0" sz="2400">
              <a:solidFill>
                <a:srgbClr val="0090F8"/>
              </a:solidFill>
              <a:latin typeface="Mulish ExtraBold"/>
              <a:ea typeface="Mulish ExtraBold"/>
              <a:cs typeface="Mulish ExtraBold"/>
              <a:sym typeface="Mulish ExtraBold"/>
            </a:endParaRPr>
          </a:p>
        </p:txBody>
      </p:sp>
      <p:sp>
        <p:nvSpPr>
          <p:cNvPr id="141" name="Google Shape;141;p21"/>
          <p:cNvSpPr txBox="1"/>
          <p:nvPr>
            <p:ph idx="1" type="body"/>
          </p:nvPr>
        </p:nvSpPr>
        <p:spPr>
          <a:xfrm>
            <a:off x="311700" y="1266325"/>
            <a:ext cx="86694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600"/>
              <a:buChar char="●"/>
            </a:pPr>
            <a:r>
              <a:rPr lang="en" sz="1600">
                <a:solidFill>
                  <a:srgbClr val="0B3E64"/>
                </a:solidFill>
              </a:rPr>
              <a:t>Cây nhị phân (</a:t>
            </a:r>
            <a:r>
              <a:rPr b="1" lang="en" sz="1600">
                <a:solidFill>
                  <a:srgbClr val="0B3E64"/>
                </a:solidFill>
              </a:rPr>
              <a:t>binary tree</a:t>
            </a:r>
            <a:r>
              <a:rPr lang="en" sz="1600">
                <a:solidFill>
                  <a:srgbClr val="0B3E64"/>
                </a:solidFill>
              </a:rPr>
              <a:t>) là cây mà mỗi node có tối đa </a:t>
            </a:r>
            <a:r>
              <a:rPr b="1" lang="en" sz="1600">
                <a:solidFill>
                  <a:srgbClr val="0B3E64"/>
                </a:solidFill>
              </a:rPr>
              <a:t>hai </a:t>
            </a:r>
            <a:r>
              <a:rPr lang="en" sz="1600">
                <a:solidFill>
                  <a:srgbClr val="0B3E64"/>
                </a:solidFill>
              </a:rPr>
              <a:t>node con. Hai node con này được gọi là con </a:t>
            </a:r>
            <a:r>
              <a:rPr b="1" lang="en" sz="1600">
                <a:solidFill>
                  <a:srgbClr val="0B3E64"/>
                </a:solidFill>
              </a:rPr>
              <a:t>trái</a:t>
            </a:r>
            <a:r>
              <a:rPr lang="en" sz="1600">
                <a:solidFill>
                  <a:srgbClr val="0B3E64"/>
                </a:solidFill>
              </a:rPr>
              <a:t> và con </a:t>
            </a:r>
            <a:r>
              <a:rPr b="1" lang="en" sz="1600">
                <a:solidFill>
                  <a:srgbClr val="0B3E64"/>
                </a:solidFill>
              </a:rPr>
              <a:t>phải.</a:t>
            </a:r>
            <a:endParaRPr b="1" sz="1600">
              <a:solidFill>
                <a:srgbClr val="0B3E6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600"/>
              <a:buChar char="●"/>
            </a:pPr>
            <a:r>
              <a:rPr b="1" lang="en" sz="1600">
                <a:solidFill>
                  <a:srgbClr val="0B3E64"/>
                </a:solidFill>
              </a:rPr>
              <a:t>Complete binary tree: </a:t>
            </a:r>
            <a:r>
              <a:rPr lang="en" sz="1600">
                <a:solidFill>
                  <a:srgbClr val="0B3E64"/>
                </a:solidFill>
              </a:rPr>
              <a:t>là cây được điền đầy (theo thứ tự ưu tiên) từ trên xuống dưới, từ trái sang phải.</a:t>
            </a:r>
            <a:endParaRPr sz="1600">
              <a:solidFill>
                <a:srgbClr val="0B3E6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600"/>
              <a:buChar char="●"/>
            </a:pPr>
            <a:r>
              <a:rPr b="1" lang="en" sz="1600">
                <a:solidFill>
                  <a:srgbClr val="0B3E64"/>
                </a:solidFill>
              </a:rPr>
              <a:t>Full binary tree: </a:t>
            </a:r>
            <a:r>
              <a:rPr lang="en" sz="1600">
                <a:solidFill>
                  <a:srgbClr val="0B3E64"/>
                </a:solidFill>
              </a:rPr>
              <a:t>là cây mà mỗi node có 0 hoặc 2 nút con.</a:t>
            </a:r>
            <a:endParaRPr sz="1600">
              <a:solidFill>
                <a:srgbClr val="0B3E64"/>
              </a:solidFill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rgbClr val="0B3E64"/>
              </a:buClr>
              <a:buSzPts val="1600"/>
              <a:buChar char="●"/>
            </a:pPr>
            <a:r>
              <a:rPr b="1" lang="en" sz="1600">
                <a:solidFill>
                  <a:srgbClr val="0B3E64"/>
                </a:solidFill>
              </a:rPr>
              <a:t>Perfect binary tree</a:t>
            </a:r>
            <a:r>
              <a:rPr lang="en" sz="1600">
                <a:solidFill>
                  <a:srgbClr val="0B3E64"/>
                </a:solidFill>
              </a:rPr>
              <a:t>:  là cây mà mỗi node không phải lá có đúng 2 node con, và tất cả các lá có cùng độ sâu.</a:t>
            </a:r>
            <a:endParaRPr sz="1600">
              <a:solidFill>
                <a:srgbClr val="0B3E64"/>
              </a:solidFill>
            </a:endParaRPr>
          </a:p>
        </p:txBody>
      </p:sp>
      <p:sp>
        <p:nvSpPr>
          <p:cNvPr id="142" name="Google Shape;142;p21"/>
          <p:cNvSpPr/>
          <p:nvPr/>
        </p:nvSpPr>
        <p:spPr>
          <a:xfrm>
            <a:off x="0" y="5011050"/>
            <a:ext cx="9144000" cy="133800"/>
          </a:xfrm>
          <a:prstGeom prst="rect">
            <a:avLst/>
          </a:prstGeom>
          <a:solidFill>
            <a:srgbClr val="0090F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1"/>
          <p:cNvSpPr txBox="1"/>
          <p:nvPr/>
        </p:nvSpPr>
        <p:spPr>
          <a:xfrm>
            <a:off x="7209150" y="65375"/>
            <a:ext cx="181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9E9E9E"/>
                </a:solidFill>
                <a:latin typeface="Mulish"/>
                <a:ea typeface="Mulish"/>
                <a:cs typeface="Mulish"/>
                <a:sym typeface="Mulish"/>
              </a:rPr>
              <a:t>[FSE] Cây</a:t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9E9E9E"/>
              </a:solidFill>
              <a:latin typeface="Mulish"/>
              <a:ea typeface="Mulish"/>
              <a:cs typeface="Mulish"/>
              <a:sym typeface="Mulish"/>
            </a:endParaRPr>
          </a:p>
        </p:txBody>
      </p:sp>
      <p:pic>
        <p:nvPicPr>
          <p:cNvPr id="145" name="Google Shape;14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0325" y="3198025"/>
            <a:ext cx="4570824" cy="1714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