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Mulish"/>
      <p:regular r:id="rId24"/>
      <p:bold r:id="rId25"/>
      <p:italic r:id="rId26"/>
      <p:boldItalic r:id="rId27"/>
    </p:embeddedFont>
    <p:embeddedFont>
      <p:font typeface="PT Sans Narrow"/>
      <p:regular r:id="rId28"/>
      <p:bold r:id="rId29"/>
    </p:embeddedFont>
    <p:embeddedFont>
      <p:font typeface="Mulish ExtraBold"/>
      <p:bold r:id="rId30"/>
      <p:boldItalic r:id="rId31"/>
    </p:embeddedFont>
    <p:embeddedFont>
      <p:font typeface="Mulish Black"/>
      <p:bold r:id="rId32"/>
      <p:boldItalic r:id="rId33"/>
    </p:embeddedFont>
    <p:embeddedFont>
      <p:font typeface="Mulish Medium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D65F09-C821-477A-8A73-2EFB69D13BCD}">
  <a:tblStyle styleId="{3AD65F09-C821-477A-8A73-2EFB69D13BC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ulish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ulish-italic.fntdata"/><Relationship Id="rId25" Type="http://schemas.openxmlformats.org/officeDocument/2006/relationships/font" Target="fonts/Mulish-bold.fntdata"/><Relationship Id="rId28" Type="http://schemas.openxmlformats.org/officeDocument/2006/relationships/font" Target="fonts/PTSansNarrow-regular.fntdata"/><Relationship Id="rId27" Type="http://schemas.openxmlformats.org/officeDocument/2006/relationships/font" Target="fonts/Mulish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Narrow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ulishExtraBold-boldItalic.fntdata"/><Relationship Id="rId30" Type="http://schemas.openxmlformats.org/officeDocument/2006/relationships/font" Target="fonts/MulishExtraBold-bold.fntdata"/><Relationship Id="rId11" Type="http://schemas.openxmlformats.org/officeDocument/2006/relationships/slide" Target="slides/slide5.xml"/><Relationship Id="rId33" Type="http://schemas.openxmlformats.org/officeDocument/2006/relationships/font" Target="fonts/MulishBlack-boldItalic.fntdata"/><Relationship Id="rId10" Type="http://schemas.openxmlformats.org/officeDocument/2006/relationships/slide" Target="slides/slide4.xml"/><Relationship Id="rId32" Type="http://schemas.openxmlformats.org/officeDocument/2006/relationships/font" Target="fonts/MulishBlack-bold.fntdata"/><Relationship Id="rId13" Type="http://schemas.openxmlformats.org/officeDocument/2006/relationships/slide" Target="slides/slide7.xml"/><Relationship Id="rId35" Type="http://schemas.openxmlformats.org/officeDocument/2006/relationships/font" Target="fonts/MulishMedium-bold.fntdata"/><Relationship Id="rId12" Type="http://schemas.openxmlformats.org/officeDocument/2006/relationships/slide" Target="slides/slide6.xml"/><Relationship Id="rId34" Type="http://schemas.openxmlformats.org/officeDocument/2006/relationships/font" Target="fonts/MulishMedium-regular.fntdata"/><Relationship Id="rId15" Type="http://schemas.openxmlformats.org/officeDocument/2006/relationships/slide" Target="slides/slide9.xml"/><Relationship Id="rId37" Type="http://schemas.openxmlformats.org/officeDocument/2006/relationships/font" Target="fonts/MulishMedium-boldItalic.fntdata"/><Relationship Id="rId14" Type="http://schemas.openxmlformats.org/officeDocument/2006/relationships/slide" Target="slides/slide8.xml"/><Relationship Id="rId36" Type="http://schemas.openxmlformats.org/officeDocument/2006/relationships/font" Target="fonts/MulishMedium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5a1e507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5a1e507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Tiếp nối cây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Chủ đề khó, &gt;= Medium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d9d0d2d3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d9d0d2d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Khi nói tìm đường đi mà không nói gì thêm, mặc định là đường đi không có chu trình.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Khác v</a:t>
            </a:r>
            <a:r>
              <a:rPr lang="en"/>
              <a:t>ới duyệt cây: cần thêm 1 hashmap visited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19718b77f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19718b77f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Khác b</a:t>
            </a:r>
            <a:r>
              <a:rPr lang="en"/>
              <a:t>iệt với cây ở chỗ: phải dùng visited hash map. Bởi vì đồ thị có thể có chu trình!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Tìm tất cả các đường đi từ đỉnh 1 đến 6, và in ra,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Độ phức tạp: O(|V| + |E|), space: O(|V|)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d9d0d2d3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d9d0d2d3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 dùng để tìm đường đi ng</a:t>
            </a:r>
            <a:r>
              <a:rPr lang="en"/>
              <a:t>ắn nhất.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Lý do: tính chất của BFS – thăm các node theo level (độ sâu) tính từ gốc. Các nút gần gốc hơn sẽ được thăm trước.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Khác biệt v</a:t>
            </a:r>
            <a:r>
              <a:rPr lang="en"/>
              <a:t>ới cây ở chỗ: phải dùng visited hash map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Độ phức tạp: O(|V| + |E|), O(|V|)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9718b77f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9718b77f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Nếu tìm đường đi (cần in ra đường đi): nên dùng DFS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Nếu tìm kh</a:t>
            </a:r>
            <a:r>
              <a:rPr lang="en"/>
              <a:t>oảng cách ngắn nhất: nên dùng BFS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9718b77f6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9718b77f6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Thành phần liên thông (TPLT) là một tập các đỉnh sao cho tồn tại đường đi gi</a:t>
            </a:r>
            <a:r>
              <a:rPr lang="en"/>
              <a:t>ữa</a:t>
            </a:r>
            <a:r>
              <a:rPr lang="en"/>
              <a:t> hai đỉnh bất kì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Ví dụ (bên hình): số đảo = số TPLT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Numb</a:t>
            </a:r>
            <a:r>
              <a:rPr lang="en"/>
              <a:t>er of Islands: bài toán kinh điển!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d9d0d2d3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d9d0d2d3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9718b77f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9718b77f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9718b77f6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9718b77f6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de8b696e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de8b696e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Buổi này mình sẽ nói về những bài t</a:t>
            </a:r>
            <a:r>
              <a:rPr lang="en"/>
              <a:t>oán cơ bản nhất trên đồ thị.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Bao gồm duyệt đồ thị, tìm đường đi, tìm đường đi ngắn nhất trên đồ thị (có hướng/vô hướng)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Các bài toán về thành phần liên thông (vô hướng)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Sắp xếp topo (có hướng).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 2 bài toán hơi advanced một chút (ít hỏi) là bài toán tìm đường đi ngắn nhất, và cây khung nhỏ nhất, mình sẽ để vào buổi 13 (heap) hoặc 16.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a1e5077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a1e5077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88d367d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e88d367d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Trên hình: 1) Đồ thị vô hư</a:t>
            </a:r>
            <a:r>
              <a:rPr lang="en"/>
              <a:t>ớng không có trọng số, 6 đỉnh 7 cạnh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Đồ thị có hướng không có trọng số, 6 đỉnh 6 cạnh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Đồ thị vô hướng có trọng số.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Buổi hôm nay: Làm việc với 1) và 2). Với 3): bài toán tìm đường đi với trọng số nhỏ nhất, cây khung nhỏ nhất → các buổi sau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Trường hợp tổng quát của cây. Cây là đồ thị N đỉnh N - 1 cạnh. Đồ thị đơn có thể có 0 → N*(N - 1)/2 cạnh. Đồ thị đơn: giữa 2 đỉnh có nhiều nhất 1 cạnh. Giữa 2 đỉnh có thể có nhiều đường đi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cde8b696e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cde8b696e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Trong những </a:t>
            </a:r>
            <a:r>
              <a:rPr lang="en"/>
              <a:t>đồ thị trên, những đồ thị nào có/không có trọng số? Những đồ thị nào có hướng/vô hướng?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Cây là đồ thị. Nhưng đồ thị chưa chắc đã là cây. Với cây, có </a:t>
            </a:r>
            <a:r>
              <a:rPr b="1" lang="en"/>
              <a:t>duy nhất</a:t>
            </a:r>
            <a:r>
              <a:rPr lang="en"/>
              <a:t> 1 đường đi giữa mọi cặp đỉnh. Với đồ thị, cố thể có </a:t>
            </a:r>
            <a:r>
              <a:rPr b="1" lang="en"/>
              <a:t>0, 1</a:t>
            </a:r>
            <a:r>
              <a:rPr lang="en"/>
              <a:t>, hoặc </a:t>
            </a:r>
            <a:r>
              <a:rPr b="1" lang="en"/>
              <a:t>nhiều</a:t>
            </a:r>
            <a:r>
              <a:rPr lang="en"/>
              <a:t> đường đi giữa 2 đỉnh bất kì.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Cây với n đỉnh sẽ có </a:t>
            </a:r>
            <a:r>
              <a:rPr b="1" lang="en"/>
              <a:t>n - 1 cạnh</a:t>
            </a:r>
            <a:r>
              <a:rPr lang="en"/>
              <a:t>. Đồ thị n đỉnh có thể có bao nhiêu cạnh cũng được.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19718b77f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19718b77f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Trên: (6, 5) là hai đỉnh kề nhau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Bậc ra c</a:t>
            </a:r>
            <a:r>
              <a:rPr lang="en"/>
              <a:t>ủa A = 1, bậc vào 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Bậc của 6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Bậc của 2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Dãy đỉnh: (6, 4, 5) là đường đi. (6, 4, 2) không phải.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Dãy đỉnh :(A, B, C) là đường đi. (C, B, A) không phải.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(1, 2, 5), (B, C, E, D, B) là chu trình.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Cũng là lý do tại sao code DFS/BFS trên đồ thị khác với cây.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faa12b64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faa12b64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Trên liên thông, dư</a:t>
            </a:r>
            <a:r>
              <a:rPr lang="en"/>
              <a:t>ới không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Dưới cùng: đồ thị vô hướng hai phía có trọng số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9718b77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9718b77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faa12b6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faa12b6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Sử dụng Adjacency L</a:t>
            </a:r>
            <a:r>
              <a:rPr lang="en"/>
              <a:t>ist cho 90% bài toán.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(*) có thể sử dụng Adjacency 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Sorted Edge List: sử dụng cho bài toán tìm cây khung nhỏ nhất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|V| là số lượng đỉnh, |E| là số lượng cạnh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 do thi (giua 2 dinh co toi da 1 canh) so canh m &lt;= n*(n - 1)/2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rgbClr val="EBF0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eetcode.com/problems/all-paths-from-source-to-target/" TargetMode="External"/><Relationship Id="rId4" Type="http://schemas.openxmlformats.org/officeDocument/2006/relationships/hyperlink" Target="https://leetcode.com/problems/shortest-path-in-binary-matrix/" TargetMode="External"/><Relationship Id="rId5" Type="http://schemas.openxmlformats.org/officeDocument/2006/relationships/hyperlink" Target="https://leetcode.com/problems/is-graph-bipartit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leetcode.com/problems/number-of-islands/" TargetMode="External"/><Relationship Id="rId4" Type="http://schemas.openxmlformats.org/officeDocument/2006/relationships/hyperlink" Target="https://leetcode.com/problems/surrounded-regions/description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leetcode.com/problems/max-area-of-island/" TargetMode="External"/><Relationship Id="rId4" Type="http://schemas.openxmlformats.org/officeDocument/2006/relationships/hyperlink" Target="https://leetcode.com/problems/possible-bipartition/" TargetMode="External"/><Relationship Id="rId5" Type="http://schemas.openxmlformats.org/officeDocument/2006/relationships/hyperlink" Target="https://leetcode.com/problems/clone-graph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321500" y="2171550"/>
            <a:ext cx="661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90F8"/>
                </a:solidFill>
                <a:latin typeface="Mulish Black"/>
                <a:ea typeface="Mulish Black"/>
                <a:cs typeface="Mulish Black"/>
                <a:sym typeface="Mulish Black"/>
              </a:rPr>
              <a:t>Đồ thị</a:t>
            </a:r>
            <a:endParaRPr sz="4000">
              <a:solidFill>
                <a:srgbClr val="0090F8"/>
              </a:solidFill>
              <a:latin typeface="Mulish Black"/>
              <a:ea typeface="Mulish Black"/>
              <a:cs typeface="Mulish Black"/>
              <a:sym typeface="Mulish Black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905350" y="4337750"/>
            <a:ext cx="33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3E64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092550" y="1483975"/>
            <a:ext cx="29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sh"/>
                <a:ea typeface="Mulish"/>
                <a:cs typeface="Mulish"/>
                <a:sym typeface="Mulish"/>
              </a:rPr>
              <a:t>Future Software Engineers - FSE K09</a:t>
            </a:r>
            <a:endParaRPr sz="1200"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1652325" y="1925250"/>
            <a:ext cx="58896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2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. Bài t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oán tìm đường đi, DFS/BFS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 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Path Finding Problem</a:t>
            </a:r>
            <a:endParaRPr sz="24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BF0F3"/>
                </a:solidFill>
              </a:rPr>
              <a:t>‹#›</a:t>
            </a:fld>
            <a:endParaRPr>
              <a:solidFill>
                <a:srgbClr val="EBF0F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2.1. Depth-First Search (DFS)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266325"/>
            <a:ext cx="4093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B3E64"/>
                </a:solidFill>
              </a:rPr>
              <a:t>DFS có thể được sử dụng để giải bài toán: Có hay không đường đi từ đỉnh u đến đỉnh v? Nếu có, in ra một trong số đó!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Đồ thị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50" y="2728263"/>
            <a:ext cx="23812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749" y="65375"/>
            <a:ext cx="3401101" cy="446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2625" y="3640400"/>
            <a:ext cx="1740306" cy="80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2.2. Breadth First Search (BFS)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11700" y="1266325"/>
            <a:ext cx="5009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3E64"/>
                </a:solidFill>
              </a:rPr>
              <a:t>Có thể sử dụng BFS để tìm đường đi ngắn nhất giữa hai cặp đỉnh trên đồ thị không có trọng số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3E64"/>
                </a:solidFill>
              </a:rPr>
              <a:t>Ví dụ: </a:t>
            </a:r>
            <a:r>
              <a:rPr lang="en">
                <a:solidFill>
                  <a:srgbClr val="0B3E64"/>
                </a:solidFill>
              </a:rPr>
              <a:t>tìm đường đi ngắn nhất từ 1-&gt;4 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Queue = [1], dist = 0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Queue = [2, 5], dist = 1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Queue = [3, 4], dist = 2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Queue = [6], dist = 3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Đồ thị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81" name="Google Shape;18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9800" y="1266313"/>
            <a:ext cx="2381250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Livecoding: Path Finding on Graphs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87" name="Google Shape;187;p25"/>
          <p:cNvSpPr txBox="1"/>
          <p:nvPr>
            <p:ph idx="1" type="body"/>
          </p:nvPr>
        </p:nvSpPr>
        <p:spPr>
          <a:xfrm>
            <a:off x="311700" y="1266325"/>
            <a:ext cx="8369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https://leetcode.com/problems/all-paths-from-source-to-target/</a:t>
            </a:r>
            <a:r>
              <a:rPr lang="en">
                <a:solidFill>
                  <a:srgbClr val="0B3E64"/>
                </a:solidFill>
              </a:rPr>
              <a:t> 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https://leetcode.com/problems/shortest-path-in-binary-matrix/</a:t>
            </a:r>
            <a:r>
              <a:rPr lang="en">
                <a:solidFill>
                  <a:srgbClr val="0B3E64"/>
                </a:solidFill>
              </a:rPr>
              <a:t> 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https://leetcode.com/problems/is-graph-bipartite/</a:t>
            </a:r>
            <a:r>
              <a:rPr lang="en">
                <a:solidFill>
                  <a:srgbClr val="0B3E64"/>
                </a:solidFill>
              </a:rPr>
              <a:t> 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88" name="Google Shape;188;p25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Đồ thị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2.3. Tìm thành phần liên thông trên đồ thị vô hướng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96" name="Google Shape;196;p26"/>
          <p:cNvSpPr txBox="1"/>
          <p:nvPr>
            <p:ph idx="1" type="body"/>
          </p:nvPr>
        </p:nvSpPr>
        <p:spPr>
          <a:xfrm>
            <a:off x="311700" y="1266325"/>
            <a:ext cx="5142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3E64"/>
                </a:solidFill>
              </a:rPr>
              <a:t>Bài toán:</a:t>
            </a:r>
            <a:r>
              <a:rPr lang="en">
                <a:solidFill>
                  <a:srgbClr val="0B3E64"/>
                </a:solidFill>
              </a:rPr>
              <a:t> Liệt kê các thành phần liên thông trên đồ thị?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rgbClr val="0B3E64"/>
                </a:solidFill>
              </a:rPr>
              <a:t>Cách làm: </a:t>
            </a:r>
            <a:r>
              <a:rPr lang="en">
                <a:solidFill>
                  <a:srgbClr val="0B3E64"/>
                </a:solidFill>
              </a:rPr>
              <a:t>DFS/BFS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6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Đồ thị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250" y="998226"/>
            <a:ext cx="3779900" cy="391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Livecoding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06" name="Google Shape;206;p27"/>
          <p:cNvSpPr txBox="1"/>
          <p:nvPr>
            <p:ph idx="1" type="body"/>
          </p:nvPr>
        </p:nvSpPr>
        <p:spPr>
          <a:xfrm>
            <a:off x="311700" y="1266325"/>
            <a:ext cx="8369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https://leetcode.com/problems/number-of-islands/</a:t>
            </a:r>
            <a:r>
              <a:rPr lang="en">
                <a:solidFill>
                  <a:srgbClr val="0B3E64"/>
                </a:solidFill>
              </a:rPr>
              <a:t> 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https://leetcode.com/problems/surrounded-regions/description/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7" name="Google Shape;207;p27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27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Đồ thị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/>
        </p:nvSpPr>
        <p:spPr>
          <a:xfrm>
            <a:off x="2259600" y="2156475"/>
            <a:ext cx="462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Homework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15" name="Google Shape;21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BF0F3"/>
                </a:solidFill>
              </a:rPr>
              <a:t>‹#›</a:t>
            </a:fld>
            <a:endParaRPr>
              <a:solidFill>
                <a:srgbClr val="EBF0F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Homework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266325"/>
            <a:ext cx="843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3E64"/>
                </a:solidFill>
              </a:rPr>
              <a:t>1</a:t>
            </a:r>
            <a:r>
              <a:rPr lang="en">
                <a:solidFill>
                  <a:srgbClr val="0B3E64"/>
                </a:solidFill>
              </a:rPr>
              <a:t>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https://leetcode.com/problems/max-area-of-island/</a:t>
            </a:r>
            <a:r>
              <a:rPr lang="en">
                <a:solidFill>
                  <a:srgbClr val="0B3E64"/>
                </a:solidFill>
              </a:rPr>
              <a:t> (dfs/bfs)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3E64"/>
                </a:solidFill>
              </a:rPr>
              <a:t>2.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https://leetcode.com/problems/possible-bipartition/</a:t>
            </a:r>
            <a:r>
              <a:rPr lang="en">
                <a:solidFill>
                  <a:srgbClr val="0B3E64"/>
                </a:solidFill>
              </a:rPr>
              <a:t> (bipartite)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B3E64"/>
                </a:solidFill>
              </a:rPr>
              <a:t>3.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https://leetcode.com/problems/clone-graph/</a:t>
            </a:r>
            <a:r>
              <a:rPr lang="en">
                <a:solidFill>
                  <a:srgbClr val="0B3E64"/>
                </a:solidFill>
              </a:rPr>
              <a:t>  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29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Đồ thị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4572000" y="0"/>
            <a:ext cx="4724100" cy="5143500"/>
          </a:xfrm>
          <a:prstGeom prst="rect">
            <a:avLst/>
          </a:prstGeom>
          <a:solidFill>
            <a:srgbClr val="0B3E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Content</a:t>
            </a:r>
            <a:endParaRPr b="0" sz="32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572000" y="724200"/>
            <a:ext cx="4572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Đồ thị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Bài toán tìm đường - DFS/BFS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Bài tập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Đồ thị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2259600" y="1925250"/>
            <a:ext cx="4624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1. Đồ thị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 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Graphs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BF0F3"/>
                </a:solidFill>
              </a:rPr>
              <a:t>‹#›</a:t>
            </a:fld>
            <a:endParaRPr>
              <a:solidFill>
                <a:srgbClr val="EBF0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1.1. Đồ thị là gì?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52458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Đồ thị (</a:t>
            </a:r>
            <a:r>
              <a:rPr b="1" lang="en">
                <a:solidFill>
                  <a:srgbClr val="0B3E64"/>
                </a:solidFill>
              </a:rPr>
              <a:t>graph</a:t>
            </a:r>
            <a:r>
              <a:rPr lang="en">
                <a:solidFill>
                  <a:srgbClr val="0B3E64"/>
                </a:solidFill>
              </a:rPr>
              <a:t>) G = (V, E) bao gồm tập các đỉnh (</a:t>
            </a:r>
            <a:r>
              <a:rPr b="1" lang="en">
                <a:solidFill>
                  <a:srgbClr val="0B3E64"/>
                </a:solidFill>
              </a:rPr>
              <a:t>vertex/node</a:t>
            </a:r>
            <a:r>
              <a:rPr lang="en">
                <a:solidFill>
                  <a:srgbClr val="0B3E64"/>
                </a:solidFill>
              </a:rPr>
              <a:t>) V và tập các cạnh (</a:t>
            </a:r>
            <a:r>
              <a:rPr b="1" lang="en">
                <a:solidFill>
                  <a:srgbClr val="0B3E64"/>
                </a:solidFill>
              </a:rPr>
              <a:t>edge</a:t>
            </a:r>
            <a:r>
              <a:rPr lang="en">
                <a:solidFill>
                  <a:srgbClr val="0B3E64"/>
                </a:solidFill>
              </a:rPr>
              <a:t>) E nối giữa các đỉnh đó. </a:t>
            </a:r>
            <a:endParaRPr>
              <a:solidFill>
                <a:srgbClr val="0B3E64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Các cạnh có thể có hướng hoặc vô hướng. Đồ thị với cạnh vô hướng/có hướng gọi là đồ thị vô/có hướng (</a:t>
            </a:r>
            <a:r>
              <a:rPr b="1" lang="en">
                <a:solidFill>
                  <a:srgbClr val="0B3E64"/>
                </a:solidFill>
              </a:rPr>
              <a:t>undirected/directed graph</a:t>
            </a:r>
            <a:r>
              <a:rPr lang="en">
                <a:solidFill>
                  <a:srgbClr val="0B3E64"/>
                </a:solidFill>
              </a:rPr>
              <a:t>).</a:t>
            </a:r>
            <a:endParaRPr>
              <a:solidFill>
                <a:srgbClr val="0B3E64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100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Các cạnh có thể có trọng số hoặc không có trọng số. Đồ thị với cạnh không/có có trọng số được gọi là đồ thị không/có trọng số (</a:t>
            </a:r>
            <a:r>
              <a:rPr b="1" lang="en">
                <a:solidFill>
                  <a:srgbClr val="0B3E64"/>
                </a:solidFill>
              </a:rPr>
              <a:t>weighted/unweighted graph</a:t>
            </a:r>
            <a:r>
              <a:rPr lang="en">
                <a:solidFill>
                  <a:srgbClr val="0B3E64"/>
                </a:solidFill>
              </a:rPr>
              <a:t>). 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Đồ thị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500" y="180413"/>
            <a:ext cx="23812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8175" y="1520475"/>
            <a:ext cx="2525826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9025" y="3092100"/>
            <a:ext cx="1926525" cy="176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Ví dụ về đồ thị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266325"/>
            <a:ext cx="457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Mạng xã hội. Đỉnh là </a:t>
            </a:r>
            <a:r>
              <a:rPr b="1" lang="en">
                <a:solidFill>
                  <a:srgbClr val="0B3E64"/>
                </a:solidFill>
              </a:rPr>
              <a:t>user</a:t>
            </a:r>
            <a:r>
              <a:rPr lang="en">
                <a:solidFill>
                  <a:srgbClr val="0B3E64"/>
                </a:solidFill>
              </a:rPr>
              <a:t>, cạnh là quan hệ </a:t>
            </a:r>
            <a:r>
              <a:rPr b="1" lang="en">
                <a:solidFill>
                  <a:srgbClr val="0B3E64"/>
                </a:solidFill>
              </a:rPr>
              <a:t>bạn bè/theo dõi.</a:t>
            </a:r>
            <a:endParaRPr b="1"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Mạng trích dẫn bài báo khoa học. Đỉnh là </a:t>
            </a:r>
            <a:r>
              <a:rPr b="1" lang="en">
                <a:solidFill>
                  <a:srgbClr val="0B3E64"/>
                </a:solidFill>
              </a:rPr>
              <a:t>bài báo</a:t>
            </a:r>
            <a:r>
              <a:rPr lang="en">
                <a:solidFill>
                  <a:srgbClr val="0B3E64"/>
                </a:solidFill>
              </a:rPr>
              <a:t>, cạnh là </a:t>
            </a:r>
            <a:r>
              <a:rPr b="1" lang="en">
                <a:solidFill>
                  <a:srgbClr val="0B3E64"/>
                </a:solidFill>
              </a:rPr>
              <a:t>quan hệ trích dẫn.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Mạng phân tử. Đỉnh là </a:t>
            </a:r>
            <a:r>
              <a:rPr b="1" lang="en">
                <a:solidFill>
                  <a:srgbClr val="0B3E64"/>
                </a:solidFill>
              </a:rPr>
              <a:t>[?]</a:t>
            </a:r>
            <a:r>
              <a:rPr lang="en">
                <a:solidFill>
                  <a:srgbClr val="0B3E64"/>
                </a:solidFill>
              </a:rPr>
              <a:t>, cạnh là </a:t>
            </a:r>
            <a:r>
              <a:rPr b="1" lang="en">
                <a:solidFill>
                  <a:srgbClr val="0B3E64"/>
                </a:solidFill>
              </a:rPr>
              <a:t>[?]</a:t>
            </a:r>
            <a:endParaRPr b="1"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Đồ thị khác với cây như thế nào?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104" name="Google Shape;104;p17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7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Đồ thị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625" y="484450"/>
            <a:ext cx="3428824" cy="2087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8500" y="2728037"/>
            <a:ext cx="2149074" cy="208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Khái niệm cơ bản: Bậc, Kề, Đường đi, Chu trình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311700" y="1266325"/>
            <a:ext cx="54033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Xét một cạnh e = (u, v). Ta nói u và v là hai đỉnh kề nhau (</a:t>
            </a:r>
            <a:r>
              <a:rPr b="1" lang="en">
                <a:solidFill>
                  <a:srgbClr val="0B3E64"/>
                </a:solidFill>
              </a:rPr>
              <a:t>adjacent</a:t>
            </a:r>
            <a:r>
              <a:rPr lang="en">
                <a:solidFill>
                  <a:srgbClr val="0B3E64"/>
                </a:solidFill>
              </a:rPr>
              <a:t>). </a:t>
            </a:r>
            <a:endParaRPr>
              <a:solidFill>
                <a:srgbClr val="0B3E64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Với đồ thị có hướng, bậc ra (</a:t>
            </a:r>
            <a:r>
              <a:rPr b="1" lang="en">
                <a:solidFill>
                  <a:srgbClr val="0B3E64"/>
                </a:solidFill>
              </a:rPr>
              <a:t>outdegree</a:t>
            </a:r>
            <a:r>
              <a:rPr lang="en">
                <a:solidFill>
                  <a:srgbClr val="0B3E64"/>
                </a:solidFill>
              </a:rPr>
              <a:t>) của đỉnh u là số cạnh đi ra từ đỉnh u. Bậc vào (</a:t>
            </a:r>
            <a:r>
              <a:rPr b="1" lang="en">
                <a:solidFill>
                  <a:srgbClr val="0B3E64"/>
                </a:solidFill>
              </a:rPr>
              <a:t>indegree</a:t>
            </a:r>
            <a:r>
              <a:rPr lang="en">
                <a:solidFill>
                  <a:srgbClr val="0B3E64"/>
                </a:solidFill>
              </a:rPr>
              <a:t>) của đỉnh u là số cạnh đi vào đỉnh u. </a:t>
            </a:r>
            <a:r>
              <a:rPr lang="en">
                <a:solidFill>
                  <a:srgbClr val="0B3E64"/>
                </a:solidFill>
              </a:rPr>
              <a:t>Với đồ thị có hướng</a:t>
            </a:r>
            <a:r>
              <a:rPr lang="en">
                <a:solidFill>
                  <a:srgbClr val="0B3E64"/>
                </a:solidFill>
              </a:rPr>
              <a:t>, bậc (</a:t>
            </a:r>
            <a:r>
              <a:rPr b="1" lang="en">
                <a:solidFill>
                  <a:srgbClr val="0B3E64"/>
                </a:solidFill>
              </a:rPr>
              <a:t>degree</a:t>
            </a:r>
            <a:r>
              <a:rPr lang="en">
                <a:solidFill>
                  <a:srgbClr val="0B3E64"/>
                </a:solidFill>
              </a:rPr>
              <a:t>) của u là số cạnh nối tới u.</a:t>
            </a:r>
            <a:endParaRPr>
              <a:solidFill>
                <a:srgbClr val="0B3E64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Một dãy các đỉnh (u1, …, uk) sao cho (u_{i - 1}, u_i) thuộc E được gọi là đường đi (</a:t>
            </a:r>
            <a:r>
              <a:rPr b="1" lang="en">
                <a:solidFill>
                  <a:srgbClr val="0B3E64"/>
                </a:solidFill>
              </a:rPr>
              <a:t>path</a:t>
            </a:r>
            <a:r>
              <a:rPr lang="en">
                <a:solidFill>
                  <a:srgbClr val="0B3E64"/>
                </a:solidFill>
              </a:rPr>
              <a:t>) trên đồ thị. Đường đi bắt đầu và kết thúc ở cùng một đỉnh được gọi là chu trình (</a:t>
            </a:r>
            <a:r>
              <a:rPr b="1" lang="en">
                <a:solidFill>
                  <a:srgbClr val="0B3E64"/>
                </a:solidFill>
              </a:rPr>
              <a:t>cycle</a:t>
            </a:r>
            <a:r>
              <a:rPr lang="en">
                <a:solidFill>
                  <a:srgbClr val="0B3E64"/>
                </a:solidFill>
              </a:rPr>
              <a:t>).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115" name="Google Shape;115;p18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Đồ thị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0750" y="1471213"/>
            <a:ext cx="23812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075" y="3241138"/>
            <a:ext cx="2525826" cy="157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KNCB: liên thông, đồ thị hai phía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266325"/>
            <a:ext cx="5403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Đồ thị G được gọi là liên thông (</a:t>
            </a:r>
            <a:r>
              <a:rPr b="1" lang="en">
                <a:solidFill>
                  <a:srgbClr val="0B3E64"/>
                </a:solidFill>
              </a:rPr>
              <a:t>connected</a:t>
            </a:r>
            <a:r>
              <a:rPr lang="en">
                <a:solidFill>
                  <a:srgbClr val="0B3E64"/>
                </a:solidFill>
              </a:rPr>
              <a:t>) nếu giữa hai đỉnh bất kì có tồn tại đường đi.</a:t>
            </a:r>
            <a:endParaRPr>
              <a:solidFill>
                <a:srgbClr val="0B3E64"/>
              </a:solidFill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DAG: do thi co huong khong co chu trinh → co sap xep topo</a:t>
            </a:r>
            <a:endParaRPr>
              <a:solidFill>
                <a:srgbClr val="0B3E64"/>
              </a:solidFill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Đồ th</a:t>
            </a:r>
            <a:r>
              <a:rPr lang="en">
                <a:solidFill>
                  <a:srgbClr val="0B3E64"/>
                </a:solidFill>
              </a:rPr>
              <a:t>ị G vô hướng gọi là hai phía (</a:t>
            </a:r>
            <a:r>
              <a:rPr b="1" lang="en">
                <a:solidFill>
                  <a:srgbClr val="0B3E64"/>
                </a:solidFill>
              </a:rPr>
              <a:t>bipartite graph</a:t>
            </a:r>
            <a:r>
              <a:rPr lang="en">
                <a:solidFill>
                  <a:srgbClr val="0B3E64"/>
                </a:solidFill>
              </a:rPr>
              <a:t>) nếu như tập đỉnh của nó có thể chia làm hai tập rời nhau X, Y sao cho tat ca cac canh deu di tu X den Y hoac tu Y den X. </a:t>
            </a:r>
            <a:endParaRPr>
              <a:solidFill>
                <a:srgbClr val="0B3E64"/>
              </a:solidFill>
            </a:endParaRPr>
          </a:p>
          <a:p>
            <a:pPr indent="-325755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Ví dụ về đồ thị hai phía: User-Product Recommendation Graph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126" name="Google Shape;126;p19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Đồ thị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8075" y="290388"/>
            <a:ext cx="2381250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3800" y="1785925"/>
            <a:ext cx="2525826" cy="15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3400" y="2951500"/>
            <a:ext cx="1866875" cy="18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Biểu diễn đồ thị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Đồ thị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463" y="-133450"/>
            <a:ext cx="1743075" cy="12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0"/>
          <p:cNvSpPr txBox="1"/>
          <p:nvPr>
            <p:ph idx="1" type="body"/>
          </p:nvPr>
        </p:nvSpPr>
        <p:spPr>
          <a:xfrm>
            <a:off x="311700" y="1266325"/>
            <a:ext cx="5403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Ma trận kề (</a:t>
            </a:r>
            <a:r>
              <a:rPr b="1" lang="en">
                <a:solidFill>
                  <a:srgbClr val="0B3E64"/>
                </a:solidFill>
              </a:rPr>
              <a:t>Adajency matrix</a:t>
            </a:r>
            <a:r>
              <a:rPr lang="en">
                <a:solidFill>
                  <a:srgbClr val="0B3E64"/>
                </a:solidFill>
              </a:rPr>
              <a:t>): A[i, j] = 1 nếu (i, j) thuộc E, = 0 nếu không phải.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Danh sách kề (</a:t>
            </a:r>
            <a:r>
              <a:rPr b="1" lang="en">
                <a:solidFill>
                  <a:srgbClr val="0B3E64"/>
                </a:solidFill>
              </a:rPr>
              <a:t>Adjacency list</a:t>
            </a:r>
            <a:r>
              <a:rPr lang="en">
                <a:solidFill>
                  <a:srgbClr val="0B3E64"/>
                </a:solidFill>
              </a:rPr>
              <a:t>): Với mỗi đỉnh u, tập các cạnh kề với u được biểu diễn dưới dạng list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Danh sách cạnh (</a:t>
            </a:r>
            <a:r>
              <a:rPr b="1" lang="en">
                <a:solidFill>
                  <a:srgbClr val="0B3E64"/>
                </a:solidFill>
              </a:rPr>
              <a:t>Edge list</a:t>
            </a:r>
            <a:r>
              <a:rPr lang="en">
                <a:solidFill>
                  <a:srgbClr val="0B3E64"/>
                </a:solidFill>
              </a:rPr>
              <a:t>): Liệt kê tất cả các cạnh của G bằng một list.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</p:txBody>
      </p:sp>
      <p:pic>
        <p:nvPicPr>
          <p:cNvPr id="142" name="Google Shape;1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89313" y="557975"/>
            <a:ext cx="14573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3588" y="2087125"/>
            <a:ext cx="1828800" cy="1543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5715000" y="39158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highlight>
                  <a:srgbClr val="F8F9FA"/>
                </a:highlight>
              </a:rPr>
              <a:t>[(1, 2), (1, 3), (2, 3), (3, 4)]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1157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So sánh các phương pháp biểu diễn đồ thị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1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Đồ thị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aphicFrame>
        <p:nvGraphicFramePr>
          <p:cNvPr id="153" name="Google Shape;153;p21"/>
          <p:cNvGraphicFramePr/>
          <p:nvPr/>
        </p:nvGraphicFramePr>
        <p:xfrm>
          <a:off x="2168400" y="772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{3AD65F09-C821-477A-8A73-2EFB69D13BCD}</a:tableStyleId>
              </a:tblPr>
              <a:tblGrid>
                <a:gridCol w="1307500"/>
                <a:gridCol w="1307500"/>
                <a:gridCol w="1307500"/>
                <a:gridCol w="1307500"/>
              </a:tblGrid>
              <a:tr h="5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Thao tác/CTDL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Adj Matr</a:t>
                      </a:r>
                      <a:r>
                        <a:rPr b="1" lang="en" sz="1200"/>
                        <a:t>ix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Adj L</a:t>
                      </a:r>
                      <a:r>
                        <a:rPr b="1" lang="en" sz="1200"/>
                        <a:t>ist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Sorted </a:t>
                      </a:r>
                      <a:r>
                        <a:rPr b="1" lang="en" sz="1200"/>
                        <a:t>Edge L</a:t>
                      </a:r>
                      <a:r>
                        <a:rPr b="1" lang="en" sz="1200"/>
                        <a:t>ist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</a:t>
                      </a:r>
                      <a:r>
                        <a:rPr lang="en" sz="1200"/>
                        <a:t>onstructor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O(|V|^2) = O(n^2)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O(|E|) = O(m)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O(|E|)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Tìm deg(u)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O(|V|)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O(1)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O(|E|)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Liệt kê các đỉnh kề c</a:t>
                      </a:r>
                      <a:r>
                        <a:rPr lang="en" sz="1200"/>
                        <a:t>ủa u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O(|V|)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O(deg(u))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O(|E|)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50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Liệt kê tất cả các cạnh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O(|V|^2)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O(|E|)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O(|E|)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676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Kiểm tra (u, v) có kề nhau không?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O(1)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O(deg(u)) (*)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O(|E|)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Cạnh nhỏ nhất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O(|V|^2)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O(|E|)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O(1)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2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Space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O(|V|^2)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O(|E|)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O(|E|)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