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1"/>
  </p:notesMasterIdLst>
  <p:sldIdLst>
    <p:sldId id="256" r:id="rId2"/>
    <p:sldId id="297" r:id="rId3"/>
    <p:sldId id="298" r:id="rId4"/>
    <p:sldId id="299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84" r:id="rId13"/>
    <p:sldId id="300" r:id="rId14"/>
    <p:sldId id="301" r:id="rId15"/>
    <p:sldId id="304" r:id="rId16"/>
    <p:sldId id="302" r:id="rId17"/>
    <p:sldId id="306" r:id="rId18"/>
    <p:sldId id="303" r:id="rId19"/>
    <p:sldId id="305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0" autoAdjust="0"/>
    <p:restoredTop sz="94637"/>
  </p:normalViewPr>
  <p:slideViewPr>
    <p:cSldViewPr>
      <p:cViewPr varScale="1">
        <p:scale>
          <a:sx n="103" d="100"/>
          <a:sy n="103" d="100"/>
        </p:scale>
        <p:origin x="188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BA8FD27-251C-C69D-D62F-379C18244E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JP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E4719C1-33F1-3777-EDC5-228E800387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JP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ECD1799-8FDE-BC5B-6AFA-F82681D02845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588F7704-5EDD-B651-87C5-BD9147B878A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JP" noProof="0"/>
              <a:t>Click to edit Master text styles</a:t>
            </a:r>
          </a:p>
          <a:p>
            <a:pPr lvl="1"/>
            <a:r>
              <a:rPr lang="en-US" altLang="en-JP" noProof="0"/>
              <a:t>Second level</a:t>
            </a:r>
          </a:p>
          <a:p>
            <a:pPr lvl="2"/>
            <a:r>
              <a:rPr lang="en-US" altLang="en-JP" noProof="0"/>
              <a:t>Third level</a:t>
            </a:r>
          </a:p>
          <a:p>
            <a:pPr lvl="3"/>
            <a:r>
              <a:rPr lang="en-US" altLang="en-JP" noProof="0"/>
              <a:t>Fourth level</a:t>
            </a:r>
          </a:p>
          <a:p>
            <a:pPr lvl="4"/>
            <a:r>
              <a:rPr lang="en-US" altLang="en-JP" noProof="0"/>
              <a:t>Fifth level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B1337969-3B14-05F0-96CD-07596A4AD71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JP"/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874A446A-C40A-C5E0-CEDC-5B3D364331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65FDA5F-8D40-3049-AC32-BCFE113DA26B}" type="slidenum">
              <a:rPr lang="en-US" altLang="en-JP"/>
              <a:pPr>
                <a:defRPr/>
              </a:pPr>
              <a:t>‹#›</a:t>
            </a:fld>
            <a:endParaRPr lang="en-US" altLang="en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ＭＳ Ｐ明朝" panose="02020600040205080304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ＭＳ Ｐ明朝" panose="02020600040205080304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ＭＳ Ｐ明朝" panose="02020600040205080304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ＭＳ Ｐ明朝" panose="02020600040205080304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ＭＳ Ｐ明朝" panose="02020600040205080304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A458FCF-F250-79B0-4324-D78C50BE0651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33766227-F259-BC98-F2B5-E512492A94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5E5B9ED7-FDB9-69DA-29FB-7314B29202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JP" altLang="en-JP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C66BB06C-8F2B-0AD1-BEF7-49787738D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JP" altLang="en-JP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4736237D-2BE8-4ED7-7841-12C9F44DA5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D5ECF02-625A-80BD-7D5C-720DE078B9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JP" altLang="en-JP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14565A3-2801-B443-017C-CF3BD52E1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JP" altLang="en-JP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FD3B1E0A-E268-9E07-E448-7C7F662E3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JP" altLang="en-JP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930402BC-8151-77A9-B185-3642F1CEE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JP" altLang="en-JP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77E08BE9-A5AB-D367-25E5-DF4DA61F6EB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JP" altLang="en-JP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ja-JP" noProof="0"/>
              <a:t>Click to edit Master title style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ja-JP" noProof="0"/>
              <a:t>Click to edit Master subtitle style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2A10D90E-0601-EAB2-853A-86E26D173C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BE9CC871-D913-E4CE-54D7-96AA6994A6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E73AC838-DF76-D2AF-7361-7A7C4456EB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BCC895C-31AA-1D47-B790-12CAEDA56E7D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4569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3D9ADE6-A871-0458-E760-292A3BD986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D323FCF-A18F-7F98-9A0F-3C98E9B330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3F33643-B693-5CBF-4A96-2156913FA9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F5E46-ACC1-704C-8EB5-1081FC3FF87A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898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F12831E-7FA1-5DE1-8C83-AB33D75356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1092CD6-59D1-3C94-1337-64F8A04C04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F9B8AA0-C150-B994-709C-C693FD6F01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1CF40-5083-AA43-82D9-9C6ACCDF3A3C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253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JP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5980618-40E8-7D39-2E44-CA56541479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6B1B262-94F2-7DF9-5E89-924CF81077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2B7E4E7-9557-057E-7273-AC1BC784CB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553F8-61BB-7F40-870B-296644D3562C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2792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248D442-B1D5-9C01-EEC1-27268AA97D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02694E0-1156-C66C-190F-394E2C3A7E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C163869-1BBE-9294-982A-C11D1DA239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36E4F-245A-2942-867E-FFF39C84CDB4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6533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1BC005B-1CDA-6DD3-D73B-7AE700977A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A6E88BC-E18E-B72F-65F4-2E62CCB717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D89B0E8-A40D-E648-06C2-C35949E191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56E2E-1F8A-C744-BAB3-B53D6FD4C7DA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3085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2E07977-CE21-AEC7-8021-ABE6AD0866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95AB7DA-30D8-F303-F126-3EF872D2F6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4B71F53-CF0F-0028-E16E-A653C95A9D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E5F05-F2A9-3F49-B422-E2BC6DCB4E8E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607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794587D3-9E9B-46D4-AF01-8BBD4CFE87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82C6F990-41EC-B1A0-5F8A-F9678F4EE4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B72EA720-FE02-0C7D-2C72-B36A4AFCB6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E2D0E-488E-F248-AB7E-DABF1E18B626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070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A931D3D2-0A39-89EE-7FBB-748965D296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A081AB4-C31E-5C22-D909-20EEE76693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BA34A63F-DC97-3757-461A-B0CE0B8D90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302E0-D700-FF49-A059-B676C8919B1A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774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8B1F705C-0EAF-FABD-1ECA-5312377AA7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0CAFB1C6-45BF-F114-76BE-1D45B993DA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7E0685A-E850-5465-D734-44F7898155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BD36E-9D9B-AB4E-8A5E-7443A63A17F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551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2003A78-146F-0214-F62E-BE4C6898DC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5F6A2257-D894-9240-CE8A-298B16D575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77AE515-5833-9B07-A1D1-D110B4718F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165AF-08F3-9745-8E73-3385A8F8D406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4567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JP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A4679BD-F7BE-0529-5821-E8807DD039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D2BAFCD-7F3D-E7E4-7987-C7A8062916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90D95BB-3FC1-C9B1-1802-0650F76CDC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51DA4-6B4F-0243-9988-231C4521A33E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8195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A208A78-9CAE-C9BC-9586-7F8C5D1CD03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ja-JP" altLang="en-US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46023BD-44C3-D972-CFCE-81AB430BDCD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ja-JP" altLang="en-US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8D7DC5B-6BC6-15E2-DC0C-12FB740334A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ja-JP" altLang="en-US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0696BBC-8058-FBAB-A9D8-9A64AB55644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ja-JP" altLang="en-US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2AEAB8A-D246-426D-5D7F-E40415437A1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ja-JP" altLang="en-US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1F7B4307-E133-B32F-C439-CB4A57D7243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ja-JP" altLang="en-US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3D6784FD-6F0A-B9EB-A041-DDB25522A1C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ja-JP" altLang="en-US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3BB16280-D48A-45D1-1511-E2EBA3DE6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F5494428-AE3B-0D44-DC88-54F3B2B3C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311A003A-29A0-C0D0-D6B5-AC1EB8310F9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301F1902-6CA2-7F32-ED81-9E09922552F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387ECF2B-C17E-3FE7-40CF-07719F2B45C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mtClean="0"/>
            </a:lvl1pPr>
          </a:lstStyle>
          <a:p>
            <a:pPr>
              <a:defRPr/>
            </a:pPr>
            <a:fld id="{B124F199-41D8-A94E-A457-59E5A7F0965A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ＭＳ Ｐゴシック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ＭＳ Ｐゴシック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ＭＳ Ｐゴシック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uminanc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8F81001A-424A-5FBA-28AA-EFEA2002242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Media Compression Techniques</a:t>
            </a:r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DAAB93CF-8E3B-702E-AEA8-A9E56E91933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Duc Nguyen</a:t>
            </a:r>
          </a:p>
          <a:p>
            <a:pPr eaLnBrk="1" hangingPunct="1"/>
            <a:r>
              <a:rPr lang="en-US" altLang="ja-JP"/>
              <a:t>Tohoku Institute of Technology</a:t>
            </a:r>
          </a:p>
          <a:p>
            <a:pPr eaLnBrk="1" hangingPunct="1"/>
            <a:r>
              <a:rPr lang="en-US" altLang="ja-JP"/>
              <a:t>Sendai, Japan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BCFAA2C8-0D4F-2309-2864-C83226630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Examples of varying JPEG compression ratios</a:t>
            </a:r>
          </a:p>
        </p:txBody>
      </p:sp>
      <p:pic>
        <p:nvPicPr>
          <p:cNvPr id="10242" name="Picture 5">
            <a:extLst>
              <a:ext uri="{FF2B5EF4-FFF2-40B4-BE49-F238E27FC236}">
                <a16:creationId xmlns:a16="http://schemas.microsoft.com/office/drawing/2014/main" id="{E3B2067B-B048-6384-D899-294E9975D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2971800" cy="256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6">
            <a:extLst>
              <a:ext uri="{FF2B5EF4-FFF2-40B4-BE49-F238E27FC236}">
                <a16:creationId xmlns:a16="http://schemas.microsoft.com/office/drawing/2014/main" id="{C51C5A9B-961D-303F-4F64-86BD492DD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09800"/>
            <a:ext cx="2990850" cy="260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8">
            <a:extLst>
              <a:ext uri="{FF2B5EF4-FFF2-40B4-BE49-F238E27FC236}">
                <a16:creationId xmlns:a16="http://schemas.microsoft.com/office/drawing/2014/main" id="{D148949E-6E41-9E8F-D013-31797FEE1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09800"/>
            <a:ext cx="29718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 Box 9">
            <a:extLst>
              <a:ext uri="{FF2B5EF4-FFF2-40B4-BE49-F238E27FC236}">
                <a16:creationId xmlns:a16="http://schemas.microsoft.com/office/drawing/2014/main" id="{C0200B41-5203-16BE-B451-FB7CB11BB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876800"/>
            <a:ext cx="3087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/>
              <a:t>500KB image, minimum compression</a:t>
            </a:r>
          </a:p>
        </p:txBody>
      </p:sp>
      <p:sp>
        <p:nvSpPr>
          <p:cNvPr id="10246" name="Text Box 10">
            <a:extLst>
              <a:ext uri="{FF2B5EF4-FFF2-40B4-BE49-F238E27FC236}">
                <a16:creationId xmlns:a16="http://schemas.microsoft.com/office/drawing/2014/main" id="{9CBC802E-FCFE-1BE9-C151-BD9D6BF7B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876800"/>
            <a:ext cx="25542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/>
              <a:t>40KB image, half compression</a:t>
            </a:r>
          </a:p>
        </p:txBody>
      </p:sp>
      <p:sp>
        <p:nvSpPr>
          <p:cNvPr id="10247" name="Text Box 11">
            <a:extLst>
              <a:ext uri="{FF2B5EF4-FFF2-40B4-BE49-F238E27FC236}">
                <a16:creationId xmlns:a16="http://schemas.microsoft.com/office/drawing/2014/main" id="{FBF250D6-93E3-ED82-7721-A65EF34DC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876800"/>
            <a:ext cx="2593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/>
              <a:t>11KB image, max compression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47">
            <a:extLst>
              <a:ext uri="{FF2B5EF4-FFF2-40B4-BE49-F238E27FC236}">
                <a16:creationId xmlns:a16="http://schemas.microsoft.com/office/drawing/2014/main" id="{B1573AEA-F5FB-7CF9-4B9F-A55DB2C2B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732088"/>
            <a:ext cx="2819400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>
            <a:extLst>
              <a:ext uri="{FF2B5EF4-FFF2-40B4-BE49-F238E27FC236}">
                <a16:creationId xmlns:a16="http://schemas.microsoft.com/office/drawing/2014/main" id="{E960776B-027F-6024-D85C-A048A07AF6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Close-up details of different JPEG compression ratios</a:t>
            </a:r>
          </a:p>
        </p:txBody>
      </p:sp>
      <p:sp>
        <p:nvSpPr>
          <p:cNvPr id="11267" name="Text Box 9">
            <a:extLst>
              <a:ext uri="{FF2B5EF4-FFF2-40B4-BE49-F238E27FC236}">
                <a16:creationId xmlns:a16="http://schemas.microsoft.com/office/drawing/2014/main" id="{E9E34C91-2123-5273-7119-7A57DBCA8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5568950"/>
            <a:ext cx="25304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/>
              <a:t>Uncompressed image (roughness between pixels still visible)</a:t>
            </a:r>
          </a:p>
        </p:txBody>
      </p:sp>
      <p:sp>
        <p:nvSpPr>
          <p:cNvPr id="11268" name="Text Box 10">
            <a:extLst>
              <a:ext uri="{FF2B5EF4-FFF2-40B4-BE49-F238E27FC236}">
                <a16:creationId xmlns:a16="http://schemas.microsoft.com/office/drawing/2014/main" id="{261C243E-4734-46FA-B791-65D560442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25304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/>
              <a:t>Half compression, blurring &amp; halos around sharp edges</a:t>
            </a:r>
          </a:p>
        </p:txBody>
      </p:sp>
      <p:sp>
        <p:nvSpPr>
          <p:cNvPr id="11269" name="Text Box 11">
            <a:extLst>
              <a:ext uri="{FF2B5EF4-FFF2-40B4-BE49-F238E27FC236}">
                <a16:creationId xmlns:a16="http://schemas.microsoft.com/office/drawing/2014/main" id="{68AB6A7A-4237-64B5-99AD-E617A50F9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486400"/>
            <a:ext cx="25304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/>
              <a:t>Max compression, 8-pixel blocks apparent, large distortion in high-frequency areas</a:t>
            </a:r>
          </a:p>
        </p:txBody>
      </p:sp>
      <p:pic>
        <p:nvPicPr>
          <p:cNvPr id="11270" name="Picture 45">
            <a:extLst>
              <a:ext uri="{FF2B5EF4-FFF2-40B4-BE49-F238E27FC236}">
                <a16:creationId xmlns:a16="http://schemas.microsoft.com/office/drawing/2014/main" id="{5A10ACD0-90D9-A478-FEF8-27B52DF3C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35263"/>
            <a:ext cx="2895600" cy="275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46">
            <a:extLst>
              <a:ext uri="{FF2B5EF4-FFF2-40B4-BE49-F238E27FC236}">
                <a16:creationId xmlns:a16="http://schemas.microsoft.com/office/drawing/2014/main" id="{0CDE1728-AE19-CDE2-AFE6-52AF35A6A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743200"/>
            <a:ext cx="2808288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0D805912-7217-007C-9D0C-E88E21C87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Video Compression</a:t>
            </a: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C4CD863D-8D40-2457-930F-3EE48F8C95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Using strictly spatial redundancy (JPEG) gives video compression ratios from 7:1 to 27:1</a:t>
            </a:r>
          </a:p>
          <a:p>
            <a:pPr eaLnBrk="1" hangingPunct="1"/>
            <a:r>
              <a:rPr lang="en-US" altLang="ja-JP"/>
              <a:t>Taking advantage of </a:t>
            </a:r>
            <a:r>
              <a:rPr lang="en-US" altLang="ja-JP">
                <a:solidFill>
                  <a:srgbClr val="FF0000"/>
                </a:solidFill>
              </a:rPr>
              <a:t>temporal redundancy</a:t>
            </a:r>
            <a:r>
              <a:rPr lang="en-US" altLang="ja-JP"/>
              <a:t> in video gives 20:1 to 300:1 compression for H.261, or 30:1 to 100:1 for high quality MPEG-2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2F64B313-2CE1-C4F5-71DA-04E84AD61D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JP" altLang="en-JP" dirty="0"/>
              <a:t>Temporal Redundancy</a:t>
            </a:r>
          </a:p>
        </p:txBody>
      </p:sp>
      <p:sp>
        <p:nvSpPr>
          <p:cNvPr id="13314" name="Content Placeholder 2">
            <a:extLst>
              <a:ext uri="{FF2B5EF4-FFF2-40B4-BE49-F238E27FC236}">
                <a16:creationId xmlns:a16="http://schemas.microsoft.com/office/drawing/2014/main" id="{C233C38D-36C6-8C20-C113-511A632D1E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625975"/>
          </a:xfrm>
        </p:spPr>
        <p:txBody>
          <a:bodyPr/>
          <a:lstStyle/>
          <a:p>
            <a:pPr eaLnBrk="1" hangingPunct="1"/>
            <a:r>
              <a:rPr lang="en-JP" altLang="en-JP" sz="2800"/>
              <a:t>Two consecutive images in a video have a lot of similarities</a:t>
            </a:r>
          </a:p>
          <a:p>
            <a:pPr eaLnBrk="1" hangingPunct="1"/>
            <a:endParaRPr lang="en-JP" altLang="en-JP" sz="2800"/>
          </a:p>
          <a:p>
            <a:pPr eaLnBrk="1" hangingPunct="1"/>
            <a:endParaRPr lang="en-JP" altLang="en-JP" sz="2800"/>
          </a:p>
          <a:p>
            <a:pPr eaLnBrk="1" hangingPunct="1"/>
            <a:endParaRPr lang="en-JP" altLang="en-JP" sz="2800"/>
          </a:p>
          <a:p>
            <a:pPr eaLnBrk="1" hangingPunct="1"/>
            <a:endParaRPr lang="en-JP" altLang="en-JP" sz="2800"/>
          </a:p>
          <a:p>
            <a:pPr eaLnBrk="1" hangingPunct="1"/>
            <a:endParaRPr lang="en-JP" altLang="en-JP" sz="2800"/>
          </a:p>
          <a:p>
            <a:pPr eaLnBrk="1" hangingPunct="1"/>
            <a:endParaRPr lang="en-JP" altLang="en-JP" sz="2800"/>
          </a:p>
          <a:p>
            <a:pPr lvl="1" eaLnBrk="1" hangingPunct="1"/>
            <a:r>
              <a:rPr lang="en-JP" altLang="en-JP" sz="2400"/>
              <a:t>Better to compress the “difference” images to reduce redundancy</a:t>
            </a:r>
          </a:p>
        </p:txBody>
      </p:sp>
      <p:pic>
        <p:nvPicPr>
          <p:cNvPr id="13315" name="Picture 2" descr="2.3 Fundamentals of Video Compression - Visual Media Coding and  Transmission [Book]">
            <a:extLst>
              <a:ext uri="{FF2B5EF4-FFF2-40B4-BE49-F238E27FC236}">
                <a16:creationId xmlns:a16="http://schemas.microsoft.com/office/drawing/2014/main" id="{5FD4284A-B4E8-B7F8-8144-A7C9F711E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71800"/>
            <a:ext cx="64135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49806320-0D2E-CE5D-BEA9-6096EAFE9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JP" altLang="en-JP" sz="4000"/>
              <a:t>Exercise: Compressing video using FFMPEG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8180-440A-BEFA-313A-35F505548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JP" dirty="0"/>
              <a:t>Install FFMPEG</a:t>
            </a:r>
          </a:p>
          <a:p>
            <a:pPr eaLnBrk="1" hangingPunct="1">
              <a:defRPr/>
            </a:pPr>
            <a:r>
              <a:rPr lang="en-JP" dirty="0"/>
              <a:t>Download sample video and ffmpeg using HTTPClient.java program</a:t>
            </a:r>
          </a:p>
          <a:p>
            <a:pPr lvl="1" eaLnBrk="1" hangingPunct="1">
              <a:defRPr/>
            </a:pPr>
            <a:r>
              <a:rPr lang="en-JP" dirty="0"/>
              <a:t>sample video: input.mp4</a:t>
            </a:r>
          </a:p>
          <a:p>
            <a:pPr lvl="1" eaLnBrk="1" hangingPunct="1">
              <a:defRPr/>
            </a:pPr>
            <a:r>
              <a:rPr lang="en-US" dirty="0"/>
              <a:t>f</a:t>
            </a:r>
            <a:r>
              <a:rPr lang="en-JP" dirty="0"/>
              <a:t>fmpeg: ffmpeg.zip</a:t>
            </a:r>
            <a:endParaRPr lang="en-US" dirty="0"/>
          </a:p>
          <a:p>
            <a:pPr eaLnBrk="1" hangingPunct="1">
              <a:defRPr/>
            </a:pPr>
            <a:r>
              <a:rPr lang="en-JP" dirty="0"/>
              <a:t>Extract ffmpeg.zip, then copy input.mp4 into bin/ folder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46BB7-4088-93F5-2548-2F593FD8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70783-B6AE-9EA2-3774-131C85995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JP" dirty="0"/>
              <a:t>Open Command Prompt, go to ffmpeg/bin/ folder</a:t>
            </a:r>
          </a:p>
          <a:p>
            <a:pPr eaLnBrk="1" hangingPunct="1">
              <a:defRPr/>
            </a:pPr>
            <a:r>
              <a:rPr lang="en-JP" dirty="0"/>
              <a:t>Create raw video: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JP" dirty="0"/>
              <a:t>   </a:t>
            </a:r>
            <a:r>
              <a:rPr lang="en-US" dirty="0" err="1">
                <a:solidFill>
                  <a:srgbClr val="FF0000"/>
                </a:solidFill>
              </a:rPr>
              <a:t>ffmpeg</a:t>
            </a:r>
            <a:r>
              <a:rPr lang="en-US" dirty="0">
                <a:solidFill>
                  <a:srgbClr val="FF0000"/>
                </a:solidFill>
              </a:rPr>
              <a:t> -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input.mp4 </a:t>
            </a:r>
            <a:r>
              <a:rPr lang="en-US" dirty="0" err="1">
                <a:solidFill>
                  <a:srgbClr val="FF0000"/>
                </a:solidFill>
              </a:rPr>
              <a:t>input.yuv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29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98CDEBA4-6118-C3C9-43E7-805F515FBE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JP" altLang="en-JP" dirty="0"/>
              <a:t>Exercise: Compressing video using FFMPEG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28118-E081-AB8F-743F-12DB22C353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182688" y="2017713"/>
            <a:ext cx="7772400" cy="4625974"/>
          </a:xfrm>
          <a:blipFill>
            <a:blip r:embed="rId2"/>
            <a:stretch>
              <a:fillRect l="-163" t="-820"/>
            </a:stretch>
          </a:blipFill>
        </p:spPr>
        <p:txBody>
          <a:bodyPr/>
          <a:lstStyle/>
          <a:p>
            <a:r>
              <a:rPr lang="en-JP" dirty="0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15B3-5CEF-B503-6566-EDACD548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altLang="en-JP" dirty="0"/>
              <a:t>Exercise: Compressing video using FFMPEG</a:t>
            </a:r>
            <a:endParaRPr lang="en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ABE5E-3421-B132-7E8A-6BEF3E3F5F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JP" dirty="0"/>
                  <a:t>Calculate average video bitrate (Mbit/s)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𝑏𝑖𝑡𝑟𝑎𝑡𝑒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𝑣𝑖𝑑𝑒𝑜𝑠𝑖𝑧𝑒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𝑣𝑖𝑑𝑒𝑜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𝑑𝑢𝑟𝑎𝑡𝑖𝑜𝑛</m:t>
                          </m:r>
                        </m:den>
                      </m:f>
                    </m:oMath>
                  </m:oMathPara>
                </a14:m>
                <a:endParaRPr lang="en-JP" dirty="0"/>
              </a:p>
              <a:p>
                <a:pPr marL="0" indent="0">
                  <a:buNone/>
                </a:pPr>
                <a:r>
                  <a:rPr lang="en-JP" dirty="0"/>
                  <a:t>       </a:t>
                </a:r>
              </a:p>
              <a:p>
                <a:pPr marL="0" indent="0">
                  <a:buNone/>
                </a:pPr>
                <a:r>
                  <a:rPr lang="en-JP" sz="2400" dirty="0"/>
                  <a:t>           bitrate (h264) = ?</a:t>
                </a:r>
              </a:p>
              <a:p>
                <a:pPr marL="0" indent="0">
                  <a:buNone/>
                </a:pPr>
                <a:r>
                  <a:rPr lang="en-JP" sz="2400" dirty="0"/>
                  <a:t>           bitrate (h265) = 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ABE5E-3421-B132-7E8A-6BEF3E3F5F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3" t="-1846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448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7B82CC14-1C53-E1CF-9947-B9A39A5EF4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JP" altLang="en-JP" dirty="0"/>
              <a:t>Exercise: Compressing video using FFMPEG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62E48-FAE6-2D1D-3D90-6D2473232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JP" sz="2400" dirty="0"/>
              <a:t>Adjust compressed video quality</a:t>
            </a:r>
          </a:p>
          <a:p>
            <a:pPr lvl="1" eaLnBrk="1" hangingPunct="1">
              <a:defRPr/>
            </a:pPr>
            <a:r>
              <a:rPr lang="en-JP" sz="2400" dirty="0"/>
              <a:t>In ffmpeg, output video quality is controlled by Constant Rate Factor (CRF) parameter, which takes value from 1-51. Default value: 23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r>
              <a:rPr lang="en-US" sz="2400" dirty="0" err="1">
                <a:solidFill>
                  <a:srgbClr val="FF0000"/>
                </a:solidFill>
              </a:rPr>
              <a:t>ffmpeg</a:t>
            </a:r>
            <a:r>
              <a:rPr lang="en-US" sz="2400" dirty="0">
                <a:solidFill>
                  <a:srgbClr val="FF0000"/>
                </a:solidFill>
              </a:rPr>
              <a:t> -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 input.mp4 -</a:t>
            </a:r>
            <a:r>
              <a:rPr lang="en-US" sz="2400" dirty="0" err="1">
                <a:solidFill>
                  <a:srgbClr val="FF0000"/>
                </a:solidFill>
              </a:rPr>
              <a:t>c:v</a:t>
            </a:r>
            <a:r>
              <a:rPr lang="en-US" sz="2400" dirty="0">
                <a:solidFill>
                  <a:srgbClr val="FF0000"/>
                </a:solidFill>
              </a:rPr>
              <a:t> h264 -</a:t>
            </a:r>
            <a:r>
              <a:rPr lang="en-US" sz="2400" dirty="0" err="1">
                <a:solidFill>
                  <a:srgbClr val="FF0000"/>
                </a:solidFill>
              </a:rPr>
              <a:t>crf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highlight>
                  <a:srgbClr val="FFFF00"/>
                </a:highlight>
              </a:rPr>
              <a:t>23</a:t>
            </a:r>
            <a:r>
              <a:rPr lang="en-US" sz="2400" dirty="0">
                <a:solidFill>
                  <a:srgbClr val="FF0000"/>
                </a:solidFill>
              </a:rPr>
              <a:t> crf23.mp4</a:t>
            </a:r>
            <a:endParaRPr lang="en-JP" sz="2400" dirty="0">
              <a:solidFill>
                <a:srgbClr val="FF0000"/>
              </a:solidFill>
            </a:endParaRPr>
          </a:p>
        </p:txBody>
      </p:sp>
      <p:pic>
        <p:nvPicPr>
          <p:cNvPr id="20483" name="Picture 3">
            <a:extLst>
              <a:ext uri="{FF2B5EF4-FFF2-40B4-BE49-F238E27FC236}">
                <a16:creationId xmlns:a16="http://schemas.microsoft.com/office/drawing/2014/main" id="{96188DA1-3ACD-B4AB-E372-A7A6331C9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045" y="4267200"/>
            <a:ext cx="70866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E0258-4DE5-DC51-87A6-E8843741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altLang="en-JP" dirty="0"/>
              <a:t>Exercise: Compressing video using FFMPEG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6F8CD-F17E-1E3A-FEA7-0761DD296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sz="2400" dirty="0"/>
              <a:t>Change the value of the crf parameter and compare 1) compressed video size, 2) compressed video PSNR, and compression ratio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8DD85C-6944-3374-DB30-EB9E7AD14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026504"/>
              </p:ext>
            </p:extLst>
          </p:nvPr>
        </p:nvGraphicFramePr>
        <p:xfrm>
          <a:off x="1182688" y="3429000"/>
          <a:ext cx="7010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71457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023050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4809331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6929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CRF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JP" dirty="0"/>
                        <a:t>ompressed video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Compressed video PSNR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Compression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4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12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27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886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373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28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52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FFF8ACD0-C485-AB7F-D55A-63AA523674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JP" altLang="en-JP"/>
              <a:t>Compression</a:t>
            </a:r>
          </a:p>
        </p:txBody>
      </p:sp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E9DDB2F6-0599-3429-AF1C-E36302B2AD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JP" altLang="en-JP" sz="2800" dirty="0"/>
              <a:t>The process of reducing the size of a data file</a:t>
            </a:r>
          </a:p>
          <a:p>
            <a:pPr eaLnBrk="1" hangingPunct="1"/>
            <a:r>
              <a:rPr lang="en-JP" altLang="en-JP" sz="2800" dirty="0"/>
              <a:t>Types</a:t>
            </a:r>
          </a:p>
          <a:p>
            <a:pPr lvl="1" eaLnBrk="1" hangingPunct="1"/>
            <a:r>
              <a:rPr lang="en-JP" altLang="en-JP" sz="2400" dirty="0">
                <a:solidFill>
                  <a:schemeClr val="tx2"/>
                </a:solidFill>
              </a:rPr>
              <a:t>Lossless compression</a:t>
            </a:r>
            <a:r>
              <a:rPr lang="en-JP" altLang="en-JP" sz="2400" dirty="0"/>
              <a:t>: Preserve all information of the source data</a:t>
            </a:r>
          </a:p>
          <a:p>
            <a:pPr lvl="1" eaLnBrk="1" hangingPunct="1">
              <a:buFont typeface="Wingdings" pitchFamily="2" charset="2"/>
              <a:buChar char="à"/>
            </a:pPr>
            <a:r>
              <a:rPr lang="en-JP" altLang="en-JP" sz="2400" dirty="0">
                <a:sym typeface="Wingdings" pitchFamily="2" charset="2"/>
              </a:rPr>
              <a:t>Mainly for text, data files</a:t>
            </a:r>
          </a:p>
          <a:p>
            <a:pPr lvl="1" eaLnBrk="1" hangingPunct="1">
              <a:buFont typeface="Wingdings" pitchFamily="2" charset="2"/>
              <a:buChar char="à"/>
            </a:pPr>
            <a:r>
              <a:rPr lang="en-JP" altLang="en-JP" sz="2400" dirty="0">
                <a:sym typeface="Wingdings" pitchFamily="2" charset="2"/>
              </a:rPr>
              <a:t>Ex: zip, gzip</a:t>
            </a:r>
            <a:endParaRPr lang="en-JP" altLang="en-JP" sz="2400" dirty="0"/>
          </a:p>
          <a:p>
            <a:pPr lvl="1" eaLnBrk="1" hangingPunct="1"/>
            <a:r>
              <a:rPr lang="en-JP" altLang="en-JP" sz="2400" dirty="0">
                <a:solidFill>
                  <a:schemeClr val="tx2"/>
                </a:solidFill>
              </a:rPr>
              <a:t>Lossy compression</a:t>
            </a:r>
            <a:r>
              <a:rPr lang="en-JP" altLang="en-JP" sz="2400" dirty="0"/>
              <a:t>: Some information are lossed</a:t>
            </a:r>
          </a:p>
          <a:p>
            <a:pPr lvl="1" eaLnBrk="1" hangingPunct="1">
              <a:buFont typeface="Wingdings" pitchFamily="2" charset="2"/>
              <a:buChar char="à"/>
            </a:pPr>
            <a:r>
              <a:rPr lang="en-JP" altLang="en-JP" sz="2400" dirty="0"/>
              <a:t>Mainly for image, audio, video</a:t>
            </a:r>
          </a:p>
          <a:p>
            <a:pPr lvl="1" eaLnBrk="1" hangingPunct="1">
              <a:buFont typeface="Wingdings" pitchFamily="2" charset="2"/>
              <a:buChar char="à"/>
            </a:pPr>
            <a:r>
              <a:rPr lang="en-JP" altLang="en-JP" sz="2400" dirty="0"/>
              <a:t>Ex: mp3, mp4, aac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2149A362-B3E1-436C-4DE5-1337ACEF59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JP" altLang="en-JP"/>
              <a:t>Lossless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4D6CC-BBA2-0128-6004-041A09D79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JP" dirty="0"/>
              <a:t>Compress data by exploiting </a:t>
            </a:r>
            <a:r>
              <a:rPr lang="en-JP" dirty="0">
                <a:solidFill>
                  <a:srgbClr val="FF0000"/>
                </a:solidFill>
              </a:rPr>
              <a:t>statistical redundancy</a:t>
            </a:r>
            <a:r>
              <a:rPr lang="en-JP" dirty="0"/>
              <a:t> in the source data</a:t>
            </a:r>
          </a:p>
          <a:p>
            <a:pPr eaLnBrk="1" hangingPunct="1">
              <a:defRPr/>
            </a:pPr>
            <a:r>
              <a:rPr lang="en-JP" dirty="0"/>
              <a:t>Run-length coding (Huffman code)</a:t>
            </a:r>
          </a:p>
          <a:p>
            <a:pPr lvl="1" eaLnBrk="1" hangingPunct="1">
              <a:defRPr/>
            </a:pPr>
            <a:r>
              <a:rPr lang="en-JP" dirty="0">
                <a:solidFill>
                  <a:srgbClr val="FF0000"/>
                </a:solidFill>
              </a:rPr>
              <a:t>Runs of data </a:t>
            </a:r>
            <a:r>
              <a:rPr lang="en-JP" dirty="0"/>
              <a:t>are stored as a single data value and count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JP" dirty="0">
                <a:solidFill>
                  <a:schemeClr val="tx2"/>
                </a:solidFill>
              </a:rPr>
              <a:t>   Source data</a:t>
            </a:r>
            <a:r>
              <a:rPr lang="en-JP" dirty="0"/>
              <a:t>: </a:t>
            </a:r>
            <a:r>
              <a:rPr lang="en-JP" dirty="0">
                <a:solidFill>
                  <a:srgbClr val="FF0000"/>
                </a:solidFill>
              </a:rPr>
              <a:t>AAA</a:t>
            </a:r>
            <a:r>
              <a:rPr lang="en-JP" dirty="0">
                <a:solidFill>
                  <a:schemeClr val="accent1"/>
                </a:solidFill>
              </a:rPr>
              <a:t>BB</a:t>
            </a:r>
            <a:r>
              <a:rPr lang="en-JP" dirty="0"/>
              <a:t>CCCCDEFFF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JP" dirty="0"/>
              <a:t>   </a:t>
            </a:r>
            <a:r>
              <a:rPr lang="en-JP" dirty="0">
                <a:solidFill>
                  <a:schemeClr val="tx2"/>
                </a:solidFill>
              </a:rPr>
              <a:t>Compressed data</a:t>
            </a:r>
            <a:r>
              <a:rPr lang="en-JP" dirty="0"/>
              <a:t>: </a:t>
            </a:r>
            <a:r>
              <a:rPr lang="en-JP" dirty="0">
                <a:solidFill>
                  <a:srgbClr val="FF0000"/>
                </a:solidFill>
              </a:rPr>
              <a:t>3A</a:t>
            </a:r>
            <a:r>
              <a:rPr lang="en-JP" dirty="0">
                <a:solidFill>
                  <a:schemeClr val="accent1"/>
                </a:solidFill>
              </a:rPr>
              <a:t>2B</a:t>
            </a:r>
            <a:r>
              <a:rPr lang="en-JP" dirty="0"/>
              <a:t>4C1D1E3F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34344DA9-7BCF-C1EE-A6C9-7ED8214EBF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JP" altLang="en-JP"/>
              <a:t>Lossy Compression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D7A63D6C-29D2-F76C-AF04-430E68F444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JP">
                <a:solidFill>
                  <a:srgbClr val="202122"/>
                </a:solidFill>
                <a:latin typeface="Arial" panose="020B0604020202020204" pitchFamily="34" charset="0"/>
              </a:rPr>
              <a:t>Dropping nonessential detail to reduce data size</a:t>
            </a:r>
          </a:p>
          <a:p>
            <a:pPr lvl="1" eaLnBrk="1" hangingPunct="1"/>
            <a:r>
              <a:rPr lang="en-US" altLang="en-JP">
                <a:solidFill>
                  <a:srgbClr val="202122"/>
                </a:solidFill>
                <a:latin typeface="Arial" panose="020B0604020202020204" pitchFamily="34" charset="0"/>
              </a:rPr>
              <a:t>human eye is more sensitive to subtle variations in </a:t>
            </a:r>
            <a:r>
              <a:rPr lang="en-US" altLang="en-JP" u="sng">
                <a:solidFill>
                  <a:srgbClr val="0B0080"/>
                </a:solidFill>
                <a:latin typeface="Arial" panose="020B0604020202020204" pitchFamily="34" charset="0"/>
                <a:hlinkClick r:id="rId2" tooltip="Luminance"/>
              </a:rPr>
              <a:t>luminance</a:t>
            </a:r>
            <a:r>
              <a:rPr lang="en-US" altLang="en-JP">
                <a:solidFill>
                  <a:srgbClr val="202122"/>
                </a:solidFill>
                <a:latin typeface="Arial" panose="020B0604020202020204" pitchFamily="34" charset="0"/>
              </a:rPr>
              <a:t> than it is to the variations in color</a:t>
            </a:r>
          </a:p>
          <a:p>
            <a:pPr eaLnBrk="1" hangingPunct="1"/>
            <a:r>
              <a:rPr lang="en-US" altLang="en-JP">
                <a:solidFill>
                  <a:srgbClr val="202122"/>
                </a:solidFill>
                <a:latin typeface="Arial" panose="020B0604020202020204" pitchFamily="34" charset="0"/>
              </a:rPr>
              <a:t>Based on transform coding</a:t>
            </a:r>
          </a:p>
          <a:p>
            <a:pPr lvl="1" eaLnBrk="1" hangingPunct="1"/>
            <a:r>
              <a:rPr lang="en-US" altLang="en-JP">
                <a:solidFill>
                  <a:srgbClr val="202122"/>
                </a:solidFill>
                <a:latin typeface="Arial" panose="020B0604020202020204" pitchFamily="34" charset="0"/>
              </a:rPr>
              <a:t>Fourier Series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1">
            <a:extLst>
              <a:ext uri="{FF2B5EF4-FFF2-40B4-BE49-F238E27FC236}">
                <a16:creationId xmlns:a16="http://schemas.microsoft.com/office/drawing/2014/main" id="{754F5A71-ADDC-DAB7-E11F-97354164D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733800"/>
            <a:ext cx="3810000" cy="312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ja-JP" altLang="en-US" sz="1800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1F2E1A4B-103A-E793-40D0-AB45DB4D94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Image Compression: Basics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80145ED-8BE2-1965-CD1A-D6AC2C8714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2133600"/>
            <a:ext cx="7772400" cy="19446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000"/>
              <a:t>Human vision is insensitive to high spatial frequencies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000"/>
              <a:t>JPEG Takes advantage of this by compressing high frequencies more coarsely and storing image as frequency data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000"/>
              <a:t>JPEG is a </a:t>
            </a:r>
            <a:r>
              <a:rPr lang="en-US" altLang="ja-JP" sz="2000">
                <a:latin typeface="Arial" panose="020B0604020202020204" pitchFamily="34" charset="0"/>
              </a:rPr>
              <a:t>“</a:t>
            </a:r>
            <a:r>
              <a:rPr lang="en-US" altLang="ja-JP" sz="2000"/>
              <a:t>lossy</a:t>
            </a:r>
            <a:r>
              <a:rPr lang="en-US" altLang="ja-JP" sz="2000">
                <a:latin typeface="Arial" panose="020B0604020202020204" pitchFamily="34" charset="0"/>
              </a:rPr>
              <a:t>”</a:t>
            </a:r>
            <a:r>
              <a:rPr lang="en-US" altLang="ja-JP" sz="2000"/>
              <a:t> compression scheme.</a:t>
            </a:r>
          </a:p>
        </p:txBody>
      </p:sp>
      <p:pic>
        <p:nvPicPr>
          <p:cNvPr id="5124" name="Picture 5">
            <a:extLst>
              <a:ext uri="{FF2B5EF4-FFF2-40B4-BE49-F238E27FC236}">
                <a16:creationId xmlns:a16="http://schemas.microsoft.com/office/drawing/2014/main" id="{046E9D42-42AC-8B80-7463-739494CFD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86200"/>
            <a:ext cx="3276600" cy="248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6">
            <a:extLst>
              <a:ext uri="{FF2B5EF4-FFF2-40B4-BE49-F238E27FC236}">
                <a16:creationId xmlns:a16="http://schemas.microsoft.com/office/drawing/2014/main" id="{C4BBDCBB-6BBB-E2FD-614F-CEF8EC897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870325"/>
            <a:ext cx="3429000" cy="260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ext Box 7">
            <a:extLst>
              <a:ext uri="{FF2B5EF4-FFF2-40B4-BE49-F238E27FC236}">
                <a16:creationId xmlns:a16="http://schemas.microsoft.com/office/drawing/2014/main" id="{72BB2596-6EB5-1000-896E-68EE195F4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91288"/>
            <a:ext cx="4079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1800"/>
              <a:t>Losslessly compressed image, ~150KB</a:t>
            </a:r>
          </a:p>
        </p:txBody>
      </p:sp>
      <p:sp>
        <p:nvSpPr>
          <p:cNvPr id="5127" name="Text Box 9">
            <a:extLst>
              <a:ext uri="{FF2B5EF4-FFF2-40B4-BE49-F238E27FC236}">
                <a16:creationId xmlns:a16="http://schemas.microsoft.com/office/drawing/2014/main" id="{4E207E26-4572-2311-0E76-6ED070F58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6491288"/>
            <a:ext cx="278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1800"/>
              <a:t>JPEG compressed, ~14KB</a:t>
            </a:r>
          </a:p>
        </p:txBody>
      </p:sp>
      <p:sp>
        <p:nvSpPr>
          <p:cNvPr id="5128" name="AutoShape 10">
            <a:extLst>
              <a:ext uri="{FF2B5EF4-FFF2-40B4-BE49-F238E27FC236}">
                <a16:creationId xmlns:a16="http://schemas.microsoft.com/office/drawing/2014/main" id="{E469723A-A7C0-CE59-F4F0-1CC552E5A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7244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JP" altLang="en-JP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B57B0641-4ECC-1233-9CE7-781FDB3220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Digital Image Representation</a:t>
            </a:r>
          </a:p>
        </p:txBody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A128469D-3167-33E1-BF5B-A4ECAAC619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 sz="2800"/>
              <a:t>JPEG can handle arbitrary color spaces (RGB, CMYK, YC</a:t>
            </a:r>
            <a:r>
              <a:rPr lang="en-US" altLang="ja-JP" sz="2800" baseline="-25000"/>
              <a:t>b</a:t>
            </a:r>
            <a:r>
              <a:rPr lang="en-US" altLang="ja-JP" sz="2800"/>
              <a:t>C</a:t>
            </a:r>
            <a:r>
              <a:rPr lang="en-US" altLang="ja-JP" sz="2800" baseline="-25000"/>
              <a:t>r </a:t>
            </a:r>
            <a:r>
              <a:rPr lang="en-US" altLang="ja-JP" sz="2800"/>
              <a:t>(separates colors into grayscale components)</a:t>
            </a:r>
          </a:p>
          <a:p>
            <a:pPr eaLnBrk="1" hangingPunct="1"/>
            <a:r>
              <a:rPr lang="en-US" altLang="ja-JP" sz="2800"/>
              <a:t>Luminance/Chrominance commonly used, with Chrominance subsampled due to human vision insensitivity</a:t>
            </a:r>
          </a:p>
          <a:p>
            <a:pPr eaLnBrk="1" hangingPunct="1"/>
            <a:r>
              <a:rPr lang="en-US" altLang="ja-JP" sz="2800"/>
              <a:t>Uncompressed spatial color data components are stored in quantized values (8, 16, 24bit, etc).</a:t>
            </a:r>
          </a:p>
          <a:p>
            <a:pPr eaLnBrk="1" hangingPunct="1"/>
            <a:endParaRPr lang="en-US" altLang="ja-JP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BD45ECB4-6803-0320-2B26-B6F392FC50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Flow Chart of JPEG Compression Process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98FCB3D5-7972-33F4-121D-0D0BEA4BD8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4780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800"/>
              <a:t>Divide image into 8x8 pixel blocks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800"/>
              <a:t>Apply 2D Fourier Discrete Cosine Transform (FDCT) Transform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800"/>
              <a:t>Apply coarse quantization to high spatial frequency components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800"/>
              <a:t>Compress resulting data losslessly and store</a:t>
            </a:r>
          </a:p>
          <a:p>
            <a:pPr eaLnBrk="1" hangingPunct="1">
              <a:lnSpc>
                <a:spcPct val="80000"/>
              </a:lnSpc>
            </a:pPr>
            <a:endParaRPr lang="en-US" altLang="ja-JP" sz="2800"/>
          </a:p>
        </p:txBody>
      </p:sp>
      <p:sp>
        <p:nvSpPr>
          <p:cNvPr id="7171" name="Text Box 5">
            <a:extLst>
              <a:ext uri="{FF2B5EF4-FFF2-40B4-BE49-F238E27FC236}">
                <a16:creationId xmlns:a16="http://schemas.microsoft.com/office/drawing/2014/main" id="{1E64C822-2BD1-096A-405E-8AED492F4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876800"/>
            <a:ext cx="838200" cy="835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1600"/>
              <a:t>8x8 pixel</a:t>
            </a:r>
          </a:p>
          <a:p>
            <a:pPr eaLnBrk="1" hangingPunct="1"/>
            <a:r>
              <a:rPr lang="en-US" altLang="ja-JP" sz="1600"/>
              <a:t>blocks</a:t>
            </a:r>
          </a:p>
        </p:txBody>
      </p:sp>
      <p:sp>
        <p:nvSpPr>
          <p:cNvPr id="7172" name="Text Box 6">
            <a:extLst>
              <a:ext uri="{FF2B5EF4-FFF2-40B4-BE49-F238E27FC236}">
                <a16:creationId xmlns:a16="http://schemas.microsoft.com/office/drawing/2014/main" id="{A49E7455-8320-CC07-8460-2F19775B5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105400"/>
            <a:ext cx="685800" cy="3460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1600"/>
              <a:t>FDCT</a:t>
            </a:r>
          </a:p>
        </p:txBody>
      </p:sp>
      <p:sp>
        <p:nvSpPr>
          <p:cNvPr id="7173" name="Text Box 7">
            <a:extLst>
              <a:ext uri="{FF2B5EF4-FFF2-40B4-BE49-F238E27FC236}">
                <a16:creationId xmlns:a16="http://schemas.microsoft.com/office/drawing/2014/main" id="{6352EF64-0658-9E69-F436-214DF427F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876800"/>
            <a:ext cx="1295400" cy="835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1600"/>
              <a:t>Frequency Dependent quantization</a:t>
            </a:r>
          </a:p>
        </p:txBody>
      </p:sp>
      <p:sp>
        <p:nvSpPr>
          <p:cNvPr id="7174" name="Text Box 8">
            <a:extLst>
              <a:ext uri="{FF2B5EF4-FFF2-40B4-BE49-F238E27FC236}">
                <a16:creationId xmlns:a16="http://schemas.microsoft.com/office/drawing/2014/main" id="{59A0A332-1022-9ACD-928E-709041FC3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105400"/>
            <a:ext cx="990600" cy="5905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1600"/>
              <a:t>Zig-zag scan</a:t>
            </a:r>
          </a:p>
        </p:txBody>
      </p:sp>
      <p:sp>
        <p:nvSpPr>
          <p:cNvPr id="7175" name="Text Box 9">
            <a:extLst>
              <a:ext uri="{FF2B5EF4-FFF2-40B4-BE49-F238E27FC236}">
                <a16:creationId xmlns:a16="http://schemas.microsoft.com/office/drawing/2014/main" id="{7FDC708A-4901-AFFD-8867-850F3DAD8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029200"/>
            <a:ext cx="1143000" cy="5905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1600"/>
              <a:t>Huffman encoding</a:t>
            </a:r>
          </a:p>
        </p:txBody>
      </p:sp>
      <p:sp>
        <p:nvSpPr>
          <p:cNvPr id="7176" name="Text Box 10">
            <a:extLst>
              <a:ext uri="{FF2B5EF4-FFF2-40B4-BE49-F238E27FC236}">
                <a16:creationId xmlns:a16="http://schemas.microsoft.com/office/drawing/2014/main" id="{4C7ABC50-B5AA-22D0-7856-582CCA341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953000"/>
            <a:ext cx="1143000" cy="835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1600"/>
              <a:t>JPEG syntax generator</a:t>
            </a:r>
          </a:p>
        </p:txBody>
      </p:sp>
      <p:sp>
        <p:nvSpPr>
          <p:cNvPr id="7177" name="Text Box 11">
            <a:extLst>
              <a:ext uri="{FF2B5EF4-FFF2-40B4-BE49-F238E27FC236}">
                <a16:creationId xmlns:a16="http://schemas.microsoft.com/office/drawing/2014/main" id="{5B6A74E0-A0D5-4703-7F32-571276426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096000"/>
            <a:ext cx="1447800" cy="59055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1600"/>
              <a:t>Quantization Table</a:t>
            </a:r>
          </a:p>
        </p:txBody>
      </p:sp>
      <p:sp>
        <p:nvSpPr>
          <p:cNvPr id="7178" name="Text Box 12">
            <a:extLst>
              <a:ext uri="{FF2B5EF4-FFF2-40B4-BE49-F238E27FC236}">
                <a16:creationId xmlns:a16="http://schemas.microsoft.com/office/drawing/2014/main" id="{24A5D1C2-3223-55E7-4448-0CD332B63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172200"/>
            <a:ext cx="838200" cy="3460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1600"/>
              <a:t>output</a:t>
            </a:r>
          </a:p>
        </p:txBody>
      </p:sp>
      <p:sp>
        <p:nvSpPr>
          <p:cNvPr id="7179" name="AutoShape 15">
            <a:extLst>
              <a:ext uri="{FF2B5EF4-FFF2-40B4-BE49-F238E27FC236}">
                <a16:creationId xmlns:a16="http://schemas.microsoft.com/office/drawing/2014/main" id="{ED94758F-07D4-05A3-3D0C-100A7E1B8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825" y="5181600"/>
            <a:ext cx="228600" cy="762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JP" altLang="en-JP"/>
          </a:p>
        </p:txBody>
      </p:sp>
      <p:sp>
        <p:nvSpPr>
          <p:cNvPr id="7180" name="AutoShape 16">
            <a:extLst>
              <a:ext uri="{FF2B5EF4-FFF2-40B4-BE49-F238E27FC236}">
                <a16:creationId xmlns:a16="http://schemas.microsoft.com/office/drawing/2014/main" id="{0539EF67-E57E-42E8-CDD2-ABB86DF60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181600"/>
            <a:ext cx="228600" cy="762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JP" altLang="en-JP"/>
          </a:p>
        </p:txBody>
      </p:sp>
      <p:sp>
        <p:nvSpPr>
          <p:cNvPr id="7181" name="AutoShape 17">
            <a:extLst>
              <a:ext uri="{FF2B5EF4-FFF2-40B4-BE49-F238E27FC236}">
                <a16:creationId xmlns:a16="http://schemas.microsoft.com/office/drawing/2014/main" id="{EFA9175B-3CF6-1882-CF4A-3E00DC650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334000"/>
            <a:ext cx="228600" cy="762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JP" altLang="en-JP"/>
          </a:p>
        </p:txBody>
      </p:sp>
      <p:sp>
        <p:nvSpPr>
          <p:cNvPr id="7182" name="AutoShape 18">
            <a:extLst>
              <a:ext uri="{FF2B5EF4-FFF2-40B4-BE49-F238E27FC236}">
                <a16:creationId xmlns:a16="http://schemas.microsoft.com/office/drawing/2014/main" id="{B8F0CDA2-718F-EFE3-A3BA-908611976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334000"/>
            <a:ext cx="228600" cy="762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JP" altLang="en-JP"/>
          </a:p>
        </p:txBody>
      </p:sp>
      <p:sp>
        <p:nvSpPr>
          <p:cNvPr id="7183" name="AutoShape 19">
            <a:extLst>
              <a:ext uri="{FF2B5EF4-FFF2-40B4-BE49-F238E27FC236}">
                <a16:creationId xmlns:a16="http://schemas.microsoft.com/office/drawing/2014/main" id="{3EEB505B-F821-CB8D-46E3-A047E1C56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334000"/>
            <a:ext cx="228600" cy="762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JP" altLang="en-JP"/>
          </a:p>
        </p:txBody>
      </p:sp>
      <p:sp>
        <p:nvSpPr>
          <p:cNvPr id="7184" name="AutoShape 20">
            <a:extLst>
              <a:ext uri="{FF2B5EF4-FFF2-40B4-BE49-F238E27FC236}">
                <a16:creationId xmlns:a16="http://schemas.microsoft.com/office/drawing/2014/main" id="{0FD2CAD8-5497-7007-4C09-2C5D4DF7C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791200"/>
            <a:ext cx="76200" cy="228600"/>
          </a:xfrm>
          <a:prstGeom prst="upArrow">
            <a:avLst>
              <a:gd name="adj1" fmla="val 50000"/>
              <a:gd name="adj2" fmla="val 7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JP" altLang="en-JP"/>
          </a:p>
        </p:txBody>
      </p:sp>
      <p:sp>
        <p:nvSpPr>
          <p:cNvPr id="7185" name="AutoShape 22">
            <a:extLst>
              <a:ext uri="{FF2B5EF4-FFF2-40B4-BE49-F238E27FC236}">
                <a16:creationId xmlns:a16="http://schemas.microsoft.com/office/drawing/2014/main" id="{46869AFB-367C-B8D9-3844-80F8ECE7D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867400"/>
            <a:ext cx="76200" cy="2286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JP" altLang="en-JP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F713E7E2-9D0D-732B-92A9-6360029B62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Example of Frequency Quantization with 8x8 blocks</a:t>
            </a:r>
          </a:p>
        </p:txBody>
      </p:sp>
      <p:graphicFrame>
        <p:nvGraphicFramePr>
          <p:cNvPr id="13408" name="Group 96">
            <a:extLst>
              <a:ext uri="{FF2B5EF4-FFF2-40B4-BE49-F238E27FC236}">
                <a16:creationId xmlns:a16="http://schemas.microsoft.com/office/drawing/2014/main" id="{0BF0ED73-408C-6A94-4AB1-F1218556B87E}"/>
              </a:ext>
            </a:extLst>
          </p:cNvPr>
          <p:cNvGraphicFramePr>
            <a:graphicFrameLocks noGrp="1"/>
          </p:cNvGraphicFramePr>
          <p:nvPr/>
        </p:nvGraphicFramePr>
        <p:xfrm>
          <a:off x="1295400" y="1828800"/>
          <a:ext cx="2895600" cy="1981200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109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3678" name="Group 366">
            <a:extLst>
              <a:ext uri="{FF2B5EF4-FFF2-40B4-BE49-F238E27FC236}">
                <a16:creationId xmlns:a16="http://schemas.microsoft.com/office/drawing/2014/main" id="{9C3199ED-775E-445F-073E-0C151AF10385}"/>
              </a:ext>
            </a:extLst>
          </p:cNvPr>
          <p:cNvGraphicFramePr>
            <a:graphicFrameLocks noGrp="1"/>
          </p:cNvGraphicFramePr>
          <p:nvPr/>
        </p:nvGraphicFramePr>
        <p:xfrm>
          <a:off x="5105400" y="1828800"/>
          <a:ext cx="2865438" cy="1981200"/>
        </p:xfrm>
        <a:graphic>
          <a:graphicData uri="http://schemas.openxmlformats.org/drawingml/2006/table">
            <a:tbl>
              <a:tblPr/>
              <a:tblGrid>
                <a:gridCol w="331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-80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-2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3492" name="Group 180">
            <a:extLst>
              <a:ext uri="{FF2B5EF4-FFF2-40B4-BE49-F238E27FC236}">
                <a16:creationId xmlns:a16="http://schemas.microsoft.com/office/drawing/2014/main" id="{8989B6B4-77E8-1EBA-6C03-97EE100C8A8C}"/>
              </a:ext>
            </a:extLst>
          </p:cNvPr>
          <p:cNvGraphicFramePr>
            <a:graphicFrameLocks noGrp="1"/>
          </p:cNvGraphicFramePr>
          <p:nvPr/>
        </p:nvGraphicFramePr>
        <p:xfrm>
          <a:off x="1219200" y="4572000"/>
          <a:ext cx="2895600" cy="1981200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49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255" name="Group 943">
            <a:extLst>
              <a:ext uri="{FF2B5EF4-FFF2-40B4-BE49-F238E27FC236}">
                <a16:creationId xmlns:a16="http://schemas.microsoft.com/office/drawing/2014/main" id="{F8A8FB9D-6342-C21A-861B-8EFDFC080E78}"/>
              </a:ext>
            </a:extLst>
          </p:cNvPr>
          <p:cNvGraphicFramePr>
            <a:graphicFrameLocks noGrp="1"/>
          </p:cNvGraphicFramePr>
          <p:nvPr/>
        </p:nvGraphicFramePr>
        <p:xfrm>
          <a:off x="5105400" y="4419600"/>
          <a:ext cx="2895600" cy="1981200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-5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526" name="AutoShape 686">
            <a:extLst>
              <a:ext uri="{FF2B5EF4-FFF2-40B4-BE49-F238E27FC236}">
                <a16:creationId xmlns:a16="http://schemas.microsoft.com/office/drawing/2014/main" id="{23BEC851-CB81-5F55-7292-A5DA926C2010}"/>
              </a:ext>
            </a:extLst>
          </p:cNvPr>
          <p:cNvSpPr>
            <a:spLocks noChangeArrowheads="1"/>
          </p:cNvSpPr>
          <p:nvPr/>
        </p:nvSpPr>
        <p:spPr bwMode="auto">
          <a:xfrm rot="-2417529">
            <a:off x="4062413" y="4105275"/>
            <a:ext cx="1143000" cy="304800"/>
          </a:xfrm>
          <a:prstGeom prst="rightArrow">
            <a:avLst>
              <a:gd name="adj1" fmla="val 50000"/>
              <a:gd name="adj2" fmla="val 9375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JP" altLang="en-JP"/>
          </a:p>
        </p:txBody>
      </p:sp>
      <p:sp>
        <p:nvSpPr>
          <p:cNvPr id="8527" name="Text Box 688">
            <a:extLst>
              <a:ext uri="{FF2B5EF4-FFF2-40B4-BE49-F238E27FC236}">
                <a16:creationId xmlns:a16="http://schemas.microsoft.com/office/drawing/2014/main" id="{214F8CDC-1780-9FFF-BB47-02D719727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6553200"/>
            <a:ext cx="2676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/>
              <a:t>Quantization Matrix to divide by</a:t>
            </a:r>
          </a:p>
        </p:txBody>
      </p:sp>
      <p:sp>
        <p:nvSpPr>
          <p:cNvPr id="8528" name="Text Box 689">
            <a:extLst>
              <a:ext uri="{FF2B5EF4-FFF2-40B4-BE49-F238E27FC236}">
                <a16:creationId xmlns:a16="http://schemas.microsoft.com/office/drawing/2014/main" id="{9BE72092-F84D-E6FC-0ABB-2834518A8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810000"/>
            <a:ext cx="2741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/>
              <a:t>Color space values (spatial data)</a:t>
            </a:r>
          </a:p>
        </p:txBody>
      </p:sp>
      <p:sp>
        <p:nvSpPr>
          <p:cNvPr id="8529" name="Text Box 944">
            <a:extLst>
              <a:ext uri="{FF2B5EF4-FFF2-40B4-BE49-F238E27FC236}">
                <a16:creationId xmlns:a16="http://schemas.microsoft.com/office/drawing/2014/main" id="{18ABD066-0FE2-E569-6B70-0CD41A857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6400800"/>
            <a:ext cx="2914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/>
              <a:t>Quantized spatial frequency values</a:t>
            </a:r>
          </a:p>
        </p:txBody>
      </p:sp>
      <p:sp>
        <p:nvSpPr>
          <p:cNvPr id="8530" name="AutoShape 946">
            <a:extLst>
              <a:ext uri="{FF2B5EF4-FFF2-40B4-BE49-F238E27FC236}">
                <a16:creationId xmlns:a16="http://schemas.microsoft.com/office/drawing/2014/main" id="{47FFAD79-350B-4B25-0B60-9941CC5FF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667000"/>
            <a:ext cx="1143000" cy="304800"/>
          </a:xfrm>
          <a:prstGeom prst="rightArrow">
            <a:avLst>
              <a:gd name="adj1" fmla="val 50000"/>
              <a:gd name="adj2" fmla="val 9375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JP" altLang="en-JP"/>
          </a:p>
        </p:txBody>
      </p:sp>
      <p:sp>
        <p:nvSpPr>
          <p:cNvPr id="8531" name="AutoShape 947">
            <a:extLst>
              <a:ext uri="{FF2B5EF4-FFF2-40B4-BE49-F238E27FC236}">
                <a16:creationId xmlns:a16="http://schemas.microsoft.com/office/drawing/2014/main" id="{1644932F-DFAB-0BB6-2BB4-9A5CD150809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943600" y="3962400"/>
            <a:ext cx="1143000" cy="304800"/>
          </a:xfrm>
          <a:prstGeom prst="rightArrow">
            <a:avLst>
              <a:gd name="adj1" fmla="val 50000"/>
              <a:gd name="adj2" fmla="val 9375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JP" altLang="en-JP"/>
          </a:p>
        </p:txBody>
      </p:sp>
      <p:sp>
        <p:nvSpPr>
          <p:cNvPr id="8532" name="Text Box 690">
            <a:extLst>
              <a:ext uri="{FF2B5EF4-FFF2-40B4-BE49-F238E27FC236}">
                <a16:creationId xmlns:a16="http://schemas.microsoft.com/office/drawing/2014/main" id="{9F154E50-425F-820A-1ADF-BDC83041E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810000"/>
            <a:ext cx="2741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/>
              <a:t>Color space values (spatial data)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65352F0C-C918-A2D0-D186-4B248C0ABB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Scanning and Huffman Encoding</a:t>
            </a:r>
          </a:p>
        </p:txBody>
      </p:sp>
      <p:graphicFrame>
        <p:nvGraphicFramePr>
          <p:cNvPr id="14340" name="Group 4">
            <a:extLst>
              <a:ext uri="{FF2B5EF4-FFF2-40B4-BE49-F238E27FC236}">
                <a16:creationId xmlns:a16="http://schemas.microsoft.com/office/drawing/2014/main" id="{73884FAC-5D7C-A1F8-07C3-412A43E772D5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4495800"/>
          <a:ext cx="2895600" cy="1981200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-5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9301" name="AutoShape 90">
            <a:extLst>
              <a:ext uri="{FF2B5EF4-FFF2-40B4-BE49-F238E27FC236}">
                <a16:creationId xmlns:a16="http://schemas.microsoft.com/office/drawing/2014/main" id="{FE703175-5462-6CA9-3E0F-F274B6746B0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300163" y="4572000"/>
            <a:ext cx="376237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02" name="AutoShape 91">
            <a:extLst>
              <a:ext uri="{FF2B5EF4-FFF2-40B4-BE49-F238E27FC236}">
                <a16:creationId xmlns:a16="http://schemas.microsoft.com/office/drawing/2014/main" id="{08D4B5AE-63D6-D88C-65B3-B096CCA495B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306513" y="4648200"/>
            <a:ext cx="112712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03" name="AutoShape 92">
            <a:extLst>
              <a:ext uri="{FF2B5EF4-FFF2-40B4-BE49-F238E27FC236}">
                <a16:creationId xmlns:a16="http://schemas.microsoft.com/office/drawing/2014/main" id="{5BFCA834-1DDF-6B8D-24DD-71B72684ABC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306513" y="4648200"/>
            <a:ext cx="1812925" cy="1231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04" name="AutoShape 94">
            <a:extLst>
              <a:ext uri="{FF2B5EF4-FFF2-40B4-BE49-F238E27FC236}">
                <a16:creationId xmlns:a16="http://schemas.microsoft.com/office/drawing/2014/main" id="{4CEEE250-45A8-E4F6-D4EA-3C79E1EED80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279525" y="4660900"/>
            <a:ext cx="1463675" cy="977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05" name="AutoShape 95">
            <a:extLst>
              <a:ext uri="{FF2B5EF4-FFF2-40B4-BE49-F238E27FC236}">
                <a16:creationId xmlns:a16="http://schemas.microsoft.com/office/drawing/2014/main" id="{80FBF7D6-FEFD-E306-ACFD-40E717CF534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295400" y="4614863"/>
            <a:ext cx="755650" cy="554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06" name="AutoShape 96">
            <a:extLst>
              <a:ext uri="{FF2B5EF4-FFF2-40B4-BE49-F238E27FC236}">
                <a16:creationId xmlns:a16="http://schemas.microsoft.com/office/drawing/2014/main" id="{B53C32DA-58F3-036E-DE29-B9121B2DE8D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295400" y="4887913"/>
            <a:ext cx="17463" cy="306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07" name="AutoShape 97">
            <a:extLst>
              <a:ext uri="{FF2B5EF4-FFF2-40B4-BE49-F238E27FC236}">
                <a16:creationId xmlns:a16="http://schemas.microsoft.com/office/drawing/2014/main" id="{CE1220A3-3E5C-095F-040C-549B06B6C46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074863" y="4627563"/>
            <a:ext cx="330200" cy="2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08" name="AutoShape 98">
            <a:extLst>
              <a:ext uri="{FF2B5EF4-FFF2-40B4-BE49-F238E27FC236}">
                <a16:creationId xmlns:a16="http://schemas.microsoft.com/office/drawing/2014/main" id="{ED2DC1BB-5F49-9297-F37E-9B5BFE0F818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743200" y="4648200"/>
            <a:ext cx="330200" cy="206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09" name="AutoShape 100">
            <a:extLst>
              <a:ext uri="{FF2B5EF4-FFF2-40B4-BE49-F238E27FC236}">
                <a16:creationId xmlns:a16="http://schemas.microsoft.com/office/drawing/2014/main" id="{9D547A5B-EE3A-5F05-F0F1-F3447E9341F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295400" y="5410200"/>
            <a:ext cx="17463" cy="306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10" name="AutoShape 101">
            <a:extLst>
              <a:ext uri="{FF2B5EF4-FFF2-40B4-BE49-F238E27FC236}">
                <a16:creationId xmlns:a16="http://schemas.microsoft.com/office/drawing/2014/main" id="{926CF97B-BA50-F742-CECC-A4E5AF44173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295400" y="4572000"/>
            <a:ext cx="330200" cy="206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11" name="Rectangle 102">
            <a:extLst>
              <a:ext uri="{FF2B5EF4-FFF2-40B4-BE49-F238E27FC236}">
                <a16:creationId xmlns:a16="http://schemas.microsoft.com/office/drawing/2014/main" id="{497812E9-0A48-C880-E842-47C718FBE3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173287"/>
          </a:xfrm>
          <a:noFill/>
        </p:spPr>
        <p:txBody>
          <a:bodyPr/>
          <a:lstStyle/>
          <a:p>
            <a:pPr eaLnBrk="1" hangingPunct="1"/>
            <a:r>
              <a:rPr lang="en-US" altLang="ja-JP" sz="2800"/>
              <a:t>Spatial Frequencies scanned in zig-zag pattern (note high frequencies mostly zero)</a:t>
            </a:r>
          </a:p>
          <a:p>
            <a:pPr eaLnBrk="1" hangingPunct="1"/>
            <a:r>
              <a:rPr lang="en-US" altLang="ja-JP" sz="2800"/>
              <a:t>Huffman encoding used to losslessly record values in table</a:t>
            </a:r>
          </a:p>
          <a:p>
            <a:pPr eaLnBrk="1" hangingPunct="1"/>
            <a:endParaRPr lang="en-US" altLang="ja-JP" sz="2800"/>
          </a:p>
        </p:txBody>
      </p:sp>
      <p:sp>
        <p:nvSpPr>
          <p:cNvPr id="9312" name="Text Box 103">
            <a:extLst>
              <a:ext uri="{FF2B5EF4-FFF2-40B4-BE49-F238E27FC236}">
                <a16:creationId xmlns:a16="http://schemas.microsoft.com/office/drawing/2014/main" id="{3A080DE4-37A3-A32D-5CC9-CF3B28A0C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648200"/>
            <a:ext cx="4522788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/>
              <a:t>0,2,1,-1,0,0,1,0,1,1,0,0,1,0,0,0,-1,0,0,</a:t>
            </a:r>
            <a:r>
              <a:rPr lang="en-US" altLang="ja-JP">
                <a:latin typeface="Arial" panose="020B0604020202020204" pitchFamily="34" charset="0"/>
              </a:rPr>
              <a:t>…</a:t>
            </a:r>
            <a:r>
              <a:rPr lang="en-US" altLang="ja-JP"/>
              <a:t> 0</a:t>
            </a:r>
          </a:p>
          <a:p>
            <a:pPr eaLnBrk="1" hangingPunct="1"/>
            <a:endParaRPr lang="en-US" altLang="ja-JP"/>
          </a:p>
          <a:p>
            <a:pPr eaLnBrk="1" hangingPunct="1"/>
            <a:r>
              <a:rPr lang="en-US" altLang="ja-JP"/>
              <a:t>Can be stored as:</a:t>
            </a:r>
          </a:p>
          <a:p>
            <a:pPr eaLnBrk="1" hangingPunct="1"/>
            <a:endParaRPr lang="en-US" altLang="ja-JP"/>
          </a:p>
          <a:p>
            <a:pPr eaLnBrk="1" hangingPunct="1"/>
            <a:r>
              <a:rPr lang="en-US" altLang="ja-JP"/>
              <a:t>(1,2),(0,1),(0,-1),(2,1),(1,1),(0,1),(0,1),(2,1),(3,1),EOB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JP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JP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1221</TotalTime>
  <Words>1066</Words>
  <Application>Microsoft Macintosh PowerPoint</Application>
  <PresentationFormat>On-screen Show (4:3)</PresentationFormat>
  <Paragraphs>433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Tahoma</vt:lpstr>
      <vt:lpstr>ＭＳ Ｐゴシック</vt:lpstr>
      <vt:lpstr>Arial</vt:lpstr>
      <vt:lpstr>Wingdings</vt:lpstr>
      <vt:lpstr>Times New Roman</vt:lpstr>
      <vt:lpstr>ＭＳ Ｐ明朝</vt:lpstr>
      <vt:lpstr>Blends</vt:lpstr>
      <vt:lpstr>Media Compression Techniques</vt:lpstr>
      <vt:lpstr>Compression</vt:lpstr>
      <vt:lpstr>Lossless Compression</vt:lpstr>
      <vt:lpstr>Lossy Compression</vt:lpstr>
      <vt:lpstr>Image Compression: Basics</vt:lpstr>
      <vt:lpstr>Digital Image Representation</vt:lpstr>
      <vt:lpstr>Flow Chart of JPEG Compression Process</vt:lpstr>
      <vt:lpstr>Example of Frequency Quantization with 8x8 blocks</vt:lpstr>
      <vt:lpstr>Scanning and Huffman Encoding</vt:lpstr>
      <vt:lpstr>Examples of varying JPEG compression ratios</vt:lpstr>
      <vt:lpstr>Close-up details of different JPEG compression ratios</vt:lpstr>
      <vt:lpstr>Video Compression</vt:lpstr>
      <vt:lpstr>Temporal Redundancy</vt:lpstr>
      <vt:lpstr>Exercise: Compressing video using FFMPEG</vt:lpstr>
      <vt:lpstr>PowerPoint Presentation</vt:lpstr>
      <vt:lpstr>Exercise: Compressing video using FFMPEG</vt:lpstr>
      <vt:lpstr>Exercise: Compressing video using FFMPEG</vt:lpstr>
      <vt:lpstr>Exercise: Compressing video using FFMPEG</vt:lpstr>
      <vt:lpstr>Exercise: Compressing video using FFMPEG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グエン ヴァン　ドゥック</cp:lastModifiedBy>
  <cp:revision>41</cp:revision>
  <dcterms:created xsi:type="dcterms:W3CDTF">1601-01-01T00:00:00Z</dcterms:created>
  <dcterms:modified xsi:type="dcterms:W3CDTF">2022-12-29T06:19:11Z</dcterms:modified>
</cp:coreProperties>
</file>