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58" r:id="rId3"/>
    <p:sldId id="259" r:id="rId4"/>
    <p:sldId id="260" r:id="rId5"/>
    <p:sldId id="261" r:id="rId6"/>
    <p:sldId id="266" r:id="rId7"/>
    <p:sldId id="264" r:id="rId8"/>
    <p:sldId id="263" r:id="rId9"/>
    <p:sldId id="262" r:id="rId10"/>
    <p:sldId id="268" r:id="rId11"/>
    <p:sldId id="265"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A9DC0A-2AAB-4184-906D-63915AE6A207}"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US"/>
        </a:p>
      </dgm:t>
    </dgm:pt>
    <dgm:pt modelId="{C4BBC05B-226F-415E-8FD6-C84463B0A205}">
      <dgm:prSet phldrT="[Text]"/>
      <dgm:spPr/>
      <dgm:t>
        <a:bodyPr/>
        <a:lstStyle/>
        <a:p>
          <a:r>
            <a:rPr lang="en-US" b="1" dirty="0" smtClean="0">
              <a:latin typeface="Calibri" panose="020F0502020204030204" pitchFamily="34" charset="0"/>
              <a:cs typeface="Calibri" panose="020F0502020204030204" pitchFamily="34" charset="0"/>
            </a:rPr>
            <a:t>DATA UNDERSTANDING</a:t>
          </a:r>
          <a:endParaRPr lang="en-US" b="1" dirty="0">
            <a:latin typeface="Calibri" panose="020F0502020204030204" pitchFamily="34" charset="0"/>
            <a:cs typeface="Calibri" panose="020F0502020204030204" pitchFamily="34" charset="0"/>
          </a:endParaRPr>
        </a:p>
      </dgm:t>
    </dgm:pt>
    <dgm:pt modelId="{A8BA0B20-E623-4320-9B37-88106ABA83AC}" type="parTrans" cxnId="{67B6530E-4E48-4CFE-8419-B7DF91BF73F5}">
      <dgm:prSet/>
      <dgm:spPr/>
      <dgm:t>
        <a:bodyPr/>
        <a:lstStyle/>
        <a:p>
          <a:endParaRPr lang="en-US"/>
        </a:p>
      </dgm:t>
    </dgm:pt>
    <dgm:pt modelId="{BD6B44A0-6EF6-48A3-A715-E0106F0905A5}" type="sibTrans" cxnId="{67B6530E-4E48-4CFE-8419-B7DF91BF73F5}">
      <dgm:prSet/>
      <dgm:spPr/>
      <dgm:t>
        <a:bodyPr/>
        <a:lstStyle/>
        <a:p>
          <a:endParaRPr lang="en-US"/>
        </a:p>
      </dgm:t>
    </dgm:pt>
    <dgm:pt modelId="{71ABDE24-5CD6-412F-B136-A825B6A31DEF}">
      <dgm:prSet phldrT="[Text]" custT="1"/>
      <dgm:spPr/>
      <dgm:t>
        <a:bodyPr/>
        <a:lstStyle/>
        <a:p>
          <a:r>
            <a:rPr lang="en-US" sz="1000" dirty="0" smtClean="0">
              <a:latin typeface="Calibri" panose="020F0502020204030204" pitchFamily="34" charset="0"/>
              <a:cs typeface="Calibri" panose="020F0502020204030204" pitchFamily="34" charset="0"/>
            </a:rPr>
            <a:t>To understand the various columns (variables) available in the </a:t>
          </a:r>
          <a:r>
            <a:rPr lang="en-US" sz="1000" baseline="0" dirty="0" smtClean="0">
              <a:latin typeface="Calibri" panose="020F0502020204030204" pitchFamily="34" charset="0"/>
              <a:cs typeface="Calibri" panose="020F0502020204030204" pitchFamily="34" charset="0"/>
            </a:rPr>
            <a:t>dataset</a:t>
          </a:r>
          <a:r>
            <a:rPr lang="en-US" sz="1000" dirty="0" smtClean="0">
              <a:latin typeface="Calibri" panose="020F0502020204030204" pitchFamily="34" charset="0"/>
              <a:cs typeface="Calibri" panose="020F0502020204030204" pitchFamily="34" charset="0"/>
            </a:rPr>
            <a:t> and what does they mean</a:t>
          </a:r>
          <a:endParaRPr lang="en-US" sz="1000" dirty="0">
            <a:latin typeface="Calibri" panose="020F0502020204030204" pitchFamily="34" charset="0"/>
            <a:cs typeface="Calibri" panose="020F0502020204030204" pitchFamily="34" charset="0"/>
          </a:endParaRPr>
        </a:p>
      </dgm:t>
    </dgm:pt>
    <dgm:pt modelId="{3F9F87BB-C591-44E2-94E1-1A2BFD3F84B4}" type="parTrans" cxnId="{9F5B1EDC-1A6A-4824-9029-FEC8A76329FF}">
      <dgm:prSet/>
      <dgm:spPr/>
      <dgm:t>
        <a:bodyPr/>
        <a:lstStyle/>
        <a:p>
          <a:endParaRPr lang="en-US"/>
        </a:p>
      </dgm:t>
    </dgm:pt>
    <dgm:pt modelId="{AAF363B7-BAFF-4BE0-A925-8B81F57FB5B3}" type="sibTrans" cxnId="{9F5B1EDC-1A6A-4824-9029-FEC8A76329FF}">
      <dgm:prSet/>
      <dgm:spPr/>
      <dgm:t>
        <a:bodyPr/>
        <a:lstStyle/>
        <a:p>
          <a:endParaRPr lang="en-US"/>
        </a:p>
      </dgm:t>
    </dgm:pt>
    <dgm:pt modelId="{0B80F009-00CD-4217-9F87-326E66F1C448}">
      <dgm:prSet phldrT="[Text]" custT="1"/>
      <dgm:spPr/>
      <dgm:t>
        <a:bodyPr/>
        <a:lstStyle/>
        <a:p>
          <a:r>
            <a:rPr lang="en-US" sz="1000" dirty="0" smtClean="0">
              <a:latin typeface="Calibri" panose="020F0502020204030204" pitchFamily="34" charset="0"/>
              <a:cs typeface="Calibri" panose="020F0502020204030204" pitchFamily="34" charset="0"/>
            </a:rPr>
            <a:t>To understand if some of the columns are related to each other</a:t>
          </a:r>
          <a:endParaRPr lang="en-US" sz="1000" dirty="0">
            <a:latin typeface="Calibri" panose="020F0502020204030204" pitchFamily="34" charset="0"/>
            <a:cs typeface="Calibri" panose="020F0502020204030204" pitchFamily="34" charset="0"/>
          </a:endParaRPr>
        </a:p>
      </dgm:t>
    </dgm:pt>
    <dgm:pt modelId="{F0627C2B-8231-46EC-BB36-2DB34F00D8AB}" type="parTrans" cxnId="{C1A00352-B4C1-4B4A-9710-674901592F13}">
      <dgm:prSet/>
      <dgm:spPr/>
      <dgm:t>
        <a:bodyPr/>
        <a:lstStyle/>
        <a:p>
          <a:endParaRPr lang="en-US"/>
        </a:p>
      </dgm:t>
    </dgm:pt>
    <dgm:pt modelId="{4B8AA2BC-4DF9-456C-A033-A6625C0D0605}" type="sibTrans" cxnId="{C1A00352-B4C1-4B4A-9710-674901592F13}">
      <dgm:prSet/>
      <dgm:spPr/>
      <dgm:t>
        <a:bodyPr/>
        <a:lstStyle/>
        <a:p>
          <a:endParaRPr lang="en-US"/>
        </a:p>
      </dgm:t>
    </dgm:pt>
    <dgm:pt modelId="{13A4B449-46AF-4EA8-96F5-000B1E03BD44}">
      <dgm:prSet phldrT="[Text]"/>
      <dgm:spPr/>
      <dgm:t>
        <a:bodyPr/>
        <a:lstStyle/>
        <a:p>
          <a:r>
            <a:rPr lang="en-US" b="1" dirty="0" smtClean="0">
              <a:latin typeface="Calibri" panose="020F0502020204030204" pitchFamily="34" charset="0"/>
              <a:cs typeface="Calibri" panose="020F0502020204030204" pitchFamily="34" charset="0"/>
            </a:rPr>
            <a:t>DATA CLEANING</a:t>
          </a:r>
          <a:endParaRPr lang="en-US" b="1" dirty="0">
            <a:latin typeface="Calibri" panose="020F0502020204030204" pitchFamily="34" charset="0"/>
            <a:cs typeface="Calibri" panose="020F0502020204030204" pitchFamily="34" charset="0"/>
          </a:endParaRPr>
        </a:p>
      </dgm:t>
    </dgm:pt>
    <dgm:pt modelId="{77F4C03D-9760-4CF1-8784-D8BE1B50A84E}" type="parTrans" cxnId="{2E094359-EC58-40EA-97C2-068B8CAA0171}">
      <dgm:prSet/>
      <dgm:spPr/>
      <dgm:t>
        <a:bodyPr/>
        <a:lstStyle/>
        <a:p>
          <a:endParaRPr lang="en-US"/>
        </a:p>
      </dgm:t>
    </dgm:pt>
    <dgm:pt modelId="{51CA7D8E-05E1-42BF-A23B-85FBA2CC36F8}" type="sibTrans" cxnId="{2E094359-EC58-40EA-97C2-068B8CAA0171}">
      <dgm:prSet/>
      <dgm:spPr/>
      <dgm:t>
        <a:bodyPr/>
        <a:lstStyle/>
        <a:p>
          <a:endParaRPr lang="en-US"/>
        </a:p>
      </dgm:t>
    </dgm:pt>
    <dgm:pt modelId="{33650976-AC0F-4C82-B4C7-F9F175193F7E}">
      <dgm:prSet phldrT="[Text]"/>
      <dgm:spPr/>
      <dgm:t>
        <a:bodyPr/>
        <a:lstStyle/>
        <a:p>
          <a:r>
            <a:rPr lang="en-US" dirty="0" smtClean="0">
              <a:latin typeface="Calibri" panose="020F0502020204030204" pitchFamily="34" charset="0"/>
              <a:cs typeface="Calibri" panose="020F0502020204030204" pitchFamily="34" charset="0"/>
            </a:rPr>
            <a:t>Dropping columns with null values</a:t>
          </a:r>
          <a:endParaRPr lang="en-US" dirty="0">
            <a:latin typeface="Calibri" panose="020F0502020204030204" pitchFamily="34" charset="0"/>
            <a:cs typeface="Calibri" panose="020F0502020204030204" pitchFamily="34" charset="0"/>
          </a:endParaRPr>
        </a:p>
      </dgm:t>
    </dgm:pt>
    <dgm:pt modelId="{D6302554-BE5A-4CBB-9AF8-0B1701CA9310}" type="parTrans" cxnId="{C4A94468-72DA-4649-80F2-7E43B5D4C9FE}">
      <dgm:prSet/>
      <dgm:spPr/>
      <dgm:t>
        <a:bodyPr/>
        <a:lstStyle/>
        <a:p>
          <a:endParaRPr lang="en-US"/>
        </a:p>
      </dgm:t>
    </dgm:pt>
    <dgm:pt modelId="{1A085E8D-A6AF-4F8A-8F14-C003A46DF406}" type="sibTrans" cxnId="{C4A94468-72DA-4649-80F2-7E43B5D4C9FE}">
      <dgm:prSet/>
      <dgm:spPr/>
      <dgm:t>
        <a:bodyPr/>
        <a:lstStyle/>
        <a:p>
          <a:endParaRPr lang="en-US"/>
        </a:p>
      </dgm:t>
    </dgm:pt>
    <dgm:pt modelId="{D3EF3C8D-6F32-4615-B2A9-497B3227FF43}">
      <dgm:prSet phldrT="[Text]"/>
      <dgm:spPr/>
      <dgm:t>
        <a:bodyPr/>
        <a:lstStyle/>
        <a:p>
          <a:r>
            <a:rPr lang="en-US" b="1" dirty="0" smtClean="0">
              <a:latin typeface="Calibri" panose="020F0502020204030204" pitchFamily="34" charset="0"/>
              <a:cs typeface="Calibri" panose="020F0502020204030204" pitchFamily="34" charset="0"/>
            </a:rPr>
            <a:t>UNIVARIATE ANALYSIS</a:t>
          </a:r>
          <a:endParaRPr lang="en-US" b="1" dirty="0">
            <a:latin typeface="Calibri" panose="020F0502020204030204" pitchFamily="34" charset="0"/>
            <a:cs typeface="Calibri" panose="020F0502020204030204" pitchFamily="34" charset="0"/>
          </a:endParaRPr>
        </a:p>
      </dgm:t>
    </dgm:pt>
    <dgm:pt modelId="{DD386098-19E2-4A84-BBEB-031797C2E167}" type="parTrans" cxnId="{F49A7DED-5547-4FFC-BD91-E64E74B556DC}">
      <dgm:prSet/>
      <dgm:spPr/>
      <dgm:t>
        <a:bodyPr/>
        <a:lstStyle/>
        <a:p>
          <a:endParaRPr lang="en-US"/>
        </a:p>
      </dgm:t>
    </dgm:pt>
    <dgm:pt modelId="{F8BD6BAF-FAC9-40ED-9FC9-92630597F72C}" type="sibTrans" cxnId="{F49A7DED-5547-4FFC-BD91-E64E74B556DC}">
      <dgm:prSet/>
      <dgm:spPr/>
      <dgm:t>
        <a:bodyPr/>
        <a:lstStyle/>
        <a:p>
          <a:endParaRPr lang="en-US"/>
        </a:p>
      </dgm:t>
    </dgm:pt>
    <dgm:pt modelId="{CDC96609-49F0-474F-BA19-611C42567258}">
      <dgm:prSet phldrT="[Text]" custT="1"/>
      <dgm:spPr/>
      <dgm:t>
        <a:bodyPr/>
        <a:lstStyle/>
        <a:p>
          <a:r>
            <a:rPr lang="en-US" sz="1000" dirty="0" smtClean="0">
              <a:latin typeface="Calibri" panose="020F0502020204030204" pitchFamily="34" charset="0"/>
              <a:cs typeface="Calibri" panose="020F0502020204030204" pitchFamily="34" charset="0"/>
            </a:rPr>
            <a:t>Plotting the frequencies of loan applications against certain important variables to understand the nature of the loan applicants.</a:t>
          </a:r>
          <a:endParaRPr lang="en-US" sz="1000" dirty="0">
            <a:latin typeface="Calibri" panose="020F0502020204030204" pitchFamily="34" charset="0"/>
            <a:cs typeface="Calibri" panose="020F0502020204030204" pitchFamily="34" charset="0"/>
          </a:endParaRPr>
        </a:p>
      </dgm:t>
    </dgm:pt>
    <dgm:pt modelId="{A66D806A-CE47-4D44-B9D7-EC7B15E42768}" type="parTrans" cxnId="{6F8C2541-26B4-4576-9AD6-7C898B22ED34}">
      <dgm:prSet/>
      <dgm:spPr/>
      <dgm:t>
        <a:bodyPr/>
        <a:lstStyle/>
        <a:p>
          <a:endParaRPr lang="en-US"/>
        </a:p>
      </dgm:t>
    </dgm:pt>
    <dgm:pt modelId="{80AA6A1B-E318-4BA6-889F-4F7DE102B410}" type="sibTrans" cxnId="{6F8C2541-26B4-4576-9AD6-7C898B22ED34}">
      <dgm:prSet/>
      <dgm:spPr/>
      <dgm:t>
        <a:bodyPr/>
        <a:lstStyle/>
        <a:p>
          <a:endParaRPr lang="en-US"/>
        </a:p>
      </dgm:t>
    </dgm:pt>
    <dgm:pt modelId="{6071F439-0163-497B-ACF5-232D2FB99200}">
      <dgm:prSet phldrT="[Text]" custT="1"/>
      <dgm:spPr/>
      <dgm:t>
        <a:bodyPr/>
        <a:lstStyle/>
        <a:p>
          <a:r>
            <a:rPr lang="en-US" sz="1000" dirty="0" smtClean="0">
              <a:latin typeface="Calibri" panose="020F0502020204030204" pitchFamily="34" charset="0"/>
              <a:cs typeface="Calibri" panose="020F0502020204030204" pitchFamily="34" charset="0"/>
            </a:rPr>
            <a:t>Create derived variables where needed</a:t>
          </a:r>
          <a:endParaRPr lang="en-US" sz="1000" dirty="0">
            <a:latin typeface="Calibri" panose="020F0502020204030204" pitchFamily="34" charset="0"/>
            <a:cs typeface="Calibri" panose="020F0502020204030204" pitchFamily="34" charset="0"/>
          </a:endParaRPr>
        </a:p>
      </dgm:t>
    </dgm:pt>
    <dgm:pt modelId="{FCDF058C-0C79-4B7C-8C85-E0DD1AD98712}" type="parTrans" cxnId="{81C5DF86-45F7-46DD-959A-67430205B977}">
      <dgm:prSet/>
      <dgm:spPr/>
      <dgm:t>
        <a:bodyPr/>
        <a:lstStyle/>
        <a:p>
          <a:endParaRPr lang="en-US"/>
        </a:p>
      </dgm:t>
    </dgm:pt>
    <dgm:pt modelId="{85F98934-B260-427C-B408-B638A1996178}" type="sibTrans" cxnId="{81C5DF86-45F7-46DD-959A-67430205B977}">
      <dgm:prSet/>
      <dgm:spPr/>
      <dgm:t>
        <a:bodyPr/>
        <a:lstStyle/>
        <a:p>
          <a:endParaRPr lang="en-US"/>
        </a:p>
      </dgm:t>
    </dgm:pt>
    <dgm:pt modelId="{8945500A-4A30-4222-B09A-4527C497D0E9}">
      <dgm:prSet phldrT="[Text]"/>
      <dgm:spPr/>
      <dgm:t>
        <a:bodyPr/>
        <a:lstStyle/>
        <a:p>
          <a:r>
            <a:rPr lang="en-US" dirty="0" smtClean="0">
              <a:latin typeface="Calibri" panose="020F0502020204030204" pitchFamily="34" charset="0"/>
              <a:cs typeface="Calibri" panose="020F0502020204030204" pitchFamily="34" charset="0"/>
            </a:rPr>
            <a:t>Converting the data types where needed</a:t>
          </a:r>
          <a:endParaRPr lang="en-US" dirty="0">
            <a:latin typeface="Calibri" panose="020F0502020204030204" pitchFamily="34" charset="0"/>
            <a:cs typeface="Calibri" panose="020F0502020204030204" pitchFamily="34" charset="0"/>
          </a:endParaRPr>
        </a:p>
      </dgm:t>
    </dgm:pt>
    <dgm:pt modelId="{161000AF-C897-466C-A45F-6509ED4036D6}" type="parTrans" cxnId="{312C6997-AAE2-481C-8D39-197D1023C8CD}">
      <dgm:prSet/>
      <dgm:spPr/>
      <dgm:t>
        <a:bodyPr/>
        <a:lstStyle/>
        <a:p>
          <a:endParaRPr lang="en-US"/>
        </a:p>
      </dgm:t>
    </dgm:pt>
    <dgm:pt modelId="{8810D177-7877-459B-8F53-3DA3B2470F24}" type="sibTrans" cxnId="{312C6997-AAE2-481C-8D39-197D1023C8CD}">
      <dgm:prSet/>
      <dgm:spPr/>
      <dgm:t>
        <a:bodyPr/>
        <a:lstStyle/>
        <a:p>
          <a:endParaRPr lang="en-US"/>
        </a:p>
      </dgm:t>
    </dgm:pt>
    <dgm:pt modelId="{AEEC9627-F0E8-4D93-B2BF-23DE1AB9C1CE}">
      <dgm:prSet phldrT="[Text]"/>
      <dgm:spPr/>
      <dgm:t>
        <a:bodyPr/>
        <a:lstStyle/>
        <a:p>
          <a:r>
            <a:rPr lang="en-US" b="1" dirty="0" smtClean="0">
              <a:latin typeface="Calibri" panose="020F0502020204030204" pitchFamily="34" charset="0"/>
              <a:cs typeface="Calibri" panose="020F0502020204030204" pitchFamily="34" charset="0"/>
            </a:rPr>
            <a:t>SEGMENTED UNIVARIATE ANALYSIS</a:t>
          </a:r>
          <a:endParaRPr lang="en-US" b="1" dirty="0">
            <a:latin typeface="Calibri" panose="020F0502020204030204" pitchFamily="34" charset="0"/>
            <a:cs typeface="Calibri" panose="020F0502020204030204" pitchFamily="34" charset="0"/>
          </a:endParaRPr>
        </a:p>
      </dgm:t>
    </dgm:pt>
    <dgm:pt modelId="{81BBEA81-4526-4508-877B-1D0ED99E45B4}" type="parTrans" cxnId="{53327F94-4606-4866-8FBA-0EAB3D261003}">
      <dgm:prSet/>
      <dgm:spPr/>
      <dgm:t>
        <a:bodyPr/>
        <a:lstStyle/>
        <a:p>
          <a:endParaRPr lang="en-US"/>
        </a:p>
      </dgm:t>
    </dgm:pt>
    <dgm:pt modelId="{E39BB8E7-C55B-423F-932A-B7BE1911D219}" type="sibTrans" cxnId="{53327F94-4606-4866-8FBA-0EAB3D261003}">
      <dgm:prSet/>
      <dgm:spPr/>
      <dgm:t>
        <a:bodyPr/>
        <a:lstStyle/>
        <a:p>
          <a:endParaRPr lang="en-US"/>
        </a:p>
      </dgm:t>
    </dgm:pt>
    <dgm:pt modelId="{03B80CC2-3097-481E-A7BE-1F6986FA6F9E}">
      <dgm:prSet phldrT="[Text]"/>
      <dgm:spPr/>
      <dgm:t>
        <a:bodyPr/>
        <a:lstStyle/>
        <a:p>
          <a:r>
            <a:rPr lang="en-US" dirty="0" smtClean="0">
              <a:latin typeface="Calibri" panose="020F0502020204030204" pitchFamily="34" charset="0"/>
              <a:cs typeface="Calibri" panose="020F0502020204030204" pitchFamily="34" charset="0"/>
            </a:rPr>
            <a:t>Analyze variables after segmenting other variables</a:t>
          </a:r>
          <a:endParaRPr lang="en-US" dirty="0">
            <a:latin typeface="Calibri" panose="020F0502020204030204" pitchFamily="34" charset="0"/>
            <a:cs typeface="Calibri" panose="020F0502020204030204" pitchFamily="34" charset="0"/>
          </a:endParaRPr>
        </a:p>
      </dgm:t>
    </dgm:pt>
    <dgm:pt modelId="{485FC7A7-D192-4343-9345-A966000BF61C}" type="parTrans" cxnId="{CAD1745B-34B8-43BA-ABBF-C6AEFA70229E}">
      <dgm:prSet/>
      <dgm:spPr/>
      <dgm:t>
        <a:bodyPr/>
        <a:lstStyle/>
        <a:p>
          <a:endParaRPr lang="en-US"/>
        </a:p>
      </dgm:t>
    </dgm:pt>
    <dgm:pt modelId="{33BBBEB0-D9A1-40B8-8BAA-FC4F21D29A55}" type="sibTrans" cxnId="{CAD1745B-34B8-43BA-ABBF-C6AEFA70229E}">
      <dgm:prSet/>
      <dgm:spPr/>
      <dgm:t>
        <a:bodyPr/>
        <a:lstStyle/>
        <a:p>
          <a:endParaRPr lang="en-US"/>
        </a:p>
      </dgm:t>
    </dgm:pt>
    <dgm:pt modelId="{F8AD3D93-1721-4155-8E9B-B8F985BFB4AC}">
      <dgm:prSet phldrT="[Text]"/>
      <dgm:spPr/>
      <dgm:t>
        <a:bodyPr/>
        <a:lstStyle/>
        <a:p>
          <a:r>
            <a:rPr lang="en-US" dirty="0" smtClean="0">
              <a:latin typeface="Calibri" panose="020F0502020204030204" pitchFamily="34" charset="0"/>
              <a:cs typeface="Calibri" panose="020F0502020204030204" pitchFamily="34" charset="0"/>
            </a:rPr>
            <a:t>Create derived variables where needed</a:t>
          </a:r>
          <a:endParaRPr lang="en-US" dirty="0">
            <a:latin typeface="Calibri" panose="020F0502020204030204" pitchFamily="34" charset="0"/>
            <a:cs typeface="Calibri" panose="020F0502020204030204" pitchFamily="34" charset="0"/>
          </a:endParaRPr>
        </a:p>
      </dgm:t>
    </dgm:pt>
    <dgm:pt modelId="{BB958B72-56B0-4ED2-BD1F-68406E966F94}" type="parTrans" cxnId="{70287F6B-7409-4B52-AEA1-DDFA88C0412A}">
      <dgm:prSet/>
      <dgm:spPr/>
      <dgm:t>
        <a:bodyPr/>
        <a:lstStyle/>
        <a:p>
          <a:endParaRPr lang="en-US"/>
        </a:p>
      </dgm:t>
    </dgm:pt>
    <dgm:pt modelId="{C19E4F58-B4E4-4693-A3AF-BD8F6C3FB8BE}" type="sibTrans" cxnId="{70287F6B-7409-4B52-AEA1-DDFA88C0412A}">
      <dgm:prSet/>
      <dgm:spPr/>
      <dgm:t>
        <a:bodyPr/>
        <a:lstStyle/>
        <a:p>
          <a:endParaRPr lang="en-US"/>
        </a:p>
      </dgm:t>
    </dgm:pt>
    <dgm:pt modelId="{F28BC2A6-206A-4BFB-A98F-E4637653B958}">
      <dgm:prSet phldrT="[Text]"/>
      <dgm:spPr/>
      <dgm:t>
        <a:bodyPr/>
        <a:lstStyle/>
        <a:p>
          <a:r>
            <a:rPr lang="en-US" b="1" dirty="0" smtClean="0">
              <a:latin typeface="Calibri" panose="020F0502020204030204" pitchFamily="34" charset="0"/>
              <a:cs typeface="Calibri" panose="020F0502020204030204" pitchFamily="34" charset="0"/>
            </a:rPr>
            <a:t>BIVARIATE ANALYSIS</a:t>
          </a:r>
          <a:endParaRPr lang="en-US" b="1" dirty="0">
            <a:latin typeface="Calibri" panose="020F0502020204030204" pitchFamily="34" charset="0"/>
            <a:cs typeface="Calibri" panose="020F0502020204030204" pitchFamily="34" charset="0"/>
          </a:endParaRPr>
        </a:p>
      </dgm:t>
    </dgm:pt>
    <dgm:pt modelId="{344FE360-70CB-4581-8137-E2B05B482A9B}" type="parTrans" cxnId="{E235F0CD-643D-41F7-88DE-4922D9731331}">
      <dgm:prSet/>
      <dgm:spPr/>
      <dgm:t>
        <a:bodyPr/>
        <a:lstStyle/>
        <a:p>
          <a:endParaRPr lang="en-US"/>
        </a:p>
      </dgm:t>
    </dgm:pt>
    <dgm:pt modelId="{03517613-743C-4EFE-ACFE-E94FF851C4BD}" type="sibTrans" cxnId="{E235F0CD-643D-41F7-88DE-4922D9731331}">
      <dgm:prSet/>
      <dgm:spPr/>
      <dgm:t>
        <a:bodyPr/>
        <a:lstStyle/>
        <a:p>
          <a:endParaRPr lang="en-US"/>
        </a:p>
      </dgm:t>
    </dgm:pt>
    <dgm:pt modelId="{55154C58-80E6-4B9B-AF3F-062130F43665}">
      <dgm:prSet phldrT="[Text]" custT="1"/>
      <dgm:spPr/>
      <dgm:t>
        <a:bodyPr/>
        <a:lstStyle/>
        <a:p>
          <a:r>
            <a:rPr lang="en-US" sz="1000" b="0" dirty="0" smtClean="0">
              <a:latin typeface="Calibri" panose="020F0502020204030204" pitchFamily="34" charset="0"/>
              <a:cs typeface="Calibri" panose="020F0502020204030204" pitchFamily="34" charset="0"/>
            </a:rPr>
            <a:t>Check how two or more variables affect each other</a:t>
          </a:r>
          <a:endParaRPr lang="en-US" sz="1000" b="0" dirty="0">
            <a:latin typeface="Calibri" panose="020F0502020204030204" pitchFamily="34" charset="0"/>
            <a:cs typeface="Calibri" panose="020F0502020204030204" pitchFamily="34" charset="0"/>
          </a:endParaRPr>
        </a:p>
      </dgm:t>
    </dgm:pt>
    <dgm:pt modelId="{3C7E2A73-FF62-4218-8344-E28489F0665E}" type="parTrans" cxnId="{F7333DD3-39C8-4AB7-AA39-C11A703694AC}">
      <dgm:prSet/>
      <dgm:spPr/>
      <dgm:t>
        <a:bodyPr/>
        <a:lstStyle/>
        <a:p>
          <a:endParaRPr lang="en-US"/>
        </a:p>
      </dgm:t>
    </dgm:pt>
    <dgm:pt modelId="{B57E2A5A-C79C-434E-ADAA-5EDFB77890E6}" type="sibTrans" cxnId="{F7333DD3-39C8-4AB7-AA39-C11A703694AC}">
      <dgm:prSet/>
      <dgm:spPr/>
      <dgm:t>
        <a:bodyPr/>
        <a:lstStyle/>
        <a:p>
          <a:endParaRPr lang="en-US"/>
        </a:p>
      </dgm:t>
    </dgm:pt>
    <dgm:pt modelId="{C0936DF3-6DBF-4837-B560-0002A9E9D6CA}">
      <dgm:prSet phldrT="[Text]"/>
      <dgm:spPr/>
      <dgm:t>
        <a:bodyPr/>
        <a:lstStyle/>
        <a:p>
          <a:r>
            <a:rPr lang="en-US" b="1" dirty="0" smtClean="0">
              <a:latin typeface="Calibri" panose="020F0502020204030204" pitchFamily="34" charset="0"/>
              <a:cs typeface="Calibri" panose="020F0502020204030204" pitchFamily="34" charset="0"/>
            </a:rPr>
            <a:t>INSIGHTS &amp; CONCLUSIONS</a:t>
          </a:r>
          <a:endParaRPr lang="en-US" b="1" dirty="0">
            <a:latin typeface="Calibri" panose="020F0502020204030204" pitchFamily="34" charset="0"/>
            <a:cs typeface="Calibri" panose="020F0502020204030204" pitchFamily="34" charset="0"/>
          </a:endParaRPr>
        </a:p>
      </dgm:t>
    </dgm:pt>
    <dgm:pt modelId="{6292A119-A812-4978-AAB8-B7A18FC744F8}" type="parTrans" cxnId="{AE761CF1-B8AE-4992-B123-9A2F5BB17CA9}">
      <dgm:prSet/>
      <dgm:spPr/>
      <dgm:t>
        <a:bodyPr/>
        <a:lstStyle/>
        <a:p>
          <a:endParaRPr lang="en-US"/>
        </a:p>
      </dgm:t>
    </dgm:pt>
    <dgm:pt modelId="{9A2401A0-6FA0-415D-9166-A0A870238E48}" type="sibTrans" cxnId="{AE761CF1-B8AE-4992-B123-9A2F5BB17CA9}">
      <dgm:prSet/>
      <dgm:spPr/>
      <dgm:t>
        <a:bodyPr/>
        <a:lstStyle/>
        <a:p>
          <a:endParaRPr lang="en-US"/>
        </a:p>
      </dgm:t>
    </dgm:pt>
    <dgm:pt modelId="{8371E2C0-03A5-43DB-85C5-9396FAC24EED}">
      <dgm:prSet phldrT="[Text]" custT="1"/>
      <dgm:spPr/>
      <dgm:t>
        <a:bodyPr/>
        <a:lstStyle/>
        <a:p>
          <a:r>
            <a:rPr lang="en-US" sz="1000" b="0" dirty="0" smtClean="0">
              <a:latin typeface="Calibri" panose="020F0502020204030204" pitchFamily="34" charset="0"/>
              <a:cs typeface="Calibri" panose="020F0502020204030204" pitchFamily="34" charset="0"/>
            </a:rPr>
            <a:t>Gather insights</a:t>
          </a:r>
          <a:endParaRPr lang="en-US" sz="1000" b="0" dirty="0">
            <a:latin typeface="Calibri" panose="020F0502020204030204" pitchFamily="34" charset="0"/>
            <a:cs typeface="Calibri" panose="020F0502020204030204" pitchFamily="34" charset="0"/>
          </a:endParaRPr>
        </a:p>
      </dgm:t>
    </dgm:pt>
    <dgm:pt modelId="{6B2BEC96-345C-4D84-9F3E-D922854D8222}" type="parTrans" cxnId="{D8AF8DEE-5CA7-4C24-B61F-5E1C52B475CE}">
      <dgm:prSet/>
      <dgm:spPr/>
      <dgm:t>
        <a:bodyPr/>
        <a:lstStyle/>
        <a:p>
          <a:endParaRPr lang="en-US"/>
        </a:p>
      </dgm:t>
    </dgm:pt>
    <dgm:pt modelId="{E26388D3-7D36-4F77-AE5A-B2F4CBE0C5E3}" type="sibTrans" cxnId="{D8AF8DEE-5CA7-4C24-B61F-5E1C52B475CE}">
      <dgm:prSet/>
      <dgm:spPr/>
      <dgm:t>
        <a:bodyPr/>
        <a:lstStyle/>
        <a:p>
          <a:endParaRPr lang="en-US"/>
        </a:p>
      </dgm:t>
    </dgm:pt>
    <dgm:pt modelId="{90AE3931-8770-4A93-80A6-10DC5FA0EEEC}">
      <dgm:prSet phldrT="[Text]" custT="1"/>
      <dgm:spPr/>
      <dgm:t>
        <a:bodyPr/>
        <a:lstStyle/>
        <a:p>
          <a:r>
            <a:rPr lang="en-US" sz="1000" b="0" dirty="0" smtClean="0">
              <a:latin typeface="Calibri" panose="020F0502020204030204" pitchFamily="34" charset="0"/>
              <a:cs typeface="Calibri" panose="020F0502020204030204" pitchFamily="34" charset="0"/>
            </a:rPr>
            <a:t>Draw conclusions</a:t>
          </a:r>
          <a:endParaRPr lang="en-US" sz="1000" b="0" dirty="0">
            <a:latin typeface="Calibri" panose="020F0502020204030204" pitchFamily="34" charset="0"/>
            <a:cs typeface="Calibri" panose="020F0502020204030204" pitchFamily="34" charset="0"/>
          </a:endParaRPr>
        </a:p>
      </dgm:t>
    </dgm:pt>
    <dgm:pt modelId="{A03C8503-1C9D-4AA6-8A21-EBDE11EE97FC}" type="parTrans" cxnId="{1F461186-E357-49A5-A0CA-38A44F512759}">
      <dgm:prSet/>
      <dgm:spPr/>
      <dgm:t>
        <a:bodyPr/>
        <a:lstStyle/>
        <a:p>
          <a:endParaRPr lang="en-US"/>
        </a:p>
      </dgm:t>
    </dgm:pt>
    <dgm:pt modelId="{E21804BE-1573-4CDE-9D67-E61B961C747B}" type="sibTrans" cxnId="{1F461186-E357-49A5-A0CA-38A44F512759}">
      <dgm:prSet/>
      <dgm:spPr/>
      <dgm:t>
        <a:bodyPr/>
        <a:lstStyle/>
        <a:p>
          <a:endParaRPr lang="en-US"/>
        </a:p>
      </dgm:t>
    </dgm:pt>
    <dgm:pt modelId="{398BF521-8A1D-49AF-806A-E054B1C1B38A}" type="pres">
      <dgm:prSet presAssocID="{9EA9DC0A-2AAB-4184-906D-63915AE6A207}" presName="Name0" presStyleCnt="0">
        <dgm:presLayoutVars>
          <dgm:dir/>
          <dgm:animLvl val="lvl"/>
          <dgm:resizeHandles val="exact"/>
        </dgm:presLayoutVars>
      </dgm:prSet>
      <dgm:spPr/>
      <dgm:t>
        <a:bodyPr/>
        <a:lstStyle/>
        <a:p>
          <a:endParaRPr lang="en-US"/>
        </a:p>
      </dgm:t>
    </dgm:pt>
    <dgm:pt modelId="{715D6EBB-AF86-4A28-9843-8920F8761EA4}" type="pres">
      <dgm:prSet presAssocID="{9EA9DC0A-2AAB-4184-906D-63915AE6A207}" presName="tSp" presStyleCnt="0"/>
      <dgm:spPr/>
    </dgm:pt>
    <dgm:pt modelId="{E8DAD9C3-1AA7-41BA-92B4-7D25EA2DEEE8}" type="pres">
      <dgm:prSet presAssocID="{9EA9DC0A-2AAB-4184-906D-63915AE6A207}" presName="bSp" presStyleCnt="0"/>
      <dgm:spPr/>
    </dgm:pt>
    <dgm:pt modelId="{381641F3-C5CD-4FD7-875C-CBEC5E1BD9AB}" type="pres">
      <dgm:prSet presAssocID="{9EA9DC0A-2AAB-4184-906D-63915AE6A207}" presName="process" presStyleCnt="0"/>
      <dgm:spPr/>
    </dgm:pt>
    <dgm:pt modelId="{EC5D0DCE-5C15-4D61-B48F-713F36ADDC0E}" type="pres">
      <dgm:prSet presAssocID="{C4BBC05B-226F-415E-8FD6-C84463B0A205}" presName="composite1" presStyleCnt="0"/>
      <dgm:spPr/>
    </dgm:pt>
    <dgm:pt modelId="{FB6C5A2E-7DC2-4811-A187-EDE6A202F8A9}" type="pres">
      <dgm:prSet presAssocID="{C4BBC05B-226F-415E-8FD6-C84463B0A205}" presName="dummyNode1" presStyleLbl="node1" presStyleIdx="0" presStyleCnt="6"/>
      <dgm:spPr/>
    </dgm:pt>
    <dgm:pt modelId="{2DD25CCA-1E45-4CB9-8F32-E6E6458F381F}" type="pres">
      <dgm:prSet presAssocID="{C4BBC05B-226F-415E-8FD6-C84463B0A205}" presName="childNode1" presStyleLbl="bgAcc1" presStyleIdx="0" presStyleCnt="6">
        <dgm:presLayoutVars>
          <dgm:bulletEnabled val="1"/>
        </dgm:presLayoutVars>
      </dgm:prSet>
      <dgm:spPr/>
      <dgm:t>
        <a:bodyPr/>
        <a:lstStyle/>
        <a:p>
          <a:endParaRPr lang="en-US"/>
        </a:p>
      </dgm:t>
    </dgm:pt>
    <dgm:pt modelId="{4C0226BA-8FFE-4D55-A1CB-8B124690C70E}" type="pres">
      <dgm:prSet presAssocID="{C4BBC05B-226F-415E-8FD6-C84463B0A205}" presName="childNode1tx" presStyleLbl="bgAcc1" presStyleIdx="0" presStyleCnt="6">
        <dgm:presLayoutVars>
          <dgm:bulletEnabled val="1"/>
        </dgm:presLayoutVars>
      </dgm:prSet>
      <dgm:spPr/>
      <dgm:t>
        <a:bodyPr/>
        <a:lstStyle/>
        <a:p>
          <a:endParaRPr lang="en-US"/>
        </a:p>
      </dgm:t>
    </dgm:pt>
    <dgm:pt modelId="{0FE6F312-1096-4682-84A8-7B712384CC07}" type="pres">
      <dgm:prSet presAssocID="{C4BBC05B-226F-415E-8FD6-C84463B0A205}" presName="parentNode1" presStyleLbl="node1" presStyleIdx="0" presStyleCnt="6">
        <dgm:presLayoutVars>
          <dgm:chMax val="1"/>
          <dgm:bulletEnabled val="1"/>
        </dgm:presLayoutVars>
      </dgm:prSet>
      <dgm:spPr/>
      <dgm:t>
        <a:bodyPr/>
        <a:lstStyle/>
        <a:p>
          <a:endParaRPr lang="en-US"/>
        </a:p>
      </dgm:t>
    </dgm:pt>
    <dgm:pt modelId="{8D302B9E-32C6-4E56-B03A-9B0C759DFE0E}" type="pres">
      <dgm:prSet presAssocID="{C4BBC05B-226F-415E-8FD6-C84463B0A205}" presName="connSite1" presStyleCnt="0"/>
      <dgm:spPr/>
    </dgm:pt>
    <dgm:pt modelId="{3D352D62-6686-4E18-BED4-115870E25F81}" type="pres">
      <dgm:prSet presAssocID="{BD6B44A0-6EF6-48A3-A715-E0106F0905A5}" presName="Name9" presStyleLbl="sibTrans2D1" presStyleIdx="0" presStyleCnt="5"/>
      <dgm:spPr/>
      <dgm:t>
        <a:bodyPr/>
        <a:lstStyle/>
        <a:p>
          <a:endParaRPr lang="en-US"/>
        </a:p>
      </dgm:t>
    </dgm:pt>
    <dgm:pt modelId="{AFE39012-232B-4CD7-AAC0-4F947C42B5F8}" type="pres">
      <dgm:prSet presAssocID="{13A4B449-46AF-4EA8-96F5-000B1E03BD44}" presName="composite2" presStyleCnt="0"/>
      <dgm:spPr/>
    </dgm:pt>
    <dgm:pt modelId="{34B2AF11-6A8C-4542-AD2B-DE88F819F2FA}" type="pres">
      <dgm:prSet presAssocID="{13A4B449-46AF-4EA8-96F5-000B1E03BD44}" presName="dummyNode2" presStyleLbl="node1" presStyleIdx="0" presStyleCnt="6"/>
      <dgm:spPr/>
    </dgm:pt>
    <dgm:pt modelId="{63B99C27-543D-4694-956D-379F356533DA}" type="pres">
      <dgm:prSet presAssocID="{13A4B449-46AF-4EA8-96F5-000B1E03BD44}" presName="childNode2" presStyleLbl="bgAcc1" presStyleIdx="1" presStyleCnt="6">
        <dgm:presLayoutVars>
          <dgm:bulletEnabled val="1"/>
        </dgm:presLayoutVars>
      </dgm:prSet>
      <dgm:spPr/>
      <dgm:t>
        <a:bodyPr/>
        <a:lstStyle/>
        <a:p>
          <a:endParaRPr lang="en-US"/>
        </a:p>
      </dgm:t>
    </dgm:pt>
    <dgm:pt modelId="{A774AA39-69DA-464A-97E4-A8A5CFC04505}" type="pres">
      <dgm:prSet presAssocID="{13A4B449-46AF-4EA8-96F5-000B1E03BD44}" presName="childNode2tx" presStyleLbl="bgAcc1" presStyleIdx="1" presStyleCnt="6">
        <dgm:presLayoutVars>
          <dgm:bulletEnabled val="1"/>
        </dgm:presLayoutVars>
      </dgm:prSet>
      <dgm:spPr/>
      <dgm:t>
        <a:bodyPr/>
        <a:lstStyle/>
        <a:p>
          <a:endParaRPr lang="en-US"/>
        </a:p>
      </dgm:t>
    </dgm:pt>
    <dgm:pt modelId="{BB0BEFE0-EBCD-43AB-98A4-B120703FB061}" type="pres">
      <dgm:prSet presAssocID="{13A4B449-46AF-4EA8-96F5-000B1E03BD44}" presName="parentNode2" presStyleLbl="node1" presStyleIdx="1" presStyleCnt="6">
        <dgm:presLayoutVars>
          <dgm:chMax val="0"/>
          <dgm:bulletEnabled val="1"/>
        </dgm:presLayoutVars>
      </dgm:prSet>
      <dgm:spPr/>
      <dgm:t>
        <a:bodyPr/>
        <a:lstStyle/>
        <a:p>
          <a:endParaRPr lang="en-US"/>
        </a:p>
      </dgm:t>
    </dgm:pt>
    <dgm:pt modelId="{DC0AB1B8-7163-4BA2-AAF9-F426ADCE9868}" type="pres">
      <dgm:prSet presAssocID="{13A4B449-46AF-4EA8-96F5-000B1E03BD44}" presName="connSite2" presStyleCnt="0"/>
      <dgm:spPr/>
    </dgm:pt>
    <dgm:pt modelId="{6CA2A89A-AE40-4BED-895B-4502DA750C55}" type="pres">
      <dgm:prSet presAssocID="{51CA7D8E-05E1-42BF-A23B-85FBA2CC36F8}" presName="Name18" presStyleLbl="sibTrans2D1" presStyleIdx="1" presStyleCnt="5"/>
      <dgm:spPr/>
      <dgm:t>
        <a:bodyPr/>
        <a:lstStyle/>
        <a:p>
          <a:endParaRPr lang="en-US"/>
        </a:p>
      </dgm:t>
    </dgm:pt>
    <dgm:pt modelId="{0E107F46-EC9E-4FE0-B85D-1A44F04E4D98}" type="pres">
      <dgm:prSet presAssocID="{D3EF3C8D-6F32-4615-B2A9-497B3227FF43}" presName="composite1" presStyleCnt="0"/>
      <dgm:spPr/>
    </dgm:pt>
    <dgm:pt modelId="{2D8C6D4A-4B24-4FBF-9A12-336F51FED09E}" type="pres">
      <dgm:prSet presAssocID="{D3EF3C8D-6F32-4615-B2A9-497B3227FF43}" presName="dummyNode1" presStyleLbl="node1" presStyleIdx="1" presStyleCnt="6"/>
      <dgm:spPr/>
    </dgm:pt>
    <dgm:pt modelId="{720E36A7-C9BD-4D3E-9702-528D8749D460}" type="pres">
      <dgm:prSet presAssocID="{D3EF3C8D-6F32-4615-B2A9-497B3227FF43}" presName="childNode1" presStyleLbl="bgAcc1" presStyleIdx="2" presStyleCnt="6">
        <dgm:presLayoutVars>
          <dgm:bulletEnabled val="1"/>
        </dgm:presLayoutVars>
      </dgm:prSet>
      <dgm:spPr/>
      <dgm:t>
        <a:bodyPr/>
        <a:lstStyle/>
        <a:p>
          <a:endParaRPr lang="en-US"/>
        </a:p>
      </dgm:t>
    </dgm:pt>
    <dgm:pt modelId="{091F737B-8385-4E7F-9A24-3627E1C6BE4C}" type="pres">
      <dgm:prSet presAssocID="{D3EF3C8D-6F32-4615-B2A9-497B3227FF43}" presName="childNode1tx" presStyleLbl="bgAcc1" presStyleIdx="2" presStyleCnt="6">
        <dgm:presLayoutVars>
          <dgm:bulletEnabled val="1"/>
        </dgm:presLayoutVars>
      </dgm:prSet>
      <dgm:spPr/>
      <dgm:t>
        <a:bodyPr/>
        <a:lstStyle/>
        <a:p>
          <a:endParaRPr lang="en-US"/>
        </a:p>
      </dgm:t>
    </dgm:pt>
    <dgm:pt modelId="{B8506DCF-5A57-4043-AFB0-804E45382368}" type="pres">
      <dgm:prSet presAssocID="{D3EF3C8D-6F32-4615-B2A9-497B3227FF43}" presName="parentNode1" presStyleLbl="node1" presStyleIdx="2" presStyleCnt="6">
        <dgm:presLayoutVars>
          <dgm:chMax val="1"/>
          <dgm:bulletEnabled val="1"/>
        </dgm:presLayoutVars>
      </dgm:prSet>
      <dgm:spPr/>
      <dgm:t>
        <a:bodyPr/>
        <a:lstStyle/>
        <a:p>
          <a:endParaRPr lang="en-US"/>
        </a:p>
      </dgm:t>
    </dgm:pt>
    <dgm:pt modelId="{32C88B08-C270-4963-AD62-A7669D8AE68C}" type="pres">
      <dgm:prSet presAssocID="{D3EF3C8D-6F32-4615-B2A9-497B3227FF43}" presName="connSite1" presStyleCnt="0"/>
      <dgm:spPr/>
    </dgm:pt>
    <dgm:pt modelId="{08CC6119-2E7D-4165-B389-44C6E5A167CD}" type="pres">
      <dgm:prSet presAssocID="{F8BD6BAF-FAC9-40ED-9FC9-92630597F72C}" presName="Name9" presStyleLbl="sibTrans2D1" presStyleIdx="2" presStyleCnt="5"/>
      <dgm:spPr/>
      <dgm:t>
        <a:bodyPr/>
        <a:lstStyle/>
        <a:p>
          <a:endParaRPr lang="en-US"/>
        </a:p>
      </dgm:t>
    </dgm:pt>
    <dgm:pt modelId="{F8068DF7-43BA-486B-842A-A8A98BE25112}" type="pres">
      <dgm:prSet presAssocID="{AEEC9627-F0E8-4D93-B2BF-23DE1AB9C1CE}" presName="composite2" presStyleCnt="0"/>
      <dgm:spPr/>
    </dgm:pt>
    <dgm:pt modelId="{D9DAF60A-2896-4E6D-B0CB-30A54A914759}" type="pres">
      <dgm:prSet presAssocID="{AEEC9627-F0E8-4D93-B2BF-23DE1AB9C1CE}" presName="dummyNode2" presStyleLbl="node1" presStyleIdx="2" presStyleCnt="6"/>
      <dgm:spPr/>
    </dgm:pt>
    <dgm:pt modelId="{968A5D0B-818C-4383-B6BF-F6A09D70C976}" type="pres">
      <dgm:prSet presAssocID="{AEEC9627-F0E8-4D93-B2BF-23DE1AB9C1CE}" presName="childNode2" presStyleLbl="bgAcc1" presStyleIdx="3" presStyleCnt="6">
        <dgm:presLayoutVars>
          <dgm:bulletEnabled val="1"/>
        </dgm:presLayoutVars>
      </dgm:prSet>
      <dgm:spPr/>
      <dgm:t>
        <a:bodyPr/>
        <a:lstStyle/>
        <a:p>
          <a:endParaRPr lang="en-US"/>
        </a:p>
      </dgm:t>
    </dgm:pt>
    <dgm:pt modelId="{954575CE-55A5-4AF5-B777-97A49E47B524}" type="pres">
      <dgm:prSet presAssocID="{AEEC9627-F0E8-4D93-B2BF-23DE1AB9C1CE}" presName="childNode2tx" presStyleLbl="bgAcc1" presStyleIdx="3" presStyleCnt="6">
        <dgm:presLayoutVars>
          <dgm:bulletEnabled val="1"/>
        </dgm:presLayoutVars>
      </dgm:prSet>
      <dgm:spPr/>
      <dgm:t>
        <a:bodyPr/>
        <a:lstStyle/>
        <a:p>
          <a:endParaRPr lang="en-US"/>
        </a:p>
      </dgm:t>
    </dgm:pt>
    <dgm:pt modelId="{1948E97F-A077-48E1-845F-692AD624334B}" type="pres">
      <dgm:prSet presAssocID="{AEEC9627-F0E8-4D93-B2BF-23DE1AB9C1CE}" presName="parentNode2" presStyleLbl="node1" presStyleIdx="3" presStyleCnt="6">
        <dgm:presLayoutVars>
          <dgm:chMax val="0"/>
          <dgm:bulletEnabled val="1"/>
        </dgm:presLayoutVars>
      </dgm:prSet>
      <dgm:spPr/>
      <dgm:t>
        <a:bodyPr/>
        <a:lstStyle/>
        <a:p>
          <a:endParaRPr lang="en-US"/>
        </a:p>
      </dgm:t>
    </dgm:pt>
    <dgm:pt modelId="{5D933BB5-E152-4B7F-A0BD-D510AFC0239B}" type="pres">
      <dgm:prSet presAssocID="{AEEC9627-F0E8-4D93-B2BF-23DE1AB9C1CE}" presName="connSite2" presStyleCnt="0"/>
      <dgm:spPr/>
    </dgm:pt>
    <dgm:pt modelId="{A5359E89-2788-4127-A3AF-EBB6368DD56D}" type="pres">
      <dgm:prSet presAssocID="{E39BB8E7-C55B-423F-932A-B7BE1911D219}" presName="Name18" presStyleLbl="sibTrans2D1" presStyleIdx="3" presStyleCnt="5"/>
      <dgm:spPr/>
      <dgm:t>
        <a:bodyPr/>
        <a:lstStyle/>
        <a:p>
          <a:endParaRPr lang="en-US"/>
        </a:p>
      </dgm:t>
    </dgm:pt>
    <dgm:pt modelId="{ABB3DF68-6CDB-433F-8E10-9D2163ADDB6A}" type="pres">
      <dgm:prSet presAssocID="{F28BC2A6-206A-4BFB-A98F-E4637653B958}" presName="composite1" presStyleCnt="0"/>
      <dgm:spPr/>
    </dgm:pt>
    <dgm:pt modelId="{7FD6183F-5BC2-4DC0-809A-390BBC018981}" type="pres">
      <dgm:prSet presAssocID="{F28BC2A6-206A-4BFB-A98F-E4637653B958}" presName="dummyNode1" presStyleLbl="node1" presStyleIdx="3" presStyleCnt="6"/>
      <dgm:spPr/>
    </dgm:pt>
    <dgm:pt modelId="{6C71A1C2-BA54-4B76-A1EF-37AFCFA62B8D}" type="pres">
      <dgm:prSet presAssocID="{F28BC2A6-206A-4BFB-A98F-E4637653B958}" presName="childNode1" presStyleLbl="bgAcc1" presStyleIdx="4" presStyleCnt="6">
        <dgm:presLayoutVars>
          <dgm:bulletEnabled val="1"/>
        </dgm:presLayoutVars>
      </dgm:prSet>
      <dgm:spPr/>
      <dgm:t>
        <a:bodyPr/>
        <a:lstStyle/>
        <a:p>
          <a:endParaRPr lang="en-US"/>
        </a:p>
      </dgm:t>
    </dgm:pt>
    <dgm:pt modelId="{E77233A6-977B-486E-B3E6-132D38475AC6}" type="pres">
      <dgm:prSet presAssocID="{F28BC2A6-206A-4BFB-A98F-E4637653B958}" presName="childNode1tx" presStyleLbl="bgAcc1" presStyleIdx="4" presStyleCnt="6">
        <dgm:presLayoutVars>
          <dgm:bulletEnabled val="1"/>
        </dgm:presLayoutVars>
      </dgm:prSet>
      <dgm:spPr/>
      <dgm:t>
        <a:bodyPr/>
        <a:lstStyle/>
        <a:p>
          <a:endParaRPr lang="en-US"/>
        </a:p>
      </dgm:t>
    </dgm:pt>
    <dgm:pt modelId="{B1955BD0-DDFF-4F3D-BF1E-D5B22962E54F}" type="pres">
      <dgm:prSet presAssocID="{F28BC2A6-206A-4BFB-A98F-E4637653B958}" presName="parentNode1" presStyleLbl="node1" presStyleIdx="4" presStyleCnt="6">
        <dgm:presLayoutVars>
          <dgm:chMax val="1"/>
          <dgm:bulletEnabled val="1"/>
        </dgm:presLayoutVars>
      </dgm:prSet>
      <dgm:spPr/>
      <dgm:t>
        <a:bodyPr/>
        <a:lstStyle/>
        <a:p>
          <a:endParaRPr lang="en-US"/>
        </a:p>
      </dgm:t>
    </dgm:pt>
    <dgm:pt modelId="{3A359CAA-C847-4C80-BA75-5A8D3ED10316}" type="pres">
      <dgm:prSet presAssocID="{F28BC2A6-206A-4BFB-A98F-E4637653B958}" presName="connSite1" presStyleCnt="0"/>
      <dgm:spPr/>
    </dgm:pt>
    <dgm:pt modelId="{70DCEFE2-1D77-47BB-9FEA-F5D78B7399DD}" type="pres">
      <dgm:prSet presAssocID="{03517613-743C-4EFE-ACFE-E94FF851C4BD}" presName="Name9" presStyleLbl="sibTrans2D1" presStyleIdx="4" presStyleCnt="5"/>
      <dgm:spPr/>
      <dgm:t>
        <a:bodyPr/>
        <a:lstStyle/>
        <a:p>
          <a:endParaRPr lang="en-US"/>
        </a:p>
      </dgm:t>
    </dgm:pt>
    <dgm:pt modelId="{B508B581-C097-40AC-B187-23289EDE801F}" type="pres">
      <dgm:prSet presAssocID="{C0936DF3-6DBF-4837-B560-0002A9E9D6CA}" presName="composite2" presStyleCnt="0"/>
      <dgm:spPr/>
    </dgm:pt>
    <dgm:pt modelId="{FB3BE9FB-C302-489D-B78C-AC6194FC9789}" type="pres">
      <dgm:prSet presAssocID="{C0936DF3-6DBF-4837-B560-0002A9E9D6CA}" presName="dummyNode2" presStyleLbl="node1" presStyleIdx="4" presStyleCnt="6"/>
      <dgm:spPr/>
    </dgm:pt>
    <dgm:pt modelId="{929A6842-1DEA-4839-BCA0-5889DF377A5D}" type="pres">
      <dgm:prSet presAssocID="{C0936DF3-6DBF-4837-B560-0002A9E9D6CA}" presName="childNode2" presStyleLbl="bgAcc1" presStyleIdx="5" presStyleCnt="6">
        <dgm:presLayoutVars>
          <dgm:bulletEnabled val="1"/>
        </dgm:presLayoutVars>
      </dgm:prSet>
      <dgm:spPr/>
      <dgm:t>
        <a:bodyPr/>
        <a:lstStyle/>
        <a:p>
          <a:endParaRPr lang="en-US"/>
        </a:p>
      </dgm:t>
    </dgm:pt>
    <dgm:pt modelId="{849F8677-593A-49F5-A635-24C44D0CBC9E}" type="pres">
      <dgm:prSet presAssocID="{C0936DF3-6DBF-4837-B560-0002A9E9D6CA}" presName="childNode2tx" presStyleLbl="bgAcc1" presStyleIdx="5" presStyleCnt="6">
        <dgm:presLayoutVars>
          <dgm:bulletEnabled val="1"/>
        </dgm:presLayoutVars>
      </dgm:prSet>
      <dgm:spPr/>
      <dgm:t>
        <a:bodyPr/>
        <a:lstStyle/>
        <a:p>
          <a:endParaRPr lang="en-US"/>
        </a:p>
      </dgm:t>
    </dgm:pt>
    <dgm:pt modelId="{06C09C0B-DF0C-458A-94E4-9A0BBACFCF77}" type="pres">
      <dgm:prSet presAssocID="{C0936DF3-6DBF-4837-B560-0002A9E9D6CA}" presName="parentNode2" presStyleLbl="node1" presStyleIdx="5" presStyleCnt="6">
        <dgm:presLayoutVars>
          <dgm:chMax val="0"/>
          <dgm:bulletEnabled val="1"/>
        </dgm:presLayoutVars>
      </dgm:prSet>
      <dgm:spPr/>
      <dgm:t>
        <a:bodyPr/>
        <a:lstStyle/>
        <a:p>
          <a:endParaRPr lang="en-US"/>
        </a:p>
      </dgm:t>
    </dgm:pt>
    <dgm:pt modelId="{AD10191E-E3D4-4B87-A47D-B5229C0FCE60}" type="pres">
      <dgm:prSet presAssocID="{C0936DF3-6DBF-4837-B560-0002A9E9D6CA}" presName="connSite2" presStyleCnt="0"/>
      <dgm:spPr/>
    </dgm:pt>
  </dgm:ptLst>
  <dgm:cxnLst>
    <dgm:cxn modelId="{1B6E76E3-8A3A-46DB-B515-FEF13D353D17}" type="presOf" srcId="{8945500A-4A30-4222-B09A-4527C497D0E9}" destId="{A774AA39-69DA-464A-97E4-A8A5CFC04505}" srcOrd="1" destOrd="1" presId="urn:microsoft.com/office/officeart/2005/8/layout/hProcess4"/>
    <dgm:cxn modelId="{D87063CA-8AEC-43D7-82C4-F0CE857F7FD9}" type="presOf" srcId="{9EA9DC0A-2AAB-4184-906D-63915AE6A207}" destId="{398BF521-8A1D-49AF-806A-E054B1C1B38A}" srcOrd="0" destOrd="0" presId="urn:microsoft.com/office/officeart/2005/8/layout/hProcess4"/>
    <dgm:cxn modelId="{CAD1745B-34B8-43BA-ABBF-C6AEFA70229E}" srcId="{AEEC9627-F0E8-4D93-B2BF-23DE1AB9C1CE}" destId="{03B80CC2-3097-481E-A7BE-1F6986FA6F9E}" srcOrd="0" destOrd="0" parTransId="{485FC7A7-D192-4343-9345-A966000BF61C}" sibTransId="{33BBBEB0-D9A1-40B8-8BAA-FC4F21D29A55}"/>
    <dgm:cxn modelId="{38693DDB-2EA2-4130-A10D-F7E5E820B543}" type="presOf" srcId="{8371E2C0-03A5-43DB-85C5-9396FAC24EED}" destId="{849F8677-593A-49F5-A635-24C44D0CBC9E}" srcOrd="1" destOrd="0" presId="urn:microsoft.com/office/officeart/2005/8/layout/hProcess4"/>
    <dgm:cxn modelId="{E7ADC9DF-A531-4ECE-9342-4EE1306B01C3}" type="presOf" srcId="{71ABDE24-5CD6-412F-B136-A825B6A31DEF}" destId="{2DD25CCA-1E45-4CB9-8F32-E6E6458F381F}" srcOrd="0" destOrd="0" presId="urn:microsoft.com/office/officeart/2005/8/layout/hProcess4"/>
    <dgm:cxn modelId="{C1A00352-B4C1-4B4A-9710-674901592F13}" srcId="{C4BBC05B-226F-415E-8FD6-C84463B0A205}" destId="{0B80F009-00CD-4217-9F87-326E66F1C448}" srcOrd="1" destOrd="0" parTransId="{F0627C2B-8231-46EC-BB36-2DB34F00D8AB}" sibTransId="{4B8AA2BC-4DF9-456C-A033-A6625C0D0605}"/>
    <dgm:cxn modelId="{A5D9CE62-0D82-4C70-91DE-308DD377EDB4}" type="presOf" srcId="{CDC96609-49F0-474F-BA19-611C42567258}" destId="{720E36A7-C9BD-4D3E-9702-528D8749D460}" srcOrd="0" destOrd="0" presId="urn:microsoft.com/office/officeart/2005/8/layout/hProcess4"/>
    <dgm:cxn modelId="{6E9C3733-F469-4559-873C-8AECBE1307AD}" type="presOf" srcId="{51CA7D8E-05E1-42BF-A23B-85FBA2CC36F8}" destId="{6CA2A89A-AE40-4BED-895B-4502DA750C55}" srcOrd="0" destOrd="0" presId="urn:microsoft.com/office/officeart/2005/8/layout/hProcess4"/>
    <dgm:cxn modelId="{FFDCEA36-555D-4617-9E69-B44A69E06C86}" type="presOf" srcId="{F28BC2A6-206A-4BFB-A98F-E4637653B958}" destId="{B1955BD0-DDFF-4F3D-BF1E-D5B22962E54F}" srcOrd="0" destOrd="0" presId="urn:microsoft.com/office/officeart/2005/8/layout/hProcess4"/>
    <dgm:cxn modelId="{AE761CF1-B8AE-4992-B123-9A2F5BB17CA9}" srcId="{9EA9DC0A-2AAB-4184-906D-63915AE6A207}" destId="{C0936DF3-6DBF-4837-B560-0002A9E9D6CA}" srcOrd="5" destOrd="0" parTransId="{6292A119-A812-4978-AAB8-B7A18FC744F8}" sibTransId="{9A2401A0-6FA0-415D-9166-A0A870238E48}"/>
    <dgm:cxn modelId="{312C6997-AAE2-481C-8D39-197D1023C8CD}" srcId="{13A4B449-46AF-4EA8-96F5-000B1E03BD44}" destId="{8945500A-4A30-4222-B09A-4527C497D0E9}" srcOrd="1" destOrd="0" parTransId="{161000AF-C897-466C-A45F-6509ED4036D6}" sibTransId="{8810D177-7877-459B-8F53-3DA3B2470F24}"/>
    <dgm:cxn modelId="{ED1996B6-12CC-4F7B-A4AC-ECA7D8D9ADDB}" type="presOf" srcId="{8371E2C0-03A5-43DB-85C5-9396FAC24EED}" destId="{929A6842-1DEA-4839-BCA0-5889DF377A5D}" srcOrd="0" destOrd="0" presId="urn:microsoft.com/office/officeart/2005/8/layout/hProcess4"/>
    <dgm:cxn modelId="{F227F4D3-1794-45A6-8D21-598091E8484D}" type="presOf" srcId="{6071F439-0163-497B-ACF5-232D2FB99200}" destId="{091F737B-8385-4E7F-9A24-3627E1C6BE4C}" srcOrd="1" destOrd="1" presId="urn:microsoft.com/office/officeart/2005/8/layout/hProcess4"/>
    <dgm:cxn modelId="{E8FCEAA0-B6A8-46C0-8D56-4065CE9F83CC}" type="presOf" srcId="{C4BBC05B-226F-415E-8FD6-C84463B0A205}" destId="{0FE6F312-1096-4682-84A8-7B712384CC07}" srcOrd="0" destOrd="0" presId="urn:microsoft.com/office/officeart/2005/8/layout/hProcess4"/>
    <dgm:cxn modelId="{935A87DB-86B7-4A7D-B67F-129AFF3959CE}" type="presOf" srcId="{E39BB8E7-C55B-423F-932A-B7BE1911D219}" destId="{A5359E89-2788-4127-A3AF-EBB6368DD56D}" srcOrd="0" destOrd="0" presId="urn:microsoft.com/office/officeart/2005/8/layout/hProcess4"/>
    <dgm:cxn modelId="{A286C9AC-B96E-461A-98C7-FC730CB44BAA}" type="presOf" srcId="{71ABDE24-5CD6-412F-B136-A825B6A31DEF}" destId="{4C0226BA-8FFE-4D55-A1CB-8B124690C70E}" srcOrd="1" destOrd="0" presId="urn:microsoft.com/office/officeart/2005/8/layout/hProcess4"/>
    <dgm:cxn modelId="{172AD693-1658-4F2F-A24B-11A174641F5A}" type="presOf" srcId="{03B80CC2-3097-481E-A7BE-1F6986FA6F9E}" destId="{968A5D0B-818C-4383-B6BF-F6A09D70C976}" srcOrd="0" destOrd="0" presId="urn:microsoft.com/office/officeart/2005/8/layout/hProcess4"/>
    <dgm:cxn modelId="{E1CA25DC-E3AC-43B7-85DA-7754D7F93F51}" type="presOf" srcId="{55154C58-80E6-4B9B-AF3F-062130F43665}" destId="{E77233A6-977B-486E-B3E6-132D38475AC6}" srcOrd="1" destOrd="0" presId="urn:microsoft.com/office/officeart/2005/8/layout/hProcess4"/>
    <dgm:cxn modelId="{F7333DD3-39C8-4AB7-AA39-C11A703694AC}" srcId="{F28BC2A6-206A-4BFB-A98F-E4637653B958}" destId="{55154C58-80E6-4B9B-AF3F-062130F43665}" srcOrd="0" destOrd="0" parTransId="{3C7E2A73-FF62-4218-8344-E28489F0665E}" sibTransId="{B57E2A5A-C79C-434E-ADAA-5EDFB77890E6}"/>
    <dgm:cxn modelId="{4F571810-7AF8-4108-B7CC-8468679E4554}" type="presOf" srcId="{CDC96609-49F0-474F-BA19-611C42567258}" destId="{091F737B-8385-4E7F-9A24-3627E1C6BE4C}" srcOrd="1" destOrd="0" presId="urn:microsoft.com/office/officeart/2005/8/layout/hProcess4"/>
    <dgm:cxn modelId="{9D30F877-9832-4FAC-A661-E70D3F520DBE}" type="presOf" srcId="{C0936DF3-6DBF-4837-B560-0002A9E9D6CA}" destId="{06C09C0B-DF0C-458A-94E4-9A0BBACFCF77}" srcOrd="0" destOrd="0" presId="urn:microsoft.com/office/officeart/2005/8/layout/hProcess4"/>
    <dgm:cxn modelId="{70287F6B-7409-4B52-AEA1-DDFA88C0412A}" srcId="{AEEC9627-F0E8-4D93-B2BF-23DE1AB9C1CE}" destId="{F8AD3D93-1721-4155-8E9B-B8F985BFB4AC}" srcOrd="1" destOrd="0" parTransId="{BB958B72-56B0-4ED2-BD1F-68406E966F94}" sibTransId="{C19E4F58-B4E4-4693-A3AF-BD8F6C3FB8BE}"/>
    <dgm:cxn modelId="{E530BFCB-4EE6-4657-8079-F7310D4CA8BB}" type="presOf" srcId="{0B80F009-00CD-4217-9F87-326E66F1C448}" destId="{4C0226BA-8FFE-4D55-A1CB-8B124690C70E}" srcOrd="1" destOrd="1" presId="urn:microsoft.com/office/officeart/2005/8/layout/hProcess4"/>
    <dgm:cxn modelId="{C4A94468-72DA-4649-80F2-7E43B5D4C9FE}" srcId="{13A4B449-46AF-4EA8-96F5-000B1E03BD44}" destId="{33650976-AC0F-4C82-B4C7-F9F175193F7E}" srcOrd="0" destOrd="0" parTransId="{D6302554-BE5A-4CBB-9AF8-0B1701CA9310}" sibTransId="{1A085E8D-A6AF-4F8A-8F14-C003A46DF406}"/>
    <dgm:cxn modelId="{2E094359-EC58-40EA-97C2-068B8CAA0171}" srcId="{9EA9DC0A-2AAB-4184-906D-63915AE6A207}" destId="{13A4B449-46AF-4EA8-96F5-000B1E03BD44}" srcOrd="1" destOrd="0" parTransId="{77F4C03D-9760-4CF1-8784-D8BE1B50A84E}" sibTransId="{51CA7D8E-05E1-42BF-A23B-85FBA2CC36F8}"/>
    <dgm:cxn modelId="{9F5B1EDC-1A6A-4824-9029-FEC8A76329FF}" srcId="{C4BBC05B-226F-415E-8FD6-C84463B0A205}" destId="{71ABDE24-5CD6-412F-B136-A825B6A31DEF}" srcOrd="0" destOrd="0" parTransId="{3F9F87BB-C591-44E2-94E1-1A2BFD3F84B4}" sibTransId="{AAF363B7-BAFF-4BE0-A925-8B81F57FB5B3}"/>
    <dgm:cxn modelId="{D8AF8DEE-5CA7-4C24-B61F-5E1C52B475CE}" srcId="{C0936DF3-6DBF-4837-B560-0002A9E9D6CA}" destId="{8371E2C0-03A5-43DB-85C5-9396FAC24EED}" srcOrd="0" destOrd="0" parTransId="{6B2BEC96-345C-4D84-9F3E-D922854D8222}" sibTransId="{E26388D3-7D36-4F77-AE5A-B2F4CBE0C5E3}"/>
    <dgm:cxn modelId="{F49A7DED-5547-4FFC-BD91-E64E74B556DC}" srcId="{9EA9DC0A-2AAB-4184-906D-63915AE6A207}" destId="{D3EF3C8D-6F32-4615-B2A9-497B3227FF43}" srcOrd="2" destOrd="0" parTransId="{DD386098-19E2-4A84-BBEB-031797C2E167}" sibTransId="{F8BD6BAF-FAC9-40ED-9FC9-92630597F72C}"/>
    <dgm:cxn modelId="{DF11ED9E-6EC7-4F3D-B001-EC49F47D00C2}" type="presOf" srcId="{F8BD6BAF-FAC9-40ED-9FC9-92630597F72C}" destId="{08CC6119-2E7D-4165-B389-44C6E5A167CD}" srcOrd="0" destOrd="0" presId="urn:microsoft.com/office/officeart/2005/8/layout/hProcess4"/>
    <dgm:cxn modelId="{67B6530E-4E48-4CFE-8419-B7DF91BF73F5}" srcId="{9EA9DC0A-2AAB-4184-906D-63915AE6A207}" destId="{C4BBC05B-226F-415E-8FD6-C84463B0A205}" srcOrd="0" destOrd="0" parTransId="{A8BA0B20-E623-4320-9B37-88106ABA83AC}" sibTransId="{BD6B44A0-6EF6-48A3-A715-E0106F0905A5}"/>
    <dgm:cxn modelId="{0672A8BA-0A69-473F-9209-DE328E7F9B64}" type="presOf" srcId="{90AE3931-8770-4A93-80A6-10DC5FA0EEEC}" destId="{849F8677-593A-49F5-A635-24C44D0CBC9E}" srcOrd="1" destOrd="1" presId="urn:microsoft.com/office/officeart/2005/8/layout/hProcess4"/>
    <dgm:cxn modelId="{E2FBF104-C4DB-4F34-98DA-ABD69552810A}" type="presOf" srcId="{90AE3931-8770-4A93-80A6-10DC5FA0EEEC}" destId="{929A6842-1DEA-4839-BCA0-5889DF377A5D}" srcOrd="0" destOrd="1" presId="urn:microsoft.com/office/officeart/2005/8/layout/hProcess4"/>
    <dgm:cxn modelId="{4E38A3F6-7A8E-4610-AE5E-4DE51AE17512}" type="presOf" srcId="{AEEC9627-F0E8-4D93-B2BF-23DE1AB9C1CE}" destId="{1948E97F-A077-48E1-845F-692AD624334B}" srcOrd="0" destOrd="0" presId="urn:microsoft.com/office/officeart/2005/8/layout/hProcess4"/>
    <dgm:cxn modelId="{81C5DF86-45F7-46DD-959A-67430205B977}" srcId="{D3EF3C8D-6F32-4615-B2A9-497B3227FF43}" destId="{6071F439-0163-497B-ACF5-232D2FB99200}" srcOrd="1" destOrd="0" parTransId="{FCDF058C-0C79-4B7C-8C85-E0DD1AD98712}" sibTransId="{85F98934-B260-427C-B408-B638A1996178}"/>
    <dgm:cxn modelId="{F7DFF821-FCD0-4444-A407-AB5D9D96900C}" type="presOf" srcId="{8945500A-4A30-4222-B09A-4527C497D0E9}" destId="{63B99C27-543D-4694-956D-379F356533DA}" srcOrd="0" destOrd="1" presId="urn:microsoft.com/office/officeart/2005/8/layout/hProcess4"/>
    <dgm:cxn modelId="{5223DA20-A895-4C3E-9DA1-D2BF5F272B2F}" type="presOf" srcId="{55154C58-80E6-4B9B-AF3F-062130F43665}" destId="{6C71A1C2-BA54-4B76-A1EF-37AFCFA62B8D}" srcOrd="0" destOrd="0" presId="urn:microsoft.com/office/officeart/2005/8/layout/hProcess4"/>
    <dgm:cxn modelId="{A146D341-5CE8-4FC0-85D7-155DCC4F4DF2}" type="presOf" srcId="{BD6B44A0-6EF6-48A3-A715-E0106F0905A5}" destId="{3D352D62-6686-4E18-BED4-115870E25F81}" srcOrd="0" destOrd="0" presId="urn:microsoft.com/office/officeart/2005/8/layout/hProcess4"/>
    <dgm:cxn modelId="{A7809308-F6A0-4A26-AB43-5EB5A39F85F1}" type="presOf" srcId="{6071F439-0163-497B-ACF5-232D2FB99200}" destId="{720E36A7-C9BD-4D3E-9702-528D8749D460}" srcOrd="0" destOrd="1" presId="urn:microsoft.com/office/officeart/2005/8/layout/hProcess4"/>
    <dgm:cxn modelId="{7CCE07C1-AF40-42B4-AB10-AD1EFEFF7694}" type="presOf" srcId="{33650976-AC0F-4C82-B4C7-F9F175193F7E}" destId="{A774AA39-69DA-464A-97E4-A8A5CFC04505}" srcOrd="1" destOrd="0" presId="urn:microsoft.com/office/officeart/2005/8/layout/hProcess4"/>
    <dgm:cxn modelId="{53327F94-4606-4866-8FBA-0EAB3D261003}" srcId="{9EA9DC0A-2AAB-4184-906D-63915AE6A207}" destId="{AEEC9627-F0E8-4D93-B2BF-23DE1AB9C1CE}" srcOrd="3" destOrd="0" parTransId="{81BBEA81-4526-4508-877B-1D0ED99E45B4}" sibTransId="{E39BB8E7-C55B-423F-932A-B7BE1911D219}"/>
    <dgm:cxn modelId="{1F461186-E357-49A5-A0CA-38A44F512759}" srcId="{C0936DF3-6DBF-4837-B560-0002A9E9D6CA}" destId="{90AE3931-8770-4A93-80A6-10DC5FA0EEEC}" srcOrd="1" destOrd="0" parTransId="{A03C8503-1C9D-4AA6-8A21-EBDE11EE97FC}" sibTransId="{E21804BE-1573-4CDE-9D67-E61B961C747B}"/>
    <dgm:cxn modelId="{0612466B-1872-4ED0-8A2B-FD0327F317B5}" type="presOf" srcId="{03517613-743C-4EFE-ACFE-E94FF851C4BD}" destId="{70DCEFE2-1D77-47BB-9FEA-F5D78B7399DD}" srcOrd="0" destOrd="0" presId="urn:microsoft.com/office/officeart/2005/8/layout/hProcess4"/>
    <dgm:cxn modelId="{F6897005-88A6-4BCB-8E42-E0FA20DA9177}" type="presOf" srcId="{03B80CC2-3097-481E-A7BE-1F6986FA6F9E}" destId="{954575CE-55A5-4AF5-B777-97A49E47B524}" srcOrd="1" destOrd="0" presId="urn:microsoft.com/office/officeart/2005/8/layout/hProcess4"/>
    <dgm:cxn modelId="{DBAF2865-99EB-4E37-8097-A13CD4C6FAFA}" type="presOf" srcId="{0B80F009-00CD-4217-9F87-326E66F1C448}" destId="{2DD25CCA-1E45-4CB9-8F32-E6E6458F381F}" srcOrd="0" destOrd="1" presId="urn:microsoft.com/office/officeart/2005/8/layout/hProcess4"/>
    <dgm:cxn modelId="{BCC688C5-2503-46AE-8C17-C6E36E4CBA42}" type="presOf" srcId="{33650976-AC0F-4C82-B4C7-F9F175193F7E}" destId="{63B99C27-543D-4694-956D-379F356533DA}" srcOrd="0" destOrd="0" presId="urn:microsoft.com/office/officeart/2005/8/layout/hProcess4"/>
    <dgm:cxn modelId="{E235F0CD-643D-41F7-88DE-4922D9731331}" srcId="{9EA9DC0A-2AAB-4184-906D-63915AE6A207}" destId="{F28BC2A6-206A-4BFB-A98F-E4637653B958}" srcOrd="4" destOrd="0" parTransId="{344FE360-70CB-4581-8137-E2B05B482A9B}" sibTransId="{03517613-743C-4EFE-ACFE-E94FF851C4BD}"/>
    <dgm:cxn modelId="{6F8C2541-26B4-4576-9AD6-7C898B22ED34}" srcId="{D3EF3C8D-6F32-4615-B2A9-497B3227FF43}" destId="{CDC96609-49F0-474F-BA19-611C42567258}" srcOrd="0" destOrd="0" parTransId="{A66D806A-CE47-4D44-B9D7-EC7B15E42768}" sibTransId="{80AA6A1B-E318-4BA6-889F-4F7DE102B410}"/>
    <dgm:cxn modelId="{9CF01702-9C14-4650-9F68-D2EFB900F58A}" type="presOf" srcId="{F8AD3D93-1721-4155-8E9B-B8F985BFB4AC}" destId="{968A5D0B-818C-4383-B6BF-F6A09D70C976}" srcOrd="0" destOrd="1" presId="urn:microsoft.com/office/officeart/2005/8/layout/hProcess4"/>
    <dgm:cxn modelId="{A3540B48-0170-4E9E-B50D-70BDC3E78E05}" type="presOf" srcId="{13A4B449-46AF-4EA8-96F5-000B1E03BD44}" destId="{BB0BEFE0-EBCD-43AB-98A4-B120703FB061}" srcOrd="0" destOrd="0" presId="urn:microsoft.com/office/officeart/2005/8/layout/hProcess4"/>
    <dgm:cxn modelId="{947CFAAD-170E-4889-99FC-D72E51EF459E}" type="presOf" srcId="{D3EF3C8D-6F32-4615-B2A9-497B3227FF43}" destId="{B8506DCF-5A57-4043-AFB0-804E45382368}" srcOrd="0" destOrd="0" presId="urn:microsoft.com/office/officeart/2005/8/layout/hProcess4"/>
    <dgm:cxn modelId="{3F925119-30B3-4C3C-B429-E22E2A284E97}" type="presOf" srcId="{F8AD3D93-1721-4155-8E9B-B8F985BFB4AC}" destId="{954575CE-55A5-4AF5-B777-97A49E47B524}" srcOrd="1" destOrd="1" presId="urn:microsoft.com/office/officeart/2005/8/layout/hProcess4"/>
    <dgm:cxn modelId="{D255A026-2D47-4DC1-AE62-8466BB90904C}" type="presParOf" srcId="{398BF521-8A1D-49AF-806A-E054B1C1B38A}" destId="{715D6EBB-AF86-4A28-9843-8920F8761EA4}" srcOrd="0" destOrd="0" presId="urn:microsoft.com/office/officeart/2005/8/layout/hProcess4"/>
    <dgm:cxn modelId="{19D3D846-FD83-4CED-BA54-851E4BEE540E}" type="presParOf" srcId="{398BF521-8A1D-49AF-806A-E054B1C1B38A}" destId="{E8DAD9C3-1AA7-41BA-92B4-7D25EA2DEEE8}" srcOrd="1" destOrd="0" presId="urn:microsoft.com/office/officeart/2005/8/layout/hProcess4"/>
    <dgm:cxn modelId="{1C50BFFD-26F9-4218-97B7-93C0B822CD24}" type="presParOf" srcId="{398BF521-8A1D-49AF-806A-E054B1C1B38A}" destId="{381641F3-C5CD-4FD7-875C-CBEC5E1BD9AB}" srcOrd="2" destOrd="0" presId="urn:microsoft.com/office/officeart/2005/8/layout/hProcess4"/>
    <dgm:cxn modelId="{A00A2438-3DCF-4A0D-A390-C9992919BFC8}" type="presParOf" srcId="{381641F3-C5CD-4FD7-875C-CBEC5E1BD9AB}" destId="{EC5D0DCE-5C15-4D61-B48F-713F36ADDC0E}" srcOrd="0" destOrd="0" presId="urn:microsoft.com/office/officeart/2005/8/layout/hProcess4"/>
    <dgm:cxn modelId="{8BEBEBCD-9AC9-4CC7-A145-F46CC4ADBD33}" type="presParOf" srcId="{EC5D0DCE-5C15-4D61-B48F-713F36ADDC0E}" destId="{FB6C5A2E-7DC2-4811-A187-EDE6A202F8A9}" srcOrd="0" destOrd="0" presId="urn:microsoft.com/office/officeart/2005/8/layout/hProcess4"/>
    <dgm:cxn modelId="{40906544-A54F-48DA-BEBF-770386D9B43A}" type="presParOf" srcId="{EC5D0DCE-5C15-4D61-B48F-713F36ADDC0E}" destId="{2DD25CCA-1E45-4CB9-8F32-E6E6458F381F}" srcOrd="1" destOrd="0" presId="urn:microsoft.com/office/officeart/2005/8/layout/hProcess4"/>
    <dgm:cxn modelId="{9279F8E4-00ED-41EF-A733-9C7972263A27}" type="presParOf" srcId="{EC5D0DCE-5C15-4D61-B48F-713F36ADDC0E}" destId="{4C0226BA-8FFE-4D55-A1CB-8B124690C70E}" srcOrd="2" destOrd="0" presId="urn:microsoft.com/office/officeart/2005/8/layout/hProcess4"/>
    <dgm:cxn modelId="{24DB55B8-ADDB-4444-B1AF-328C5A33D5EE}" type="presParOf" srcId="{EC5D0DCE-5C15-4D61-B48F-713F36ADDC0E}" destId="{0FE6F312-1096-4682-84A8-7B712384CC07}" srcOrd="3" destOrd="0" presId="urn:microsoft.com/office/officeart/2005/8/layout/hProcess4"/>
    <dgm:cxn modelId="{9A39DB9D-2B5B-47E0-AC78-6A988D22A2A9}" type="presParOf" srcId="{EC5D0DCE-5C15-4D61-B48F-713F36ADDC0E}" destId="{8D302B9E-32C6-4E56-B03A-9B0C759DFE0E}" srcOrd="4" destOrd="0" presId="urn:microsoft.com/office/officeart/2005/8/layout/hProcess4"/>
    <dgm:cxn modelId="{A3AF7751-0A0A-484E-BE83-7F75A98CDB26}" type="presParOf" srcId="{381641F3-C5CD-4FD7-875C-CBEC5E1BD9AB}" destId="{3D352D62-6686-4E18-BED4-115870E25F81}" srcOrd="1" destOrd="0" presId="urn:microsoft.com/office/officeart/2005/8/layout/hProcess4"/>
    <dgm:cxn modelId="{4AC61194-75D7-4888-BFCA-8EB6EE543305}" type="presParOf" srcId="{381641F3-C5CD-4FD7-875C-CBEC5E1BD9AB}" destId="{AFE39012-232B-4CD7-AAC0-4F947C42B5F8}" srcOrd="2" destOrd="0" presId="urn:microsoft.com/office/officeart/2005/8/layout/hProcess4"/>
    <dgm:cxn modelId="{8D8276C3-0EA4-4B67-9376-0E79D77FE56B}" type="presParOf" srcId="{AFE39012-232B-4CD7-AAC0-4F947C42B5F8}" destId="{34B2AF11-6A8C-4542-AD2B-DE88F819F2FA}" srcOrd="0" destOrd="0" presId="urn:microsoft.com/office/officeart/2005/8/layout/hProcess4"/>
    <dgm:cxn modelId="{DF437B73-E439-4CF7-8988-C70778FC51E6}" type="presParOf" srcId="{AFE39012-232B-4CD7-AAC0-4F947C42B5F8}" destId="{63B99C27-543D-4694-956D-379F356533DA}" srcOrd="1" destOrd="0" presId="urn:microsoft.com/office/officeart/2005/8/layout/hProcess4"/>
    <dgm:cxn modelId="{82CE6E77-4B2B-46BF-B95C-43C84B7C0F4C}" type="presParOf" srcId="{AFE39012-232B-4CD7-AAC0-4F947C42B5F8}" destId="{A774AA39-69DA-464A-97E4-A8A5CFC04505}" srcOrd="2" destOrd="0" presId="urn:microsoft.com/office/officeart/2005/8/layout/hProcess4"/>
    <dgm:cxn modelId="{9EA4E35A-39C8-401C-9206-B6513CEE4904}" type="presParOf" srcId="{AFE39012-232B-4CD7-AAC0-4F947C42B5F8}" destId="{BB0BEFE0-EBCD-43AB-98A4-B120703FB061}" srcOrd="3" destOrd="0" presId="urn:microsoft.com/office/officeart/2005/8/layout/hProcess4"/>
    <dgm:cxn modelId="{7F995710-67EC-4A09-AC34-A373CA8A2776}" type="presParOf" srcId="{AFE39012-232B-4CD7-AAC0-4F947C42B5F8}" destId="{DC0AB1B8-7163-4BA2-AAF9-F426ADCE9868}" srcOrd="4" destOrd="0" presId="urn:microsoft.com/office/officeart/2005/8/layout/hProcess4"/>
    <dgm:cxn modelId="{0CB98A57-7CF7-4950-AB21-82442B76A8FD}" type="presParOf" srcId="{381641F3-C5CD-4FD7-875C-CBEC5E1BD9AB}" destId="{6CA2A89A-AE40-4BED-895B-4502DA750C55}" srcOrd="3" destOrd="0" presId="urn:microsoft.com/office/officeart/2005/8/layout/hProcess4"/>
    <dgm:cxn modelId="{94C04822-0A9B-4E30-B8F9-21D09112F37E}" type="presParOf" srcId="{381641F3-C5CD-4FD7-875C-CBEC5E1BD9AB}" destId="{0E107F46-EC9E-4FE0-B85D-1A44F04E4D98}" srcOrd="4" destOrd="0" presId="urn:microsoft.com/office/officeart/2005/8/layout/hProcess4"/>
    <dgm:cxn modelId="{45996540-40D4-4B43-B2B1-6CDDF127A289}" type="presParOf" srcId="{0E107F46-EC9E-4FE0-B85D-1A44F04E4D98}" destId="{2D8C6D4A-4B24-4FBF-9A12-336F51FED09E}" srcOrd="0" destOrd="0" presId="urn:microsoft.com/office/officeart/2005/8/layout/hProcess4"/>
    <dgm:cxn modelId="{6C789300-C4FD-4A84-8BE6-2C445F5F3212}" type="presParOf" srcId="{0E107F46-EC9E-4FE0-B85D-1A44F04E4D98}" destId="{720E36A7-C9BD-4D3E-9702-528D8749D460}" srcOrd="1" destOrd="0" presId="urn:microsoft.com/office/officeart/2005/8/layout/hProcess4"/>
    <dgm:cxn modelId="{1A072718-4433-4DC4-8CEB-78E0CDDECA62}" type="presParOf" srcId="{0E107F46-EC9E-4FE0-B85D-1A44F04E4D98}" destId="{091F737B-8385-4E7F-9A24-3627E1C6BE4C}" srcOrd="2" destOrd="0" presId="urn:microsoft.com/office/officeart/2005/8/layout/hProcess4"/>
    <dgm:cxn modelId="{B58650F5-63FA-4D94-B33A-0EDF00F4F3E1}" type="presParOf" srcId="{0E107F46-EC9E-4FE0-B85D-1A44F04E4D98}" destId="{B8506DCF-5A57-4043-AFB0-804E45382368}" srcOrd="3" destOrd="0" presId="urn:microsoft.com/office/officeart/2005/8/layout/hProcess4"/>
    <dgm:cxn modelId="{47B3AF90-8D7B-4D23-97A4-8BEF24513DEA}" type="presParOf" srcId="{0E107F46-EC9E-4FE0-B85D-1A44F04E4D98}" destId="{32C88B08-C270-4963-AD62-A7669D8AE68C}" srcOrd="4" destOrd="0" presId="urn:microsoft.com/office/officeart/2005/8/layout/hProcess4"/>
    <dgm:cxn modelId="{A183E3F7-BFBB-4D10-B664-4A5ADA51C00C}" type="presParOf" srcId="{381641F3-C5CD-4FD7-875C-CBEC5E1BD9AB}" destId="{08CC6119-2E7D-4165-B389-44C6E5A167CD}" srcOrd="5" destOrd="0" presId="urn:microsoft.com/office/officeart/2005/8/layout/hProcess4"/>
    <dgm:cxn modelId="{47C27DF1-0B81-4B3F-B62E-2E9EE1F9F1FB}" type="presParOf" srcId="{381641F3-C5CD-4FD7-875C-CBEC5E1BD9AB}" destId="{F8068DF7-43BA-486B-842A-A8A98BE25112}" srcOrd="6" destOrd="0" presId="urn:microsoft.com/office/officeart/2005/8/layout/hProcess4"/>
    <dgm:cxn modelId="{D5459C2E-ABB9-4F1F-BD84-59E17F7B71A5}" type="presParOf" srcId="{F8068DF7-43BA-486B-842A-A8A98BE25112}" destId="{D9DAF60A-2896-4E6D-B0CB-30A54A914759}" srcOrd="0" destOrd="0" presId="urn:microsoft.com/office/officeart/2005/8/layout/hProcess4"/>
    <dgm:cxn modelId="{C82939FD-0CCA-40CD-BF83-38809AFD61AA}" type="presParOf" srcId="{F8068DF7-43BA-486B-842A-A8A98BE25112}" destId="{968A5D0B-818C-4383-B6BF-F6A09D70C976}" srcOrd="1" destOrd="0" presId="urn:microsoft.com/office/officeart/2005/8/layout/hProcess4"/>
    <dgm:cxn modelId="{CB5CC045-F7F9-4E19-89CA-6E363763DFA1}" type="presParOf" srcId="{F8068DF7-43BA-486B-842A-A8A98BE25112}" destId="{954575CE-55A5-4AF5-B777-97A49E47B524}" srcOrd="2" destOrd="0" presId="urn:microsoft.com/office/officeart/2005/8/layout/hProcess4"/>
    <dgm:cxn modelId="{BFB8C7F3-E62A-4440-A9AF-5B5B19A680A4}" type="presParOf" srcId="{F8068DF7-43BA-486B-842A-A8A98BE25112}" destId="{1948E97F-A077-48E1-845F-692AD624334B}" srcOrd="3" destOrd="0" presId="urn:microsoft.com/office/officeart/2005/8/layout/hProcess4"/>
    <dgm:cxn modelId="{AD7089FD-45D5-45BF-AC8E-23B67DE5899F}" type="presParOf" srcId="{F8068DF7-43BA-486B-842A-A8A98BE25112}" destId="{5D933BB5-E152-4B7F-A0BD-D510AFC0239B}" srcOrd="4" destOrd="0" presId="urn:microsoft.com/office/officeart/2005/8/layout/hProcess4"/>
    <dgm:cxn modelId="{2B5BCF51-6686-42B4-A230-9F42347F96BE}" type="presParOf" srcId="{381641F3-C5CD-4FD7-875C-CBEC5E1BD9AB}" destId="{A5359E89-2788-4127-A3AF-EBB6368DD56D}" srcOrd="7" destOrd="0" presId="urn:microsoft.com/office/officeart/2005/8/layout/hProcess4"/>
    <dgm:cxn modelId="{1F2ADF7D-15B8-4B70-A884-ECA07ADCCBE6}" type="presParOf" srcId="{381641F3-C5CD-4FD7-875C-CBEC5E1BD9AB}" destId="{ABB3DF68-6CDB-433F-8E10-9D2163ADDB6A}" srcOrd="8" destOrd="0" presId="urn:microsoft.com/office/officeart/2005/8/layout/hProcess4"/>
    <dgm:cxn modelId="{C68527EE-28DF-4125-9F8E-BE3E0B715E1B}" type="presParOf" srcId="{ABB3DF68-6CDB-433F-8E10-9D2163ADDB6A}" destId="{7FD6183F-5BC2-4DC0-809A-390BBC018981}" srcOrd="0" destOrd="0" presId="urn:microsoft.com/office/officeart/2005/8/layout/hProcess4"/>
    <dgm:cxn modelId="{3AB8443A-DBAA-45DF-BBC8-0EF12E780AFD}" type="presParOf" srcId="{ABB3DF68-6CDB-433F-8E10-9D2163ADDB6A}" destId="{6C71A1C2-BA54-4B76-A1EF-37AFCFA62B8D}" srcOrd="1" destOrd="0" presId="urn:microsoft.com/office/officeart/2005/8/layout/hProcess4"/>
    <dgm:cxn modelId="{41B45083-7227-45EC-8225-529BADE60836}" type="presParOf" srcId="{ABB3DF68-6CDB-433F-8E10-9D2163ADDB6A}" destId="{E77233A6-977B-486E-B3E6-132D38475AC6}" srcOrd="2" destOrd="0" presId="urn:microsoft.com/office/officeart/2005/8/layout/hProcess4"/>
    <dgm:cxn modelId="{11B8D973-A96C-4474-B8BE-C0EC638F8F34}" type="presParOf" srcId="{ABB3DF68-6CDB-433F-8E10-9D2163ADDB6A}" destId="{B1955BD0-DDFF-4F3D-BF1E-D5B22962E54F}" srcOrd="3" destOrd="0" presId="urn:microsoft.com/office/officeart/2005/8/layout/hProcess4"/>
    <dgm:cxn modelId="{47E2E976-C887-41E0-92D1-78CE4CDF8713}" type="presParOf" srcId="{ABB3DF68-6CDB-433F-8E10-9D2163ADDB6A}" destId="{3A359CAA-C847-4C80-BA75-5A8D3ED10316}" srcOrd="4" destOrd="0" presId="urn:microsoft.com/office/officeart/2005/8/layout/hProcess4"/>
    <dgm:cxn modelId="{2B134E5E-9DD6-4C07-A79B-A7DFCB7ED4F3}" type="presParOf" srcId="{381641F3-C5CD-4FD7-875C-CBEC5E1BD9AB}" destId="{70DCEFE2-1D77-47BB-9FEA-F5D78B7399DD}" srcOrd="9" destOrd="0" presId="urn:microsoft.com/office/officeart/2005/8/layout/hProcess4"/>
    <dgm:cxn modelId="{813D746C-A53B-4899-AC28-8702F63DD549}" type="presParOf" srcId="{381641F3-C5CD-4FD7-875C-CBEC5E1BD9AB}" destId="{B508B581-C097-40AC-B187-23289EDE801F}" srcOrd="10" destOrd="0" presId="urn:microsoft.com/office/officeart/2005/8/layout/hProcess4"/>
    <dgm:cxn modelId="{818CE36B-E17A-498D-A2D3-845350252B68}" type="presParOf" srcId="{B508B581-C097-40AC-B187-23289EDE801F}" destId="{FB3BE9FB-C302-489D-B78C-AC6194FC9789}" srcOrd="0" destOrd="0" presId="urn:microsoft.com/office/officeart/2005/8/layout/hProcess4"/>
    <dgm:cxn modelId="{3FD852B2-069B-40E7-AB9C-F4CBEF6E381D}" type="presParOf" srcId="{B508B581-C097-40AC-B187-23289EDE801F}" destId="{929A6842-1DEA-4839-BCA0-5889DF377A5D}" srcOrd="1" destOrd="0" presId="urn:microsoft.com/office/officeart/2005/8/layout/hProcess4"/>
    <dgm:cxn modelId="{29B498EC-80F9-4005-A9A1-8D1E5B0AC41D}" type="presParOf" srcId="{B508B581-C097-40AC-B187-23289EDE801F}" destId="{849F8677-593A-49F5-A635-24C44D0CBC9E}" srcOrd="2" destOrd="0" presId="urn:microsoft.com/office/officeart/2005/8/layout/hProcess4"/>
    <dgm:cxn modelId="{DBBADE70-6A6A-473F-8A22-D49E6D25A6F2}" type="presParOf" srcId="{B508B581-C097-40AC-B187-23289EDE801F}" destId="{06C09C0B-DF0C-458A-94E4-9A0BBACFCF77}" srcOrd="3" destOrd="0" presId="urn:microsoft.com/office/officeart/2005/8/layout/hProcess4"/>
    <dgm:cxn modelId="{8AD3545A-E567-4F52-A26D-7CDA76BE7BF3}" type="presParOf" srcId="{B508B581-C097-40AC-B187-23289EDE801F}" destId="{AD10191E-E3D4-4B87-A47D-B5229C0FCE60}"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25CCA-1E45-4CB9-8F32-E6E6458F381F}">
      <dsp:nvSpPr>
        <dsp:cNvPr id="0" name=""/>
        <dsp:cNvSpPr/>
      </dsp:nvSpPr>
      <dsp:spPr>
        <a:xfrm>
          <a:off x="8392" y="3409770"/>
          <a:ext cx="1646244" cy="1357807"/>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alibri" panose="020F0502020204030204" pitchFamily="34" charset="0"/>
              <a:cs typeface="Calibri" panose="020F0502020204030204" pitchFamily="34" charset="0"/>
            </a:rPr>
            <a:t>To understand the various columns (variables) available in the </a:t>
          </a:r>
          <a:r>
            <a:rPr lang="en-US" sz="1000" kern="1200" baseline="0" dirty="0" smtClean="0">
              <a:latin typeface="Calibri" panose="020F0502020204030204" pitchFamily="34" charset="0"/>
              <a:cs typeface="Calibri" panose="020F0502020204030204" pitchFamily="34" charset="0"/>
            </a:rPr>
            <a:t>dataset</a:t>
          </a:r>
          <a:r>
            <a:rPr lang="en-US" sz="1000" kern="1200" dirty="0" smtClean="0">
              <a:latin typeface="Calibri" panose="020F0502020204030204" pitchFamily="34" charset="0"/>
              <a:cs typeface="Calibri" panose="020F0502020204030204" pitchFamily="34" charset="0"/>
            </a:rPr>
            <a:t> and what does they mean</a:t>
          </a:r>
          <a:endParaRPr lang="en-US" sz="1000" kern="1200" dirty="0">
            <a:latin typeface="Calibri" panose="020F0502020204030204" pitchFamily="34" charset="0"/>
            <a:cs typeface="Calibri" panose="020F0502020204030204" pitchFamily="34" charset="0"/>
          </a:endParaRPr>
        </a:p>
        <a:p>
          <a:pPr marL="57150" lvl="1" indent="-57150" algn="l" defTabSz="444500">
            <a:lnSpc>
              <a:spcPct val="90000"/>
            </a:lnSpc>
            <a:spcBef>
              <a:spcPct val="0"/>
            </a:spcBef>
            <a:spcAft>
              <a:spcPct val="15000"/>
            </a:spcAft>
            <a:buChar char="••"/>
          </a:pPr>
          <a:r>
            <a:rPr lang="en-US" sz="1000" kern="1200" dirty="0" smtClean="0">
              <a:latin typeface="Calibri" panose="020F0502020204030204" pitchFamily="34" charset="0"/>
              <a:cs typeface="Calibri" panose="020F0502020204030204" pitchFamily="34" charset="0"/>
            </a:rPr>
            <a:t>To understand if some of the columns are related to each other</a:t>
          </a:r>
          <a:endParaRPr lang="en-US" sz="1000" kern="1200" dirty="0">
            <a:latin typeface="Calibri" panose="020F0502020204030204" pitchFamily="34" charset="0"/>
            <a:cs typeface="Calibri" panose="020F0502020204030204" pitchFamily="34" charset="0"/>
          </a:endParaRPr>
        </a:p>
      </dsp:txBody>
      <dsp:txXfrm>
        <a:off x="39639" y="3441017"/>
        <a:ext cx="1583750" cy="1004354"/>
      </dsp:txXfrm>
    </dsp:sp>
    <dsp:sp modelId="{3D352D62-6686-4E18-BED4-115870E25F81}">
      <dsp:nvSpPr>
        <dsp:cNvPr id="0" name=""/>
        <dsp:cNvSpPr/>
      </dsp:nvSpPr>
      <dsp:spPr>
        <a:xfrm>
          <a:off x="954479" y="3808369"/>
          <a:ext cx="1704391" cy="1704391"/>
        </a:xfrm>
        <a:prstGeom prst="leftCircularArrow">
          <a:avLst>
            <a:gd name="adj1" fmla="val 2507"/>
            <a:gd name="adj2" fmla="val 303885"/>
            <a:gd name="adj3" fmla="val 2079396"/>
            <a:gd name="adj4" fmla="val 9024489"/>
            <a:gd name="adj5" fmla="val 2925"/>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E6F312-1096-4682-84A8-7B712384CC07}">
      <dsp:nvSpPr>
        <dsp:cNvPr id="0" name=""/>
        <dsp:cNvSpPr/>
      </dsp:nvSpPr>
      <dsp:spPr>
        <a:xfrm>
          <a:off x="374224" y="4476618"/>
          <a:ext cx="1463328" cy="58191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latin typeface="Calibri" panose="020F0502020204030204" pitchFamily="34" charset="0"/>
              <a:cs typeface="Calibri" panose="020F0502020204030204" pitchFamily="34" charset="0"/>
            </a:rPr>
            <a:t>DATA UNDERSTANDING</a:t>
          </a:r>
          <a:endParaRPr lang="en-US" sz="1200" b="1" kern="1200" dirty="0">
            <a:latin typeface="Calibri" panose="020F0502020204030204" pitchFamily="34" charset="0"/>
            <a:cs typeface="Calibri" panose="020F0502020204030204" pitchFamily="34" charset="0"/>
          </a:endParaRPr>
        </a:p>
      </dsp:txBody>
      <dsp:txXfrm>
        <a:off x="391268" y="4493662"/>
        <a:ext cx="1429240" cy="547829"/>
      </dsp:txXfrm>
    </dsp:sp>
    <dsp:sp modelId="{63B99C27-543D-4694-956D-379F356533DA}">
      <dsp:nvSpPr>
        <dsp:cNvPr id="0" name=""/>
        <dsp:cNvSpPr/>
      </dsp:nvSpPr>
      <dsp:spPr>
        <a:xfrm>
          <a:off x="2041027" y="3409770"/>
          <a:ext cx="1646244" cy="1357807"/>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latin typeface="Calibri" panose="020F0502020204030204" pitchFamily="34" charset="0"/>
              <a:cs typeface="Calibri" panose="020F0502020204030204" pitchFamily="34" charset="0"/>
            </a:rPr>
            <a:t>Dropping columns with null values</a:t>
          </a:r>
          <a:endParaRPr lang="en-US" sz="1100" kern="1200" dirty="0">
            <a:latin typeface="Calibri" panose="020F0502020204030204" pitchFamily="34" charset="0"/>
            <a:cs typeface="Calibri" panose="020F0502020204030204"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anose="020F0502020204030204" pitchFamily="34" charset="0"/>
              <a:cs typeface="Calibri" panose="020F0502020204030204" pitchFamily="34" charset="0"/>
            </a:rPr>
            <a:t>Converting the data types where needed</a:t>
          </a:r>
          <a:endParaRPr lang="en-US" sz="1100" kern="1200" dirty="0">
            <a:latin typeface="Calibri" panose="020F0502020204030204" pitchFamily="34" charset="0"/>
            <a:cs typeface="Calibri" panose="020F0502020204030204" pitchFamily="34" charset="0"/>
          </a:endParaRPr>
        </a:p>
      </dsp:txBody>
      <dsp:txXfrm>
        <a:off x="2072274" y="3731976"/>
        <a:ext cx="1583750" cy="1004354"/>
      </dsp:txXfrm>
    </dsp:sp>
    <dsp:sp modelId="{6CA2A89A-AE40-4BED-895B-4502DA750C55}">
      <dsp:nvSpPr>
        <dsp:cNvPr id="0" name=""/>
        <dsp:cNvSpPr/>
      </dsp:nvSpPr>
      <dsp:spPr>
        <a:xfrm>
          <a:off x="2973396" y="2611347"/>
          <a:ext cx="1914745" cy="1914745"/>
        </a:xfrm>
        <a:prstGeom prst="circularArrow">
          <a:avLst>
            <a:gd name="adj1" fmla="val 2232"/>
            <a:gd name="adj2" fmla="val 268785"/>
            <a:gd name="adj3" fmla="val 19555704"/>
            <a:gd name="adj4" fmla="val 12575511"/>
            <a:gd name="adj5" fmla="val 2604"/>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0BEFE0-EBCD-43AB-98A4-B120703FB061}">
      <dsp:nvSpPr>
        <dsp:cNvPr id="0" name=""/>
        <dsp:cNvSpPr/>
      </dsp:nvSpPr>
      <dsp:spPr>
        <a:xfrm>
          <a:off x="2406859" y="3118811"/>
          <a:ext cx="1463328" cy="58191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latin typeface="Calibri" panose="020F0502020204030204" pitchFamily="34" charset="0"/>
              <a:cs typeface="Calibri" panose="020F0502020204030204" pitchFamily="34" charset="0"/>
            </a:rPr>
            <a:t>DATA CLEANING</a:t>
          </a:r>
          <a:endParaRPr lang="en-US" sz="1200" b="1" kern="1200" dirty="0">
            <a:latin typeface="Calibri" panose="020F0502020204030204" pitchFamily="34" charset="0"/>
            <a:cs typeface="Calibri" panose="020F0502020204030204" pitchFamily="34" charset="0"/>
          </a:endParaRPr>
        </a:p>
      </dsp:txBody>
      <dsp:txXfrm>
        <a:off x="2423903" y="3135855"/>
        <a:ext cx="1429240" cy="547829"/>
      </dsp:txXfrm>
    </dsp:sp>
    <dsp:sp modelId="{720E36A7-C9BD-4D3E-9702-528D8749D460}">
      <dsp:nvSpPr>
        <dsp:cNvPr id="0" name=""/>
        <dsp:cNvSpPr/>
      </dsp:nvSpPr>
      <dsp:spPr>
        <a:xfrm>
          <a:off x="4073662" y="3409770"/>
          <a:ext cx="1646244" cy="1357807"/>
        </a:xfrm>
        <a:prstGeom prst="roundRect">
          <a:avLst>
            <a:gd name="adj" fmla="val 10000"/>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44500">
            <a:lnSpc>
              <a:spcPct val="90000"/>
            </a:lnSpc>
            <a:spcBef>
              <a:spcPct val="0"/>
            </a:spcBef>
            <a:spcAft>
              <a:spcPct val="15000"/>
            </a:spcAft>
            <a:buChar char="••"/>
          </a:pPr>
          <a:r>
            <a:rPr lang="en-US" sz="1000" kern="1200" dirty="0" smtClean="0">
              <a:latin typeface="Calibri" panose="020F0502020204030204" pitchFamily="34" charset="0"/>
              <a:cs typeface="Calibri" panose="020F0502020204030204" pitchFamily="34" charset="0"/>
            </a:rPr>
            <a:t>Plotting the frequencies of loan applications against certain important variables to understand the nature of the loan applicants.</a:t>
          </a:r>
          <a:endParaRPr lang="en-US" sz="1000" kern="1200" dirty="0">
            <a:latin typeface="Calibri" panose="020F0502020204030204" pitchFamily="34" charset="0"/>
            <a:cs typeface="Calibri" panose="020F0502020204030204" pitchFamily="34" charset="0"/>
          </a:endParaRPr>
        </a:p>
        <a:p>
          <a:pPr marL="57150" lvl="1" indent="-57150" algn="l" defTabSz="444500">
            <a:lnSpc>
              <a:spcPct val="90000"/>
            </a:lnSpc>
            <a:spcBef>
              <a:spcPct val="0"/>
            </a:spcBef>
            <a:spcAft>
              <a:spcPct val="15000"/>
            </a:spcAft>
            <a:buChar char="••"/>
          </a:pPr>
          <a:r>
            <a:rPr lang="en-US" sz="1000" kern="1200" dirty="0" smtClean="0">
              <a:latin typeface="Calibri" panose="020F0502020204030204" pitchFamily="34" charset="0"/>
              <a:cs typeface="Calibri" panose="020F0502020204030204" pitchFamily="34" charset="0"/>
            </a:rPr>
            <a:t>Create derived variables where needed</a:t>
          </a:r>
          <a:endParaRPr lang="en-US" sz="1000" kern="1200" dirty="0">
            <a:latin typeface="Calibri" panose="020F0502020204030204" pitchFamily="34" charset="0"/>
            <a:cs typeface="Calibri" panose="020F0502020204030204" pitchFamily="34" charset="0"/>
          </a:endParaRPr>
        </a:p>
      </dsp:txBody>
      <dsp:txXfrm>
        <a:off x="4104909" y="3441017"/>
        <a:ext cx="1583750" cy="1004354"/>
      </dsp:txXfrm>
    </dsp:sp>
    <dsp:sp modelId="{08CC6119-2E7D-4165-B389-44C6E5A167CD}">
      <dsp:nvSpPr>
        <dsp:cNvPr id="0" name=""/>
        <dsp:cNvSpPr/>
      </dsp:nvSpPr>
      <dsp:spPr>
        <a:xfrm>
          <a:off x="5019749" y="3808369"/>
          <a:ext cx="1704391" cy="1704391"/>
        </a:xfrm>
        <a:prstGeom prst="leftCircularArrow">
          <a:avLst>
            <a:gd name="adj1" fmla="val 2507"/>
            <a:gd name="adj2" fmla="val 303885"/>
            <a:gd name="adj3" fmla="val 2079396"/>
            <a:gd name="adj4" fmla="val 9024489"/>
            <a:gd name="adj5" fmla="val 2925"/>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8506DCF-5A57-4043-AFB0-804E45382368}">
      <dsp:nvSpPr>
        <dsp:cNvPr id="0" name=""/>
        <dsp:cNvSpPr/>
      </dsp:nvSpPr>
      <dsp:spPr>
        <a:xfrm>
          <a:off x="4439494" y="4476618"/>
          <a:ext cx="1463328" cy="58191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latin typeface="Calibri" panose="020F0502020204030204" pitchFamily="34" charset="0"/>
              <a:cs typeface="Calibri" panose="020F0502020204030204" pitchFamily="34" charset="0"/>
            </a:rPr>
            <a:t>UNIVARIATE ANALYSIS</a:t>
          </a:r>
          <a:endParaRPr lang="en-US" sz="1200" b="1" kern="1200" dirty="0">
            <a:latin typeface="Calibri" panose="020F0502020204030204" pitchFamily="34" charset="0"/>
            <a:cs typeface="Calibri" panose="020F0502020204030204" pitchFamily="34" charset="0"/>
          </a:endParaRPr>
        </a:p>
      </dsp:txBody>
      <dsp:txXfrm>
        <a:off x="4456538" y="4493662"/>
        <a:ext cx="1429240" cy="547829"/>
      </dsp:txXfrm>
    </dsp:sp>
    <dsp:sp modelId="{968A5D0B-818C-4383-B6BF-F6A09D70C976}">
      <dsp:nvSpPr>
        <dsp:cNvPr id="0" name=""/>
        <dsp:cNvSpPr/>
      </dsp:nvSpPr>
      <dsp:spPr>
        <a:xfrm>
          <a:off x="6106297" y="3409770"/>
          <a:ext cx="1646244" cy="1357807"/>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latin typeface="Calibri" panose="020F0502020204030204" pitchFamily="34" charset="0"/>
              <a:cs typeface="Calibri" panose="020F0502020204030204" pitchFamily="34" charset="0"/>
            </a:rPr>
            <a:t>Analyze variables after segmenting other variables</a:t>
          </a:r>
          <a:endParaRPr lang="en-US" sz="1100" kern="1200" dirty="0">
            <a:latin typeface="Calibri" panose="020F0502020204030204" pitchFamily="34" charset="0"/>
            <a:cs typeface="Calibri" panose="020F0502020204030204" pitchFamily="34" charset="0"/>
          </a:endParaRPr>
        </a:p>
        <a:p>
          <a:pPr marL="57150" lvl="1" indent="-57150" algn="l" defTabSz="488950">
            <a:lnSpc>
              <a:spcPct val="90000"/>
            </a:lnSpc>
            <a:spcBef>
              <a:spcPct val="0"/>
            </a:spcBef>
            <a:spcAft>
              <a:spcPct val="15000"/>
            </a:spcAft>
            <a:buChar char="••"/>
          </a:pPr>
          <a:r>
            <a:rPr lang="en-US" sz="1100" kern="1200" dirty="0" smtClean="0">
              <a:latin typeface="Calibri" panose="020F0502020204030204" pitchFamily="34" charset="0"/>
              <a:cs typeface="Calibri" panose="020F0502020204030204" pitchFamily="34" charset="0"/>
            </a:rPr>
            <a:t>Create derived variables where needed</a:t>
          </a:r>
          <a:endParaRPr lang="en-US" sz="1100" kern="1200" dirty="0">
            <a:latin typeface="Calibri" panose="020F0502020204030204" pitchFamily="34" charset="0"/>
            <a:cs typeface="Calibri" panose="020F0502020204030204" pitchFamily="34" charset="0"/>
          </a:endParaRPr>
        </a:p>
      </dsp:txBody>
      <dsp:txXfrm>
        <a:off x="6137544" y="3731976"/>
        <a:ext cx="1583750" cy="1004354"/>
      </dsp:txXfrm>
    </dsp:sp>
    <dsp:sp modelId="{A5359E89-2788-4127-A3AF-EBB6368DD56D}">
      <dsp:nvSpPr>
        <dsp:cNvPr id="0" name=""/>
        <dsp:cNvSpPr/>
      </dsp:nvSpPr>
      <dsp:spPr>
        <a:xfrm>
          <a:off x="7038666" y="2611347"/>
          <a:ext cx="1914745" cy="1914745"/>
        </a:xfrm>
        <a:prstGeom prst="circularArrow">
          <a:avLst>
            <a:gd name="adj1" fmla="val 2232"/>
            <a:gd name="adj2" fmla="val 268785"/>
            <a:gd name="adj3" fmla="val 19555704"/>
            <a:gd name="adj4" fmla="val 12575511"/>
            <a:gd name="adj5" fmla="val 2604"/>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48E97F-A077-48E1-845F-692AD624334B}">
      <dsp:nvSpPr>
        <dsp:cNvPr id="0" name=""/>
        <dsp:cNvSpPr/>
      </dsp:nvSpPr>
      <dsp:spPr>
        <a:xfrm>
          <a:off x="6472129" y="3118811"/>
          <a:ext cx="1463328" cy="58191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latin typeface="Calibri" panose="020F0502020204030204" pitchFamily="34" charset="0"/>
              <a:cs typeface="Calibri" panose="020F0502020204030204" pitchFamily="34" charset="0"/>
            </a:rPr>
            <a:t>SEGMENTED UNIVARIATE ANALYSIS</a:t>
          </a:r>
          <a:endParaRPr lang="en-US" sz="1200" b="1" kern="1200" dirty="0">
            <a:latin typeface="Calibri" panose="020F0502020204030204" pitchFamily="34" charset="0"/>
            <a:cs typeface="Calibri" panose="020F0502020204030204" pitchFamily="34" charset="0"/>
          </a:endParaRPr>
        </a:p>
      </dsp:txBody>
      <dsp:txXfrm>
        <a:off x="6489173" y="3135855"/>
        <a:ext cx="1429240" cy="547829"/>
      </dsp:txXfrm>
    </dsp:sp>
    <dsp:sp modelId="{6C71A1C2-BA54-4B76-A1EF-37AFCFA62B8D}">
      <dsp:nvSpPr>
        <dsp:cNvPr id="0" name=""/>
        <dsp:cNvSpPr/>
      </dsp:nvSpPr>
      <dsp:spPr>
        <a:xfrm>
          <a:off x="8138932" y="3409770"/>
          <a:ext cx="1646244" cy="1357807"/>
        </a:xfrm>
        <a:prstGeom prst="roundRect">
          <a:avLst>
            <a:gd name="adj" fmla="val 10000"/>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44500">
            <a:lnSpc>
              <a:spcPct val="90000"/>
            </a:lnSpc>
            <a:spcBef>
              <a:spcPct val="0"/>
            </a:spcBef>
            <a:spcAft>
              <a:spcPct val="15000"/>
            </a:spcAft>
            <a:buChar char="••"/>
          </a:pPr>
          <a:r>
            <a:rPr lang="en-US" sz="1000" b="0" kern="1200" dirty="0" smtClean="0">
              <a:latin typeface="Calibri" panose="020F0502020204030204" pitchFamily="34" charset="0"/>
              <a:cs typeface="Calibri" panose="020F0502020204030204" pitchFamily="34" charset="0"/>
            </a:rPr>
            <a:t>Check how two or more variables affect each other</a:t>
          </a:r>
          <a:endParaRPr lang="en-US" sz="1000" b="0" kern="1200" dirty="0">
            <a:latin typeface="Calibri" panose="020F0502020204030204" pitchFamily="34" charset="0"/>
            <a:cs typeface="Calibri" panose="020F0502020204030204" pitchFamily="34" charset="0"/>
          </a:endParaRPr>
        </a:p>
      </dsp:txBody>
      <dsp:txXfrm>
        <a:off x="8170179" y="3441017"/>
        <a:ext cx="1583750" cy="1004354"/>
      </dsp:txXfrm>
    </dsp:sp>
    <dsp:sp modelId="{70DCEFE2-1D77-47BB-9FEA-F5D78B7399DD}">
      <dsp:nvSpPr>
        <dsp:cNvPr id="0" name=""/>
        <dsp:cNvSpPr/>
      </dsp:nvSpPr>
      <dsp:spPr>
        <a:xfrm>
          <a:off x="9085019" y="3808369"/>
          <a:ext cx="1704391" cy="1704391"/>
        </a:xfrm>
        <a:prstGeom prst="leftCircularArrow">
          <a:avLst>
            <a:gd name="adj1" fmla="val 2507"/>
            <a:gd name="adj2" fmla="val 303885"/>
            <a:gd name="adj3" fmla="val 2079396"/>
            <a:gd name="adj4" fmla="val 9024489"/>
            <a:gd name="adj5" fmla="val 2925"/>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955BD0-DDFF-4F3D-BF1E-D5B22962E54F}">
      <dsp:nvSpPr>
        <dsp:cNvPr id="0" name=""/>
        <dsp:cNvSpPr/>
      </dsp:nvSpPr>
      <dsp:spPr>
        <a:xfrm>
          <a:off x="8504764" y="4476618"/>
          <a:ext cx="1463328" cy="581917"/>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latin typeface="Calibri" panose="020F0502020204030204" pitchFamily="34" charset="0"/>
              <a:cs typeface="Calibri" panose="020F0502020204030204" pitchFamily="34" charset="0"/>
            </a:rPr>
            <a:t>BIVARIATE ANALYSIS</a:t>
          </a:r>
          <a:endParaRPr lang="en-US" sz="1200" b="1" kern="1200" dirty="0">
            <a:latin typeface="Calibri" panose="020F0502020204030204" pitchFamily="34" charset="0"/>
            <a:cs typeface="Calibri" panose="020F0502020204030204" pitchFamily="34" charset="0"/>
          </a:endParaRPr>
        </a:p>
      </dsp:txBody>
      <dsp:txXfrm>
        <a:off x="8521808" y="4493662"/>
        <a:ext cx="1429240" cy="547829"/>
      </dsp:txXfrm>
    </dsp:sp>
    <dsp:sp modelId="{929A6842-1DEA-4839-BCA0-5889DF377A5D}">
      <dsp:nvSpPr>
        <dsp:cNvPr id="0" name=""/>
        <dsp:cNvSpPr/>
      </dsp:nvSpPr>
      <dsp:spPr>
        <a:xfrm>
          <a:off x="10171567" y="3409770"/>
          <a:ext cx="1646244" cy="1357807"/>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44500">
            <a:lnSpc>
              <a:spcPct val="90000"/>
            </a:lnSpc>
            <a:spcBef>
              <a:spcPct val="0"/>
            </a:spcBef>
            <a:spcAft>
              <a:spcPct val="15000"/>
            </a:spcAft>
            <a:buChar char="••"/>
          </a:pPr>
          <a:r>
            <a:rPr lang="en-US" sz="1000" b="0" kern="1200" dirty="0" smtClean="0">
              <a:latin typeface="Calibri" panose="020F0502020204030204" pitchFamily="34" charset="0"/>
              <a:cs typeface="Calibri" panose="020F0502020204030204" pitchFamily="34" charset="0"/>
            </a:rPr>
            <a:t>Gather insights</a:t>
          </a:r>
          <a:endParaRPr lang="en-US" sz="1000" b="0" kern="1200" dirty="0">
            <a:latin typeface="Calibri" panose="020F0502020204030204" pitchFamily="34" charset="0"/>
            <a:cs typeface="Calibri" panose="020F0502020204030204" pitchFamily="34" charset="0"/>
          </a:endParaRPr>
        </a:p>
        <a:p>
          <a:pPr marL="57150" lvl="1" indent="-57150" algn="l" defTabSz="444500">
            <a:lnSpc>
              <a:spcPct val="90000"/>
            </a:lnSpc>
            <a:spcBef>
              <a:spcPct val="0"/>
            </a:spcBef>
            <a:spcAft>
              <a:spcPct val="15000"/>
            </a:spcAft>
            <a:buChar char="••"/>
          </a:pPr>
          <a:r>
            <a:rPr lang="en-US" sz="1000" b="0" kern="1200" dirty="0" smtClean="0">
              <a:latin typeface="Calibri" panose="020F0502020204030204" pitchFamily="34" charset="0"/>
              <a:cs typeface="Calibri" panose="020F0502020204030204" pitchFamily="34" charset="0"/>
            </a:rPr>
            <a:t>Draw conclusions</a:t>
          </a:r>
          <a:endParaRPr lang="en-US" sz="1000" b="0" kern="1200" dirty="0">
            <a:latin typeface="Calibri" panose="020F0502020204030204" pitchFamily="34" charset="0"/>
            <a:cs typeface="Calibri" panose="020F0502020204030204" pitchFamily="34" charset="0"/>
          </a:endParaRPr>
        </a:p>
      </dsp:txBody>
      <dsp:txXfrm>
        <a:off x="10202814" y="3731976"/>
        <a:ext cx="1583750" cy="1004354"/>
      </dsp:txXfrm>
    </dsp:sp>
    <dsp:sp modelId="{06C09C0B-DF0C-458A-94E4-9A0BBACFCF77}">
      <dsp:nvSpPr>
        <dsp:cNvPr id="0" name=""/>
        <dsp:cNvSpPr/>
      </dsp:nvSpPr>
      <dsp:spPr>
        <a:xfrm>
          <a:off x="10537399" y="3118811"/>
          <a:ext cx="1463328" cy="58191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latin typeface="Calibri" panose="020F0502020204030204" pitchFamily="34" charset="0"/>
              <a:cs typeface="Calibri" panose="020F0502020204030204" pitchFamily="34" charset="0"/>
            </a:rPr>
            <a:t>INSIGHTS &amp; CONCLUSIONS</a:t>
          </a:r>
          <a:endParaRPr lang="en-US" sz="1200" b="1" kern="1200" dirty="0">
            <a:latin typeface="Calibri" panose="020F0502020204030204" pitchFamily="34" charset="0"/>
            <a:cs typeface="Calibri" panose="020F0502020204030204" pitchFamily="34" charset="0"/>
          </a:endParaRPr>
        </a:p>
      </dsp:txBody>
      <dsp:txXfrm>
        <a:off x="10554443" y="3135855"/>
        <a:ext cx="1429240" cy="5478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3BE67-ADBB-4E95-B3F8-29CE1136132A}" type="datetimeFigureOut">
              <a:rPr lang="en-IN" smtClean="0"/>
              <a:t>17-08-2020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3485A-4122-470B-BBC8-FA64C5E6FCA2}" type="slidenum">
              <a:rPr lang="en-IN" smtClean="0"/>
              <a:t>‹#›</a:t>
            </a:fld>
            <a:endParaRPr lang="en-IN"/>
          </a:p>
        </p:txBody>
      </p:sp>
    </p:spTree>
    <p:extLst>
      <p:ext uri="{BB962C8B-B14F-4D97-AF65-F5344CB8AC3E}">
        <p14:creationId xmlns:p14="http://schemas.microsoft.com/office/powerpoint/2010/main" val="3857652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29F4EB-9E46-4B06-888C-6810C6DAA361}"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AA42A8-AACB-4830-95B8-58DA689B45B9}" type="slidenum">
              <a:rPr lang="en-IN" smtClean="0"/>
              <a:t>‹#›</a:t>
            </a:fld>
            <a:endParaRPr lang="en-IN"/>
          </a:p>
        </p:txBody>
      </p:sp>
    </p:spTree>
    <p:extLst>
      <p:ext uri="{BB962C8B-B14F-4D97-AF65-F5344CB8AC3E}">
        <p14:creationId xmlns:p14="http://schemas.microsoft.com/office/powerpoint/2010/main" val="321375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29F4EB-9E46-4B06-888C-6810C6DAA361}" type="datetimeFigureOut">
              <a:rPr lang="en-IN" smtClean="0"/>
              <a:t>17-08-2020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AA42A8-AACB-4830-95B8-58DA689B45B9}" type="slidenum">
              <a:rPr lang="en-IN" smtClean="0"/>
              <a:t>‹#›</a:t>
            </a:fld>
            <a:endParaRPr lang="en-IN"/>
          </a:p>
        </p:txBody>
      </p:sp>
    </p:spTree>
    <p:extLst>
      <p:ext uri="{BB962C8B-B14F-4D97-AF65-F5344CB8AC3E}">
        <p14:creationId xmlns:p14="http://schemas.microsoft.com/office/powerpoint/2010/main" val="3667596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129F4EB-9E46-4B06-888C-6810C6DAA361}"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AA42A8-AACB-4830-95B8-58DA689B45B9}" type="slidenum">
              <a:rPr lang="en-IN" smtClean="0"/>
              <a:t>‹#›</a:t>
            </a:fld>
            <a:endParaRPr lang="en-IN"/>
          </a:p>
        </p:txBody>
      </p:sp>
    </p:spTree>
    <p:extLst>
      <p:ext uri="{BB962C8B-B14F-4D97-AF65-F5344CB8AC3E}">
        <p14:creationId xmlns:p14="http://schemas.microsoft.com/office/powerpoint/2010/main" val="3076375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129F4EB-9E46-4B06-888C-6810C6DAA361}"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AA42A8-AACB-4830-95B8-58DA689B45B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75101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29F4EB-9E46-4B06-888C-6810C6DAA361}"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AA42A8-AACB-4830-95B8-58DA689B45B9}" type="slidenum">
              <a:rPr lang="en-IN" smtClean="0"/>
              <a:t>‹#›</a:t>
            </a:fld>
            <a:endParaRPr lang="en-IN"/>
          </a:p>
        </p:txBody>
      </p:sp>
    </p:spTree>
    <p:extLst>
      <p:ext uri="{BB962C8B-B14F-4D97-AF65-F5344CB8AC3E}">
        <p14:creationId xmlns:p14="http://schemas.microsoft.com/office/powerpoint/2010/main" val="2086842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29F4EB-9E46-4B06-888C-6810C6DAA361}" type="datetimeFigureOut">
              <a:rPr lang="en-IN" smtClean="0"/>
              <a:t>17-08-2020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AA42A8-AACB-4830-95B8-58DA689B45B9}" type="slidenum">
              <a:rPr lang="en-IN" smtClean="0"/>
              <a:t>‹#›</a:t>
            </a:fld>
            <a:endParaRPr lang="en-IN"/>
          </a:p>
        </p:txBody>
      </p:sp>
    </p:spTree>
    <p:extLst>
      <p:ext uri="{BB962C8B-B14F-4D97-AF65-F5344CB8AC3E}">
        <p14:creationId xmlns:p14="http://schemas.microsoft.com/office/powerpoint/2010/main" val="3844282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29F4EB-9E46-4B06-888C-6810C6DAA361}" type="datetimeFigureOut">
              <a:rPr lang="en-IN" smtClean="0"/>
              <a:t>17-08-2020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AA42A8-AACB-4830-95B8-58DA689B45B9}" type="slidenum">
              <a:rPr lang="en-IN" smtClean="0"/>
              <a:t>‹#›</a:t>
            </a:fld>
            <a:endParaRPr lang="en-IN"/>
          </a:p>
        </p:txBody>
      </p:sp>
    </p:spTree>
    <p:extLst>
      <p:ext uri="{BB962C8B-B14F-4D97-AF65-F5344CB8AC3E}">
        <p14:creationId xmlns:p14="http://schemas.microsoft.com/office/powerpoint/2010/main" val="1001984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29F4EB-9E46-4B06-888C-6810C6DAA361}"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AA42A8-AACB-4830-95B8-58DA689B45B9}" type="slidenum">
              <a:rPr lang="en-IN" smtClean="0"/>
              <a:t>‹#›</a:t>
            </a:fld>
            <a:endParaRPr lang="en-IN"/>
          </a:p>
        </p:txBody>
      </p:sp>
    </p:spTree>
    <p:extLst>
      <p:ext uri="{BB962C8B-B14F-4D97-AF65-F5344CB8AC3E}">
        <p14:creationId xmlns:p14="http://schemas.microsoft.com/office/powerpoint/2010/main" val="2263268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29F4EB-9E46-4B06-888C-6810C6DAA361}"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AA42A8-AACB-4830-95B8-58DA689B45B9}" type="slidenum">
              <a:rPr lang="en-IN" smtClean="0"/>
              <a:t>‹#›</a:t>
            </a:fld>
            <a:endParaRPr lang="en-IN"/>
          </a:p>
        </p:txBody>
      </p:sp>
    </p:spTree>
    <p:extLst>
      <p:ext uri="{BB962C8B-B14F-4D97-AF65-F5344CB8AC3E}">
        <p14:creationId xmlns:p14="http://schemas.microsoft.com/office/powerpoint/2010/main" val="50173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129F4EB-9E46-4B06-888C-6810C6DAA361}"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AA42A8-AACB-4830-95B8-58DA689B45B9}" type="slidenum">
              <a:rPr lang="en-IN" smtClean="0"/>
              <a:t>‹#›</a:t>
            </a:fld>
            <a:endParaRPr lang="en-IN"/>
          </a:p>
        </p:txBody>
      </p:sp>
    </p:spTree>
    <p:extLst>
      <p:ext uri="{BB962C8B-B14F-4D97-AF65-F5344CB8AC3E}">
        <p14:creationId xmlns:p14="http://schemas.microsoft.com/office/powerpoint/2010/main" val="155420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29F4EB-9E46-4B06-888C-6810C6DAA361}"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AA42A8-AACB-4830-95B8-58DA689B45B9}" type="slidenum">
              <a:rPr lang="en-IN" smtClean="0"/>
              <a:t>‹#›</a:t>
            </a:fld>
            <a:endParaRPr lang="en-IN"/>
          </a:p>
        </p:txBody>
      </p:sp>
    </p:spTree>
    <p:extLst>
      <p:ext uri="{BB962C8B-B14F-4D97-AF65-F5344CB8AC3E}">
        <p14:creationId xmlns:p14="http://schemas.microsoft.com/office/powerpoint/2010/main" val="47725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29F4EB-9E46-4B06-888C-6810C6DAA361}" type="datetimeFigureOut">
              <a:rPr lang="en-IN" smtClean="0"/>
              <a:t>17-08-2020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AA42A8-AACB-4830-95B8-58DA689B45B9}" type="slidenum">
              <a:rPr lang="en-IN" smtClean="0"/>
              <a:t>‹#›</a:t>
            </a:fld>
            <a:endParaRPr lang="en-IN"/>
          </a:p>
        </p:txBody>
      </p:sp>
    </p:spTree>
    <p:extLst>
      <p:ext uri="{BB962C8B-B14F-4D97-AF65-F5344CB8AC3E}">
        <p14:creationId xmlns:p14="http://schemas.microsoft.com/office/powerpoint/2010/main" val="50673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29F4EB-9E46-4B06-888C-6810C6DAA361}" type="datetimeFigureOut">
              <a:rPr lang="en-IN" smtClean="0"/>
              <a:t>17-08-2020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AA42A8-AACB-4830-95B8-58DA689B45B9}" type="slidenum">
              <a:rPr lang="en-IN" smtClean="0"/>
              <a:t>‹#›</a:t>
            </a:fld>
            <a:endParaRPr lang="en-IN"/>
          </a:p>
        </p:txBody>
      </p:sp>
    </p:spTree>
    <p:extLst>
      <p:ext uri="{BB962C8B-B14F-4D97-AF65-F5344CB8AC3E}">
        <p14:creationId xmlns:p14="http://schemas.microsoft.com/office/powerpoint/2010/main" val="2703498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129F4EB-9E46-4B06-888C-6810C6DAA361}" type="datetimeFigureOut">
              <a:rPr lang="en-IN" smtClean="0"/>
              <a:t>17-08-2020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DAA42A8-AACB-4830-95B8-58DA689B45B9}" type="slidenum">
              <a:rPr lang="en-IN" smtClean="0"/>
              <a:t>‹#›</a:t>
            </a:fld>
            <a:endParaRPr lang="en-IN"/>
          </a:p>
        </p:txBody>
      </p:sp>
    </p:spTree>
    <p:extLst>
      <p:ext uri="{BB962C8B-B14F-4D97-AF65-F5344CB8AC3E}">
        <p14:creationId xmlns:p14="http://schemas.microsoft.com/office/powerpoint/2010/main" val="346899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129F4EB-9E46-4B06-888C-6810C6DAA361}" type="datetimeFigureOut">
              <a:rPr lang="en-IN" smtClean="0"/>
              <a:t>17-08-2020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DAA42A8-AACB-4830-95B8-58DA689B45B9}" type="slidenum">
              <a:rPr lang="en-IN" smtClean="0"/>
              <a:t>‹#›</a:t>
            </a:fld>
            <a:endParaRPr lang="en-IN"/>
          </a:p>
        </p:txBody>
      </p:sp>
    </p:spTree>
    <p:extLst>
      <p:ext uri="{BB962C8B-B14F-4D97-AF65-F5344CB8AC3E}">
        <p14:creationId xmlns:p14="http://schemas.microsoft.com/office/powerpoint/2010/main" val="3393897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129F4EB-9E46-4B06-888C-6810C6DAA361}" type="datetimeFigureOut">
              <a:rPr lang="en-IN" smtClean="0"/>
              <a:t>17-08-2020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DAA42A8-AACB-4830-95B8-58DA689B45B9}" type="slidenum">
              <a:rPr lang="en-IN" smtClean="0"/>
              <a:t>‹#›</a:t>
            </a:fld>
            <a:endParaRPr lang="en-IN"/>
          </a:p>
        </p:txBody>
      </p:sp>
    </p:spTree>
    <p:extLst>
      <p:ext uri="{BB962C8B-B14F-4D97-AF65-F5344CB8AC3E}">
        <p14:creationId xmlns:p14="http://schemas.microsoft.com/office/powerpoint/2010/main" val="2126944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29F4EB-9E46-4B06-888C-6810C6DAA361}" type="datetimeFigureOut">
              <a:rPr lang="en-IN" smtClean="0"/>
              <a:t>17-08-2020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AA42A8-AACB-4830-95B8-58DA689B45B9}" type="slidenum">
              <a:rPr lang="en-IN" smtClean="0"/>
              <a:t>‹#›</a:t>
            </a:fld>
            <a:endParaRPr lang="en-IN"/>
          </a:p>
        </p:txBody>
      </p:sp>
    </p:spTree>
    <p:extLst>
      <p:ext uri="{BB962C8B-B14F-4D97-AF65-F5344CB8AC3E}">
        <p14:creationId xmlns:p14="http://schemas.microsoft.com/office/powerpoint/2010/main" val="264478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129F4EB-9E46-4B06-888C-6810C6DAA361}" type="datetimeFigureOut">
              <a:rPr lang="en-IN" smtClean="0"/>
              <a:t>17-08-2020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DAA42A8-AACB-4830-95B8-58DA689B45B9}" type="slidenum">
              <a:rPr lang="en-IN" smtClean="0"/>
              <a:t>‹#›</a:t>
            </a:fld>
            <a:endParaRPr lang="en-IN"/>
          </a:p>
        </p:txBody>
      </p:sp>
    </p:spTree>
    <p:extLst>
      <p:ext uri="{BB962C8B-B14F-4D97-AF65-F5344CB8AC3E}">
        <p14:creationId xmlns:p14="http://schemas.microsoft.com/office/powerpoint/2010/main" val="25203149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9875" y="1711233"/>
            <a:ext cx="8185254" cy="830997"/>
          </a:xfrm>
          <a:prstGeom prst="rect">
            <a:avLst/>
          </a:prstGeom>
          <a:noFill/>
        </p:spPr>
        <p:txBody>
          <a:bodyPr wrap="none" rtlCol="0">
            <a:spAutoFit/>
          </a:bodyPr>
          <a:lstStyle/>
          <a:p>
            <a:pPr algn="ctr"/>
            <a:r>
              <a:rPr lang="en-IN" sz="4800" b="1" dirty="0" smtClean="0"/>
              <a:t>LENDING CLUB CASE STUDY</a:t>
            </a:r>
            <a:endParaRPr lang="en-IN" sz="4800" b="1" dirty="0"/>
          </a:p>
        </p:txBody>
      </p:sp>
      <p:sp>
        <p:nvSpPr>
          <p:cNvPr id="3" name="TextBox 2"/>
          <p:cNvSpPr txBox="1"/>
          <p:nvPr/>
        </p:nvSpPr>
        <p:spPr>
          <a:xfrm>
            <a:off x="2399389" y="3274423"/>
            <a:ext cx="8028160" cy="2062103"/>
          </a:xfrm>
          <a:prstGeom prst="rect">
            <a:avLst/>
          </a:prstGeom>
          <a:noFill/>
        </p:spPr>
        <p:txBody>
          <a:bodyPr wrap="none" rtlCol="0">
            <a:spAutoFit/>
          </a:bodyPr>
          <a:lstStyle/>
          <a:p>
            <a:pPr algn="ctr"/>
            <a:r>
              <a:rPr lang="en-IN" sz="3200" b="1" dirty="0" smtClean="0"/>
              <a:t>GROUP MEMBERS:</a:t>
            </a:r>
          </a:p>
          <a:p>
            <a:pPr algn="ctr"/>
            <a:endParaRPr lang="en-IN" sz="3200" b="1" dirty="0" smtClean="0"/>
          </a:p>
          <a:p>
            <a:pPr marL="514350" indent="-514350">
              <a:buFont typeface="+mj-lt"/>
              <a:buAutoNum type="arabicPeriod"/>
            </a:pPr>
            <a:r>
              <a:rPr lang="en-IN" sz="3200" b="1" dirty="0" smtClean="0"/>
              <a:t>YASH SARAIYA (GROUP FACILITATOR)</a:t>
            </a:r>
          </a:p>
          <a:p>
            <a:pPr marL="514350" indent="-514350">
              <a:buFont typeface="+mj-lt"/>
              <a:buAutoNum type="arabicPeriod"/>
            </a:pPr>
            <a:r>
              <a:rPr lang="en-IN" sz="3200" b="1" dirty="0" smtClean="0"/>
              <a:t>NAVEEN KUMAR</a:t>
            </a:r>
            <a:endParaRPr lang="en-IN" sz="3200" b="1" dirty="0"/>
          </a:p>
        </p:txBody>
      </p:sp>
    </p:spTree>
    <p:extLst>
      <p:ext uri="{BB962C8B-B14F-4D97-AF65-F5344CB8AC3E}">
        <p14:creationId xmlns:p14="http://schemas.microsoft.com/office/powerpoint/2010/main" val="35195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8388" y="248194"/>
            <a:ext cx="1793633" cy="584775"/>
          </a:xfrm>
          <a:prstGeom prst="rect">
            <a:avLst/>
          </a:prstGeom>
          <a:noFill/>
        </p:spPr>
        <p:txBody>
          <a:bodyPr wrap="none" rtlCol="0">
            <a:spAutoFit/>
          </a:bodyPr>
          <a:lstStyle/>
          <a:p>
            <a:r>
              <a:rPr lang="en-IN" sz="3200" b="1" dirty="0" smtClean="0">
                <a:latin typeface="Calibri" panose="020F0502020204030204" pitchFamily="34" charset="0"/>
                <a:cs typeface="Calibri" panose="020F0502020204030204" pitchFamily="34" charset="0"/>
              </a:rPr>
              <a:t>ANALYSIS</a:t>
            </a:r>
            <a:endParaRPr lang="en-IN" sz="3200" b="1" dirty="0">
              <a:latin typeface="Calibri" panose="020F0502020204030204" pitchFamily="34" charset="0"/>
              <a:cs typeface="Calibri" panose="020F0502020204030204" pitchFamily="34" charset="0"/>
            </a:endParaRPr>
          </a:p>
        </p:txBody>
      </p:sp>
      <p:sp>
        <p:nvSpPr>
          <p:cNvPr id="5" name="TextBox 4"/>
          <p:cNvSpPr txBox="1"/>
          <p:nvPr/>
        </p:nvSpPr>
        <p:spPr>
          <a:xfrm>
            <a:off x="0" y="4689569"/>
            <a:ext cx="12096207" cy="707886"/>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For each range of the loan amount, funded amount and funded amount by investors, the short term loans are better performing, whereas the default rates are very high for long term loans </a:t>
            </a:r>
            <a:endParaRPr lang="en-IN" sz="2000" dirty="0" smtClean="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97563" y="1109798"/>
            <a:ext cx="3819525" cy="2705100"/>
          </a:xfrm>
          <a:prstGeom prst="rect">
            <a:avLst/>
          </a:prstGeom>
        </p:spPr>
      </p:pic>
      <p:pic>
        <p:nvPicPr>
          <p:cNvPr id="6" name="Picture 5"/>
          <p:cNvPicPr>
            <a:picLocks noChangeAspect="1"/>
          </p:cNvPicPr>
          <p:nvPr/>
        </p:nvPicPr>
        <p:blipFill>
          <a:blip r:embed="rId3"/>
          <a:stretch>
            <a:fillRect/>
          </a:stretch>
        </p:blipFill>
        <p:spPr>
          <a:xfrm>
            <a:off x="4166915" y="1109798"/>
            <a:ext cx="3762375" cy="2781300"/>
          </a:xfrm>
          <a:prstGeom prst="rect">
            <a:avLst/>
          </a:prstGeom>
        </p:spPr>
      </p:pic>
      <p:pic>
        <p:nvPicPr>
          <p:cNvPr id="7" name="Picture 6"/>
          <p:cNvPicPr>
            <a:picLocks noChangeAspect="1"/>
          </p:cNvPicPr>
          <p:nvPr/>
        </p:nvPicPr>
        <p:blipFill>
          <a:blip r:embed="rId4"/>
          <a:stretch>
            <a:fillRect/>
          </a:stretch>
        </p:blipFill>
        <p:spPr>
          <a:xfrm>
            <a:off x="8179117" y="1128848"/>
            <a:ext cx="3962400" cy="2762250"/>
          </a:xfrm>
          <a:prstGeom prst="rect">
            <a:avLst/>
          </a:prstGeom>
        </p:spPr>
      </p:pic>
    </p:spTree>
    <p:extLst>
      <p:ext uri="{BB962C8B-B14F-4D97-AF65-F5344CB8AC3E}">
        <p14:creationId xmlns:p14="http://schemas.microsoft.com/office/powerpoint/2010/main" val="2638661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5274" y="1057410"/>
            <a:ext cx="4000500" cy="2714625"/>
          </a:xfrm>
          <a:prstGeom prst="rect">
            <a:avLst/>
          </a:prstGeom>
        </p:spPr>
      </p:pic>
      <p:sp>
        <p:nvSpPr>
          <p:cNvPr id="3" name="TextBox 2"/>
          <p:cNvSpPr txBox="1"/>
          <p:nvPr/>
        </p:nvSpPr>
        <p:spPr>
          <a:xfrm>
            <a:off x="5068388" y="248194"/>
            <a:ext cx="1793633" cy="584775"/>
          </a:xfrm>
          <a:prstGeom prst="rect">
            <a:avLst/>
          </a:prstGeom>
          <a:noFill/>
        </p:spPr>
        <p:txBody>
          <a:bodyPr wrap="none" rtlCol="0">
            <a:spAutoFit/>
          </a:bodyPr>
          <a:lstStyle/>
          <a:p>
            <a:r>
              <a:rPr lang="en-IN" sz="3200" b="1" dirty="0" smtClean="0">
                <a:latin typeface="Calibri" panose="020F0502020204030204" pitchFamily="34" charset="0"/>
                <a:cs typeface="Calibri" panose="020F0502020204030204" pitchFamily="34" charset="0"/>
              </a:rPr>
              <a:t>ANALYSIS</a:t>
            </a:r>
            <a:endParaRPr lang="en-IN" sz="3200" b="1" dirty="0">
              <a:latin typeface="Calibri" panose="020F0502020204030204" pitchFamily="34" charset="0"/>
              <a:cs typeface="Calibri" panose="020F0502020204030204" pitchFamily="34" charset="0"/>
            </a:endParaRPr>
          </a:p>
        </p:txBody>
      </p:sp>
      <p:sp>
        <p:nvSpPr>
          <p:cNvPr id="4" name="TextBox 3"/>
          <p:cNvSpPr txBox="1"/>
          <p:nvPr/>
        </p:nvSpPr>
        <p:spPr>
          <a:xfrm>
            <a:off x="0" y="4389124"/>
            <a:ext cx="12096207" cy="1323439"/>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Higher the loan amount, higher the risk of default </a:t>
            </a:r>
          </a:p>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Across the range of loan amounts, the distribution of default is more or less the same except for grade F and grade G in each of those range of loan amounts.</a:t>
            </a:r>
          </a:p>
          <a:p>
            <a:pPr marL="342900" indent="-342900">
              <a:buFont typeface="Arial" panose="020B0604020202020204" pitchFamily="34" charset="0"/>
              <a:buChar char="•"/>
            </a:pPr>
            <a:endParaRPr lang="en-IN" sz="2000"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stretch>
            <a:fillRect/>
          </a:stretch>
        </p:blipFill>
        <p:spPr>
          <a:xfrm>
            <a:off x="5068388" y="832969"/>
            <a:ext cx="5181398" cy="3281835"/>
          </a:xfrm>
          <a:prstGeom prst="rect">
            <a:avLst/>
          </a:prstGeom>
        </p:spPr>
      </p:pic>
    </p:spTree>
    <p:extLst>
      <p:ext uri="{BB962C8B-B14F-4D97-AF65-F5344CB8AC3E}">
        <p14:creationId xmlns:p14="http://schemas.microsoft.com/office/powerpoint/2010/main" val="4015587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68388" y="248194"/>
            <a:ext cx="1793633" cy="584775"/>
          </a:xfrm>
          <a:prstGeom prst="rect">
            <a:avLst/>
          </a:prstGeom>
          <a:noFill/>
        </p:spPr>
        <p:txBody>
          <a:bodyPr wrap="none" rtlCol="0">
            <a:spAutoFit/>
          </a:bodyPr>
          <a:lstStyle/>
          <a:p>
            <a:r>
              <a:rPr lang="en-IN" sz="3200" b="1" dirty="0" smtClean="0">
                <a:latin typeface="Calibri" panose="020F0502020204030204" pitchFamily="34" charset="0"/>
                <a:cs typeface="Calibri" panose="020F0502020204030204" pitchFamily="34" charset="0"/>
              </a:rPr>
              <a:t>ANALYSIS</a:t>
            </a:r>
            <a:endParaRPr lang="en-IN" sz="3200" b="1" dirty="0">
              <a:latin typeface="Calibri" panose="020F0502020204030204" pitchFamily="34" charset="0"/>
              <a:cs typeface="Calibri" panose="020F0502020204030204" pitchFamily="34" charset="0"/>
            </a:endParaRPr>
          </a:p>
        </p:txBody>
      </p:sp>
      <p:sp>
        <p:nvSpPr>
          <p:cNvPr id="4" name="TextBox 3"/>
          <p:cNvSpPr txBox="1"/>
          <p:nvPr/>
        </p:nvSpPr>
        <p:spPr>
          <a:xfrm>
            <a:off x="0" y="4624258"/>
            <a:ext cx="12096207" cy="1938992"/>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Across the experience level or the employment duration, the higher the loan amount, the higher the default rate</a:t>
            </a:r>
            <a:r>
              <a:rPr lang="en-IN" sz="2000" dirty="0" smtClean="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The borrowers who own their house and are granted low loan amount defaults the least. Whereas the borrowers who stay on Rent and are granted higher loan amounts defaults the most.</a:t>
            </a:r>
          </a:p>
          <a:p>
            <a:pPr marL="342900" indent="-342900">
              <a:buFont typeface="Arial" panose="020B0604020202020204" pitchFamily="34" charset="0"/>
              <a:buChar char="•"/>
            </a:pPr>
            <a:endParaRPr lang="en-IN" sz="20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sz="2000" dirty="0" smtClean="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143555" y="1026119"/>
            <a:ext cx="6100491" cy="3363005"/>
          </a:xfrm>
          <a:prstGeom prst="rect">
            <a:avLst/>
          </a:prstGeom>
        </p:spPr>
      </p:pic>
      <p:pic>
        <p:nvPicPr>
          <p:cNvPr id="7" name="Picture 6"/>
          <p:cNvPicPr>
            <a:picLocks noChangeAspect="1"/>
          </p:cNvPicPr>
          <p:nvPr/>
        </p:nvPicPr>
        <p:blipFill>
          <a:blip r:embed="rId3"/>
          <a:stretch>
            <a:fillRect/>
          </a:stretch>
        </p:blipFill>
        <p:spPr>
          <a:xfrm>
            <a:off x="6465977" y="1026118"/>
            <a:ext cx="5525725" cy="3363005"/>
          </a:xfrm>
          <a:prstGeom prst="rect">
            <a:avLst/>
          </a:prstGeom>
        </p:spPr>
      </p:pic>
    </p:spTree>
    <p:extLst>
      <p:ext uri="{BB962C8B-B14F-4D97-AF65-F5344CB8AC3E}">
        <p14:creationId xmlns:p14="http://schemas.microsoft.com/office/powerpoint/2010/main" val="2240072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68388" y="248194"/>
            <a:ext cx="1793633" cy="584775"/>
          </a:xfrm>
          <a:prstGeom prst="rect">
            <a:avLst/>
          </a:prstGeom>
          <a:noFill/>
        </p:spPr>
        <p:txBody>
          <a:bodyPr wrap="none" rtlCol="0">
            <a:spAutoFit/>
          </a:bodyPr>
          <a:lstStyle/>
          <a:p>
            <a:r>
              <a:rPr lang="en-IN" sz="3200" b="1" dirty="0" smtClean="0">
                <a:latin typeface="Calibri" panose="020F0502020204030204" pitchFamily="34" charset="0"/>
                <a:cs typeface="Calibri" panose="020F0502020204030204" pitchFamily="34" charset="0"/>
              </a:rPr>
              <a:t>ANALYSIS</a:t>
            </a:r>
            <a:endParaRPr lang="en-IN" sz="3200" b="1" dirty="0">
              <a:latin typeface="Calibri" panose="020F0502020204030204" pitchFamily="34" charset="0"/>
              <a:cs typeface="Calibri" panose="020F0502020204030204" pitchFamily="34" charset="0"/>
            </a:endParaRPr>
          </a:p>
        </p:txBody>
      </p:sp>
      <p:sp>
        <p:nvSpPr>
          <p:cNvPr id="4" name="TextBox 3"/>
          <p:cNvSpPr txBox="1"/>
          <p:nvPr/>
        </p:nvSpPr>
        <p:spPr>
          <a:xfrm>
            <a:off x="0" y="4454439"/>
            <a:ext cx="12096207" cy="1631216"/>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Across the range of loan amount, higher the debt to income ratio, higher the default rates</a:t>
            </a:r>
            <a:r>
              <a:rPr lang="en-IN" sz="2000" dirty="0" smtClean="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The maximum defaults happened in 2007 (the year of inception of the lending clubs)</a:t>
            </a:r>
          </a:p>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From 208 to 2011, the distribution is more or less the same.</a:t>
            </a:r>
          </a:p>
          <a:p>
            <a:pPr marL="342900" indent="-342900">
              <a:buFont typeface="Arial" panose="020B0604020202020204" pitchFamily="34" charset="0"/>
              <a:buChar char="•"/>
            </a:pPr>
            <a:endParaRPr lang="en-IN" sz="20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sz="2000" dirty="0" smtClean="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574767" y="1042035"/>
            <a:ext cx="4376410" cy="3085828"/>
          </a:xfrm>
          <a:prstGeom prst="rect">
            <a:avLst/>
          </a:prstGeom>
        </p:spPr>
      </p:pic>
      <p:pic>
        <p:nvPicPr>
          <p:cNvPr id="5" name="Picture 4"/>
          <p:cNvPicPr>
            <a:picLocks noChangeAspect="1"/>
          </p:cNvPicPr>
          <p:nvPr/>
        </p:nvPicPr>
        <p:blipFill>
          <a:blip r:embed="rId3"/>
          <a:stretch>
            <a:fillRect/>
          </a:stretch>
        </p:blipFill>
        <p:spPr>
          <a:xfrm>
            <a:off x="5118191" y="1042036"/>
            <a:ext cx="6664506" cy="3085828"/>
          </a:xfrm>
          <a:prstGeom prst="rect">
            <a:avLst/>
          </a:prstGeom>
        </p:spPr>
      </p:pic>
    </p:spTree>
    <p:extLst>
      <p:ext uri="{BB962C8B-B14F-4D97-AF65-F5344CB8AC3E}">
        <p14:creationId xmlns:p14="http://schemas.microsoft.com/office/powerpoint/2010/main" val="3337213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9120" y="300446"/>
            <a:ext cx="3811236" cy="584775"/>
          </a:xfrm>
          <a:prstGeom prst="rect">
            <a:avLst/>
          </a:prstGeom>
          <a:noFill/>
        </p:spPr>
        <p:txBody>
          <a:bodyPr wrap="none" rtlCol="0">
            <a:spAutoFit/>
          </a:bodyPr>
          <a:lstStyle/>
          <a:p>
            <a:r>
              <a:rPr lang="en-IN" sz="3200" b="1" dirty="0" smtClean="0">
                <a:latin typeface="Calibri" panose="020F0502020204030204" pitchFamily="34" charset="0"/>
                <a:cs typeface="Calibri" panose="020F0502020204030204" pitchFamily="34" charset="0"/>
              </a:rPr>
              <a:t>RECOMMENDATIONS</a:t>
            </a:r>
            <a:endParaRPr lang="en-IN" sz="3200" b="1" dirty="0">
              <a:latin typeface="Calibri" panose="020F0502020204030204" pitchFamily="34" charset="0"/>
              <a:cs typeface="Calibri" panose="020F0502020204030204" pitchFamily="34" charset="0"/>
            </a:endParaRPr>
          </a:p>
        </p:txBody>
      </p:sp>
      <p:sp>
        <p:nvSpPr>
          <p:cNvPr id="3" name="TextBox 2"/>
          <p:cNvSpPr txBox="1"/>
          <p:nvPr/>
        </p:nvSpPr>
        <p:spPr>
          <a:xfrm>
            <a:off x="95793" y="1018908"/>
            <a:ext cx="12096207" cy="5632311"/>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The top driving factors identified are:</a:t>
            </a:r>
          </a:p>
          <a:p>
            <a:pPr marL="914400" lvl="1" indent="-457200">
              <a:buFont typeface="+mj-lt"/>
              <a:buAutoNum type="arabicPeriod"/>
            </a:pPr>
            <a:r>
              <a:rPr lang="en-IN" sz="2000" dirty="0" smtClean="0">
                <a:latin typeface="Calibri" panose="020F0502020204030204" pitchFamily="34" charset="0"/>
                <a:cs typeface="Calibri" panose="020F0502020204030204" pitchFamily="34" charset="0"/>
              </a:rPr>
              <a:t>Sub-grade</a:t>
            </a:r>
          </a:p>
          <a:p>
            <a:pPr marL="914400" lvl="1" indent="-457200">
              <a:buFont typeface="+mj-lt"/>
              <a:buAutoNum type="arabicPeriod"/>
            </a:pPr>
            <a:r>
              <a:rPr lang="en-IN" sz="2000" dirty="0" smtClean="0">
                <a:latin typeface="Calibri" panose="020F0502020204030204" pitchFamily="34" charset="0"/>
                <a:cs typeface="Calibri" panose="020F0502020204030204" pitchFamily="34" charset="0"/>
              </a:rPr>
              <a:t>Grade</a:t>
            </a:r>
          </a:p>
          <a:p>
            <a:pPr marL="914400" lvl="1" indent="-457200">
              <a:buFont typeface="+mj-lt"/>
              <a:buAutoNum type="arabicPeriod"/>
            </a:pPr>
            <a:r>
              <a:rPr lang="en-IN" sz="2000" dirty="0" smtClean="0">
                <a:latin typeface="Calibri" panose="020F0502020204030204" pitchFamily="34" charset="0"/>
                <a:cs typeface="Calibri" panose="020F0502020204030204" pitchFamily="34" charset="0"/>
              </a:rPr>
              <a:t>Purpose</a:t>
            </a:r>
          </a:p>
          <a:p>
            <a:pPr marL="914400" lvl="1" indent="-457200">
              <a:buFont typeface="+mj-lt"/>
              <a:buAutoNum type="arabicPeriod"/>
            </a:pPr>
            <a:r>
              <a:rPr lang="en-IN" sz="2000" dirty="0" smtClean="0">
                <a:latin typeface="Calibri" panose="020F0502020204030204" pitchFamily="34" charset="0"/>
                <a:cs typeface="Calibri" panose="020F0502020204030204" pitchFamily="34" charset="0"/>
              </a:rPr>
              <a:t>Term</a:t>
            </a:r>
          </a:p>
          <a:p>
            <a:pPr marL="914400" lvl="1" indent="-457200">
              <a:buFont typeface="+mj-lt"/>
              <a:buAutoNum type="arabicPeriod"/>
            </a:pPr>
            <a:r>
              <a:rPr lang="en-IN" sz="2000" dirty="0" smtClean="0">
                <a:latin typeface="Calibri" panose="020F0502020204030204" pitchFamily="34" charset="0"/>
                <a:cs typeface="Calibri" panose="020F0502020204030204" pitchFamily="34" charset="0"/>
              </a:rPr>
              <a:t>Loan amount</a:t>
            </a:r>
            <a:endParaRPr lang="en-IN" sz="20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Since the number of loan applications received by borrowers with grade F and grade G, avoid giving loans or give loans with caution to the borrowers having the least grade (grade G) and focus on borrowers assigned grade A and B as they constitute the majority of the loan applications and are the least risky borrowers.</a:t>
            </a:r>
          </a:p>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For each grade, focus on the top sub-grades, as they are likely to default less. Focus on sub-grades A4, A5, B3, B5 as they apply for loans the most and are less likely to default.</a:t>
            </a:r>
          </a:p>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Avoid giving loans or give loans with caution to the borrowers applying for the purpose of small-businesses. Also, look out for borrowers applying for debt consolidation. Although the default rate for borrowers applying for debt consolidation is relatively low, the number of loan applications is quite high.</a:t>
            </a:r>
          </a:p>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Avoid giving very high amount long term loans.</a:t>
            </a:r>
          </a:p>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Avoid giving higher loan amounts to borrowers assigned grade F and grade G</a:t>
            </a:r>
          </a:p>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Avoid giving very high loans to borrowers whose debt to income ratio is high</a:t>
            </a:r>
          </a:p>
          <a:p>
            <a:pPr marL="342900" indent="-342900">
              <a:buFont typeface="Arial" panose="020B0604020202020204" pitchFamily="34" charset="0"/>
              <a:buChar char="•"/>
            </a:pPr>
            <a:endParaRPr lang="en-IN"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674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53542" y="300446"/>
            <a:ext cx="4938083" cy="584775"/>
          </a:xfrm>
          <a:prstGeom prst="rect">
            <a:avLst/>
          </a:prstGeom>
          <a:noFill/>
        </p:spPr>
        <p:txBody>
          <a:bodyPr wrap="none" rtlCol="0">
            <a:spAutoFit/>
          </a:bodyPr>
          <a:lstStyle/>
          <a:p>
            <a:r>
              <a:rPr lang="en-IN" sz="3200" b="1" dirty="0" smtClean="0">
                <a:latin typeface="Calibri" panose="020F0502020204030204" pitchFamily="34" charset="0"/>
                <a:cs typeface="Calibri" panose="020F0502020204030204" pitchFamily="34" charset="0"/>
              </a:rPr>
              <a:t>BUSINESS UNDERSTANDING</a:t>
            </a:r>
            <a:endParaRPr lang="en-IN" sz="3200" b="1" dirty="0">
              <a:latin typeface="Calibri" panose="020F0502020204030204" pitchFamily="34" charset="0"/>
              <a:cs typeface="Calibri" panose="020F0502020204030204" pitchFamily="34" charset="0"/>
            </a:endParaRPr>
          </a:p>
        </p:txBody>
      </p:sp>
      <p:sp>
        <p:nvSpPr>
          <p:cNvPr id="4" name="TextBox 3"/>
          <p:cNvSpPr txBox="1"/>
          <p:nvPr/>
        </p:nvSpPr>
        <p:spPr>
          <a:xfrm>
            <a:off x="248195" y="1166435"/>
            <a:ext cx="10859298" cy="5016758"/>
          </a:xfrm>
          <a:prstGeom prst="rect">
            <a:avLst/>
          </a:prstGeom>
          <a:noFill/>
        </p:spPr>
        <p:txBody>
          <a:bodyPr wrap="square" rtlCol="0">
            <a:spAutoFit/>
          </a:bodyPr>
          <a:lstStyle/>
          <a:p>
            <a:pPr algn="just"/>
            <a:r>
              <a:rPr lang="en-US" sz="2000" dirty="0">
                <a:latin typeface="Calibri" panose="020F0502020204030204" pitchFamily="34" charset="0"/>
                <a:cs typeface="Calibri" panose="020F0502020204030204" pitchFamily="34" charset="0"/>
              </a:rPr>
              <a:t>When the company receives a loan application, the company has to make a decision for loan approval based on the applicant’s profile. Two </a:t>
            </a:r>
            <a:r>
              <a:rPr lang="en-US" sz="2000" b="1" dirty="0">
                <a:latin typeface="Calibri" panose="020F0502020204030204" pitchFamily="34" charset="0"/>
                <a:cs typeface="Calibri" panose="020F0502020204030204" pitchFamily="34" charset="0"/>
              </a:rPr>
              <a:t>types of risks</a:t>
            </a:r>
            <a:r>
              <a:rPr lang="en-US" sz="2000" dirty="0">
                <a:latin typeface="Calibri" panose="020F0502020204030204" pitchFamily="34" charset="0"/>
                <a:cs typeface="Calibri" panose="020F0502020204030204" pitchFamily="34" charset="0"/>
              </a:rPr>
              <a:t> are associated with the bank’s decision</a:t>
            </a:r>
            <a:r>
              <a:rPr lang="en-US" sz="2000" dirty="0" smtClean="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pPr marL="342900" indent="-342900">
              <a:buFont typeface="+mj-lt"/>
              <a:buAutoNum type="arabicPeriod"/>
            </a:pPr>
            <a:r>
              <a:rPr lang="en-US" sz="2000" dirty="0">
                <a:latin typeface="Calibri" panose="020F0502020204030204" pitchFamily="34" charset="0"/>
                <a:cs typeface="Calibri" panose="020F0502020204030204" pitchFamily="34" charset="0"/>
              </a:rPr>
              <a:t>If the applicant is</a:t>
            </a:r>
            <a:r>
              <a:rPr lang="en-US" sz="2000" b="1" dirty="0">
                <a:latin typeface="Calibri" panose="020F0502020204030204" pitchFamily="34" charset="0"/>
                <a:cs typeface="Calibri" panose="020F0502020204030204" pitchFamily="34" charset="0"/>
              </a:rPr>
              <a:t> likely to repay the loan</a:t>
            </a:r>
            <a:r>
              <a:rPr lang="en-US" sz="2000" dirty="0">
                <a:latin typeface="Calibri" panose="020F0502020204030204" pitchFamily="34" charset="0"/>
                <a:cs typeface="Calibri" panose="020F0502020204030204" pitchFamily="34" charset="0"/>
              </a:rPr>
              <a:t>, then not approving the loan results in a </a:t>
            </a:r>
            <a:r>
              <a:rPr lang="en-US" sz="2000" b="1" dirty="0">
                <a:latin typeface="Calibri" panose="020F0502020204030204" pitchFamily="34" charset="0"/>
                <a:cs typeface="Calibri" panose="020F0502020204030204" pitchFamily="34" charset="0"/>
              </a:rPr>
              <a:t>loss of business</a:t>
            </a:r>
            <a:r>
              <a:rPr lang="en-US" sz="2000" dirty="0">
                <a:latin typeface="Calibri" panose="020F0502020204030204" pitchFamily="34" charset="0"/>
                <a:cs typeface="Calibri" panose="020F0502020204030204" pitchFamily="34" charset="0"/>
              </a:rPr>
              <a:t> to the company</a:t>
            </a:r>
          </a:p>
          <a:p>
            <a:pPr marL="342900" indent="-342900">
              <a:buFont typeface="+mj-lt"/>
              <a:buAutoNum type="arabicPeriod"/>
            </a:pPr>
            <a:r>
              <a:rPr lang="en-US" sz="2000" dirty="0">
                <a:latin typeface="Calibri" panose="020F0502020204030204" pitchFamily="34" charset="0"/>
                <a:cs typeface="Calibri" panose="020F0502020204030204" pitchFamily="34" charset="0"/>
              </a:rPr>
              <a:t>If the applicant is </a:t>
            </a:r>
            <a:r>
              <a:rPr lang="en-US" sz="2000" b="1" dirty="0">
                <a:latin typeface="Calibri" panose="020F0502020204030204" pitchFamily="34" charset="0"/>
                <a:cs typeface="Calibri" panose="020F0502020204030204" pitchFamily="34" charset="0"/>
              </a:rPr>
              <a:t>not likely to repay the loan,</a:t>
            </a:r>
            <a:r>
              <a:rPr lang="en-US" sz="2000" dirty="0">
                <a:latin typeface="Calibri" panose="020F0502020204030204" pitchFamily="34" charset="0"/>
                <a:cs typeface="Calibri" panose="020F0502020204030204" pitchFamily="34" charset="0"/>
              </a:rPr>
              <a:t> i.e. he/she is likely to default, then approving the loan may lead to a </a:t>
            </a:r>
            <a:r>
              <a:rPr lang="en-US" sz="2000" b="1" dirty="0">
                <a:latin typeface="Calibri" panose="020F0502020204030204" pitchFamily="34" charset="0"/>
                <a:cs typeface="Calibri" panose="020F0502020204030204" pitchFamily="34" charset="0"/>
              </a:rPr>
              <a:t>financial loss</a:t>
            </a:r>
            <a:r>
              <a:rPr lang="en-US" sz="2000" dirty="0">
                <a:latin typeface="Calibri" panose="020F0502020204030204" pitchFamily="34" charset="0"/>
                <a:cs typeface="Calibri" panose="020F0502020204030204" pitchFamily="34" charset="0"/>
              </a:rPr>
              <a:t> for the </a:t>
            </a:r>
            <a:r>
              <a:rPr lang="en-US" sz="2000" dirty="0" smtClean="0">
                <a:latin typeface="Calibri" panose="020F0502020204030204" pitchFamily="34" charset="0"/>
                <a:cs typeface="Calibri" panose="020F0502020204030204" pitchFamily="34" charset="0"/>
              </a:rPr>
              <a:t>company</a:t>
            </a:r>
          </a:p>
          <a:p>
            <a:pPr marL="342900" indent="-342900">
              <a:buFont typeface="+mj-lt"/>
              <a:buAutoNum type="arabicPeriod"/>
            </a:pPr>
            <a:endParaRPr lang="en-US" sz="2000" dirty="0">
              <a:latin typeface="Calibri" panose="020F0502020204030204" pitchFamily="34" charset="0"/>
              <a:cs typeface="Calibri" panose="020F0502020204030204" pitchFamily="34" charset="0"/>
            </a:endParaRPr>
          </a:p>
          <a:p>
            <a:pPr algn="just"/>
            <a:r>
              <a:rPr lang="en-US" sz="2000" dirty="0" smtClean="0">
                <a:latin typeface="Calibri" panose="020F0502020204030204" pitchFamily="34" charset="0"/>
                <a:cs typeface="Calibri" panose="020F0502020204030204" pitchFamily="34" charset="0"/>
              </a:rPr>
              <a:t>- We, working for a </a:t>
            </a:r>
            <a:r>
              <a:rPr lang="en-US" sz="2000" b="1" dirty="0">
                <a:latin typeface="Calibri" panose="020F0502020204030204" pitchFamily="34" charset="0"/>
                <a:cs typeface="Calibri" panose="020F0502020204030204" pitchFamily="34" charset="0"/>
              </a:rPr>
              <a:t>consumer finance company </a:t>
            </a:r>
            <a:r>
              <a:rPr lang="en-US" sz="2000" dirty="0">
                <a:latin typeface="Calibri" panose="020F0502020204030204" pitchFamily="34" charset="0"/>
                <a:cs typeface="Calibri" panose="020F0502020204030204" pitchFamily="34" charset="0"/>
              </a:rPr>
              <a:t>which </a:t>
            </a:r>
            <a:r>
              <a:rPr lang="en-US" sz="2000" dirty="0" smtClean="0">
                <a:latin typeface="Calibri" panose="020F0502020204030204" pitchFamily="34" charset="0"/>
                <a:cs typeface="Calibri" panose="020F0502020204030204" pitchFamily="34" charset="0"/>
              </a:rPr>
              <a:t>specializes </a:t>
            </a:r>
            <a:r>
              <a:rPr lang="en-US" sz="2000" dirty="0">
                <a:latin typeface="Calibri" panose="020F0502020204030204" pitchFamily="34" charset="0"/>
                <a:cs typeface="Calibri" panose="020F0502020204030204" pitchFamily="34" charset="0"/>
              </a:rPr>
              <a:t>in lending various types of loans to urban </a:t>
            </a:r>
            <a:r>
              <a:rPr lang="en-US" sz="2000" dirty="0" smtClean="0">
                <a:latin typeface="Calibri" panose="020F0502020204030204" pitchFamily="34" charset="0"/>
                <a:cs typeface="Calibri" panose="020F0502020204030204" pitchFamily="34" charset="0"/>
              </a:rPr>
              <a:t>customers have been provided with the historical data of loan applications.</a:t>
            </a:r>
          </a:p>
          <a:p>
            <a:endParaRPr lang="en-US" sz="2000"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 We are tasked with identifying the patterns indicating the likelihood of a borrower defaulting</a:t>
            </a:r>
          </a:p>
          <a:p>
            <a:endParaRPr lang="en-US" sz="2000" dirty="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 The data consists only of the accepted loan applications covering the Current, Fully Paid, Charged-off loans</a:t>
            </a:r>
            <a:endParaRPr lang="en-US"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363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3988" y="300446"/>
            <a:ext cx="3748077" cy="584775"/>
          </a:xfrm>
          <a:prstGeom prst="rect">
            <a:avLst/>
          </a:prstGeom>
          <a:noFill/>
        </p:spPr>
        <p:txBody>
          <a:bodyPr wrap="none" rtlCol="0">
            <a:spAutoFit/>
          </a:bodyPr>
          <a:lstStyle/>
          <a:p>
            <a:r>
              <a:rPr lang="en-IN" sz="3200" b="1" dirty="0" smtClean="0">
                <a:latin typeface="Calibri" panose="020F0502020204030204" pitchFamily="34" charset="0"/>
                <a:cs typeface="Calibri" panose="020F0502020204030204" pitchFamily="34" charset="0"/>
              </a:rPr>
              <a:t>BUSINESS OBJECTIVE</a:t>
            </a:r>
            <a:endParaRPr lang="en-IN" sz="3200" b="1" dirty="0">
              <a:latin typeface="Calibri" panose="020F0502020204030204" pitchFamily="34" charset="0"/>
              <a:cs typeface="Calibri" panose="020F0502020204030204" pitchFamily="34" charset="0"/>
            </a:endParaRPr>
          </a:p>
        </p:txBody>
      </p:sp>
      <p:sp>
        <p:nvSpPr>
          <p:cNvPr id="4" name="TextBox 3"/>
          <p:cNvSpPr txBox="1"/>
          <p:nvPr/>
        </p:nvSpPr>
        <p:spPr>
          <a:xfrm>
            <a:off x="313509" y="1188720"/>
            <a:ext cx="11691257" cy="2246769"/>
          </a:xfrm>
          <a:prstGeom prst="rect">
            <a:avLst/>
          </a:prstGeom>
          <a:noFill/>
        </p:spPr>
        <p:txBody>
          <a:bodyPr wrap="square" rtlCol="0">
            <a:spAutoFit/>
          </a:bodyPr>
          <a:lstStyle/>
          <a:p>
            <a:pPr marL="457200" indent="-457200">
              <a:buFont typeface="+mj-lt"/>
              <a:buAutoNum type="arabicPeriod"/>
            </a:pPr>
            <a:r>
              <a:rPr lang="en-IN" sz="2000" dirty="0" smtClean="0">
                <a:latin typeface="Calibri" panose="020F0502020204030204" pitchFamily="34" charset="0"/>
                <a:cs typeface="Calibri" panose="020F0502020204030204" pitchFamily="34" charset="0"/>
              </a:rPr>
              <a:t>To identify risky loan applications and thereby reducing the effects of the company running into losses due to default made by borrowers.</a:t>
            </a:r>
          </a:p>
          <a:p>
            <a:pPr marL="457200" indent="-457200">
              <a:buFont typeface="+mj-lt"/>
              <a:buAutoNum type="arabicPeriod"/>
            </a:pPr>
            <a:endParaRPr lang="en-IN" sz="2000" dirty="0">
              <a:latin typeface="Calibri" panose="020F0502020204030204" pitchFamily="34" charset="0"/>
              <a:cs typeface="Calibri" panose="020F0502020204030204" pitchFamily="34" charset="0"/>
            </a:endParaRPr>
          </a:p>
          <a:p>
            <a:pPr marL="457200" indent="-457200">
              <a:buFont typeface="+mj-lt"/>
              <a:buAutoNum type="arabicPeriod"/>
            </a:pPr>
            <a:r>
              <a:rPr lang="en-IN" sz="2000" dirty="0" smtClean="0">
                <a:latin typeface="Calibri" panose="020F0502020204030204" pitchFamily="34" charset="0"/>
                <a:cs typeface="Calibri" panose="020F0502020204030204" pitchFamily="34" charset="0"/>
              </a:rPr>
              <a:t>To help the company to formulate policies based on the findings of the data analysis.</a:t>
            </a:r>
          </a:p>
          <a:p>
            <a:pPr marL="457200" indent="-457200">
              <a:buFont typeface="+mj-lt"/>
              <a:buAutoNum type="arabicPeriod"/>
            </a:pPr>
            <a:endParaRPr lang="en-IN" sz="2000" dirty="0">
              <a:latin typeface="Calibri" panose="020F0502020204030204" pitchFamily="34" charset="0"/>
              <a:cs typeface="Calibri" panose="020F0502020204030204" pitchFamily="34" charset="0"/>
            </a:endParaRPr>
          </a:p>
          <a:p>
            <a:pPr marL="457200" indent="-457200">
              <a:buFont typeface="+mj-lt"/>
              <a:buAutoNum type="arabicPeriod"/>
            </a:pPr>
            <a:r>
              <a:rPr lang="en-IN" sz="2000" dirty="0" smtClean="0">
                <a:latin typeface="Calibri" panose="020F0502020204030204" pitchFamily="34" charset="0"/>
                <a:cs typeface="Calibri" panose="020F0502020204030204" pitchFamily="34" charset="0"/>
              </a:rPr>
              <a:t>To help the company identify and understand the </a:t>
            </a:r>
            <a:r>
              <a:rPr lang="en-IN" sz="2000" b="1" dirty="0" smtClean="0">
                <a:latin typeface="Calibri" panose="020F0502020204030204" pitchFamily="34" charset="0"/>
                <a:cs typeface="Calibri" panose="020F0502020204030204" pitchFamily="34" charset="0"/>
              </a:rPr>
              <a:t>driving factors </a:t>
            </a:r>
            <a:r>
              <a:rPr lang="en-IN" sz="2000" dirty="0" smtClean="0">
                <a:latin typeface="Calibri" panose="020F0502020204030204" pitchFamily="34" charset="0"/>
                <a:cs typeface="Calibri" panose="020F0502020204030204" pitchFamily="34" charset="0"/>
              </a:rPr>
              <a:t>that leads to loan default i.e. identifying strong indicators of the loan default.</a:t>
            </a:r>
            <a:endParaRPr lang="en-IN"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4977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3988" y="300446"/>
            <a:ext cx="3790910" cy="584775"/>
          </a:xfrm>
          <a:prstGeom prst="rect">
            <a:avLst/>
          </a:prstGeom>
          <a:noFill/>
        </p:spPr>
        <p:txBody>
          <a:bodyPr wrap="none" rtlCol="0">
            <a:spAutoFit/>
          </a:bodyPr>
          <a:lstStyle/>
          <a:p>
            <a:r>
              <a:rPr lang="en-IN" sz="3200" b="1" dirty="0" smtClean="0">
                <a:latin typeface="Calibri" panose="020F0502020204030204" pitchFamily="34" charset="0"/>
                <a:cs typeface="Calibri" panose="020F0502020204030204" pitchFamily="34" charset="0"/>
              </a:rPr>
              <a:t>ANALYSIS APPROACH</a:t>
            </a:r>
            <a:endParaRPr lang="en-IN" sz="3200" b="1" dirty="0">
              <a:latin typeface="Calibri" panose="020F0502020204030204" pitchFamily="34" charset="0"/>
              <a:cs typeface="Calibri" panose="020F0502020204030204" pitchFamily="34" charset="0"/>
            </a:endParaRPr>
          </a:p>
        </p:txBody>
      </p:sp>
      <p:graphicFrame>
        <p:nvGraphicFramePr>
          <p:cNvPr id="5" name="Diagram 4"/>
          <p:cNvGraphicFramePr/>
          <p:nvPr>
            <p:extLst>
              <p:ext uri="{D42A27DB-BD31-4B8C-83A1-F6EECF244321}">
                <p14:modId xmlns:p14="http://schemas.microsoft.com/office/powerpoint/2010/main" val="3176207810"/>
              </p:ext>
            </p:extLst>
          </p:nvPr>
        </p:nvGraphicFramePr>
        <p:xfrm>
          <a:off x="97135" y="-261257"/>
          <a:ext cx="12009120" cy="8177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246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8388" y="248194"/>
            <a:ext cx="1793633" cy="584775"/>
          </a:xfrm>
          <a:prstGeom prst="rect">
            <a:avLst/>
          </a:prstGeom>
          <a:noFill/>
        </p:spPr>
        <p:txBody>
          <a:bodyPr wrap="none" rtlCol="0">
            <a:spAutoFit/>
          </a:bodyPr>
          <a:lstStyle/>
          <a:p>
            <a:r>
              <a:rPr lang="en-IN" sz="3200" b="1" dirty="0" smtClean="0">
                <a:latin typeface="Calibri" panose="020F0502020204030204" pitchFamily="34" charset="0"/>
                <a:cs typeface="Calibri" panose="020F0502020204030204" pitchFamily="34" charset="0"/>
              </a:rPr>
              <a:t>ANALYSIS</a:t>
            </a:r>
            <a:endParaRPr lang="en-IN" sz="3200" b="1" dirty="0">
              <a:latin typeface="Calibri" panose="020F0502020204030204" pitchFamily="34" charset="0"/>
              <a:cs typeface="Calibri" panose="020F0502020204030204" pitchFamily="34" charset="0"/>
            </a:endParaRPr>
          </a:p>
        </p:txBody>
      </p:sp>
      <p:sp>
        <p:nvSpPr>
          <p:cNvPr id="3" name="TextBox 2"/>
          <p:cNvSpPr txBox="1"/>
          <p:nvPr/>
        </p:nvSpPr>
        <p:spPr>
          <a:xfrm>
            <a:off x="0" y="1267098"/>
            <a:ext cx="12192000" cy="400110"/>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Understanding the nature of the loan applications by plotting a frequency graph for various parameters</a:t>
            </a:r>
            <a:endParaRPr lang="en-IN" sz="20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1557212" y="1801993"/>
            <a:ext cx="4033696" cy="2719267"/>
          </a:xfrm>
          <a:prstGeom prst="rect">
            <a:avLst/>
          </a:prstGeom>
        </p:spPr>
      </p:pic>
      <p:sp>
        <p:nvSpPr>
          <p:cNvPr id="7" name="TextBox 6"/>
          <p:cNvSpPr txBox="1"/>
          <p:nvPr/>
        </p:nvSpPr>
        <p:spPr>
          <a:xfrm>
            <a:off x="-1" y="5133703"/>
            <a:ext cx="12096207" cy="1015663"/>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The maximum number of loan applications are received from the borrowers falling in the Grade B </a:t>
            </a:r>
          </a:p>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It can also be observed that the number of applications goes down as the grade goes from B to G</a:t>
            </a:r>
          </a:p>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The default rates of Grade F and Grade G are the highest (over 30%)</a:t>
            </a:r>
            <a:endParaRPr lang="en-IN" sz="2000" dirty="0" smtClean="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3"/>
          <a:stretch>
            <a:fillRect/>
          </a:stretch>
        </p:blipFill>
        <p:spPr>
          <a:xfrm>
            <a:off x="6043748" y="1801993"/>
            <a:ext cx="4106091" cy="2719267"/>
          </a:xfrm>
          <a:prstGeom prst="rect">
            <a:avLst/>
          </a:prstGeom>
        </p:spPr>
      </p:pic>
    </p:spTree>
    <p:extLst>
      <p:ext uri="{BB962C8B-B14F-4D97-AF65-F5344CB8AC3E}">
        <p14:creationId xmlns:p14="http://schemas.microsoft.com/office/powerpoint/2010/main" val="324369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68388" y="248194"/>
            <a:ext cx="1793633" cy="584775"/>
          </a:xfrm>
          <a:prstGeom prst="rect">
            <a:avLst/>
          </a:prstGeom>
          <a:noFill/>
        </p:spPr>
        <p:txBody>
          <a:bodyPr wrap="none" rtlCol="0">
            <a:spAutoFit/>
          </a:bodyPr>
          <a:lstStyle/>
          <a:p>
            <a:r>
              <a:rPr lang="en-IN" sz="3200" b="1" dirty="0" smtClean="0">
                <a:latin typeface="Calibri" panose="020F0502020204030204" pitchFamily="34" charset="0"/>
                <a:cs typeface="Calibri" panose="020F0502020204030204" pitchFamily="34" charset="0"/>
              </a:rPr>
              <a:t>ANALYSIS</a:t>
            </a:r>
            <a:endParaRPr lang="en-IN" sz="3200" b="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69285" y="1184366"/>
            <a:ext cx="5060472" cy="3175827"/>
          </a:xfrm>
          <a:prstGeom prst="rect">
            <a:avLst/>
          </a:prstGeom>
        </p:spPr>
      </p:pic>
      <p:pic>
        <p:nvPicPr>
          <p:cNvPr id="5" name="Picture 4"/>
          <p:cNvPicPr>
            <a:picLocks noChangeAspect="1"/>
          </p:cNvPicPr>
          <p:nvPr/>
        </p:nvPicPr>
        <p:blipFill>
          <a:blip r:embed="rId3"/>
          <a:stretch>
            <a:fillRect/>
          </a:stretch>
        </p:blipFill>
        <p:spPr>
          <a:xfrm>
            <a:off x="5556477" y="1465897"/>
            <a:ext cx="6356849" cy="2894296"/>
          </a:xfrm>
          <a:prstGeom prst="rect">
            <a:avLst/>
          </a:prstGeom>
        </p:spPr>
      </p:pic>
      <p:sp>
        <p:nvSpPr>
          <p:cNvPr id="6" name="TextBox 5"/>
          <p:cNvSpPr txBox="1"/>
          <p:nvPr/>
        </p:nvSpPr>
        <p:spPr>
          <a:xfrm>
            <a:off x="0" y="4572000"/>
            <a:ext cx="12096207" cy="1938992"/>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The default rate of Grade G amongst the low funded amount by investors category is the highest</a:t>
            </a:r>
          </a:p>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Across the funded amount by investors category, Grade F and Grade G has seen the maximum loa</a:t>
            </a:r>
            <a:r>
              <a:rPr lang="en-IN" sz="2000" dirty="0" smtClean="0">
                <a:latin typeface="Calibri" panose="020F0502020204030204" pitchFamily="34" charset="0"/>
                <a:cs typeface="Calibri" panose="020F0502020204030204" pitchFamily="34" charset="0"/>
              </a:rPr>
              <a:t>n </a:t>
            </a:r>
            <a:r>
              <a:rPr lang="en-IN" sz="2000" dirty="0" smtClean="0">
                <a:latin typeface="Calibri" panose="020F0502020204030204" pitchFamily="34" charset="0"/>
                <a:cs typeface="Calibri" panose="020F0502020204030204" pitchFamily="34" charset="0"/>
              </a:rPr>
              <a:t>defaults.</a:t>
            </a:r>
          </a:p>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Also, across </a:t>
            </a:r>
            <a:r>
              <a:rPr lang="en-IN" sz="2000" dirty="0">
                <a:latin typeface="Calibri" panose="020F0502020204030204" pitchFamily="34" charset="0"/>
                <a:cs typeface="Calibri" panose="020F0502020204030204" pitchFamily="34" charset="0"/>
              </a:rPr>
              <a:t>the funded amount by investors </a:t>
            </a:r>
            <a:r>
              <a:rPr lang="en-IN" sz="2000" dirty="0" smtClean="0">
                <a:latin typeface="Calibri" panose="020F0502020204030204" pitchFamily="34" charset="0"/>
                <a:cs typeface="Calibri" panose="020F0502020204030204" pitchFamily="34" charset="0"/>
              </a:rPr>
              <a:t>category, the distribution of loan defaults is more or less the same except for Grade G.</a:t>
            </a:r>
          </a:p>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As the funded amount by investors rises, the defaults in Grade G goes down whereas defaults in Grade F rises.</a:t>
            </a:r>
          </a:p>
          <a:p>
            <a:pPr marL="342900" indent="-342900">
              <a:buFont typeface="Arial" panose="020B0604020202020204" pitchFamily="34" charset="0"/>
              <a:buChar char="•"/>
            </a:pPr>
            <a:endParaRPr lang="en-IN"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750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403" y="926781"/>
            <a:ext cx="5739265" cy="3148424"/>
          </a:xfrm>
          <a:prstGeom prst="rect">
            <a:avLst/>
          </a:prstGeom>
        </p:spPr>
      </p:pic>
      <p:sp>
        <p:nvSpPr>
          <p:cNvPr id="3" name="TextBox 2"/>
          <p:cNvSpPr txBox="1"/>
          <p:nvPr/>
        </p:nvSpPr>
        <p:spPr>
          <a:xfrm>
            <a:off x="5068388" y="248194"/>
            <a:ext cx="1793633" cy="584775"/>
          </a:xfrm>
          <a:prstGeom prst="rect">
            <a:avLst/>
          </a:prstGeom>
          <a:noFill/>
        </p:spPr>
        <p:txBody>
          <a:bodyPr wrap="none" rtlCol="0">
            <a:spAutoFit/>
          </a:bodyPr>
          <a:lstStyle/>
          <a:p>
            <a:r>
              <a:rPr lang="en-IN" sz="3200" b="1" dirty="0" smtClean="0">
                <a:latin typeface="Calibri" panose="020F0502020204030204" pitchFamily="34" charset="0"/>
                <a:cs typeface="Calibri" panose="020F0502020204030204" pitchFamily="34" charset="0"/>
              </a:rPr>
              <a:t>ANALYSIS</a:t>
            </a:r>
            <a:endParaRPr lang="en-IN" sz="3200" b="1" dirty="0">
              <a:latin typeface="Calibri" panose="020F0502020204030204" pitchFamily="34" charset="0"/>
              <a:cs typeface="Calibri" panose="020F0502020204030204" pitchFamily="34" charset="0"/>
            </a:endParaRPr>
          </a:p>
        </p:txBody>
      </p:sp>
      <p:sp>
        <p:nvSpPr>
          <p:cNvPr id="4" name="TextBox 3"/>
          <p:cNvSpPr txBox="1"/>
          <p:nvPr/>
        </p:nvSpPr>
        <p:spPr>
          <a:xfrm>
            <a:off x="0" y="4075612"/>
            <a:ext cx="12096207" cy="2554545"/>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The maximum number of loan applications are made by borrowers who have been graded A and B by the Lending Clubs.</a:t>
            </a:r>
          </a:p>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In grade A and B there is more or less a rising trend in number of loan applications in their respective sub-grades whereas from grade C to G, there is a declining trend in number of loan applications in their respective sub-grades.</a:t>
            </a:r>
          </a:p>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Similar to grades, the default rates more or less increases for each subgrade within grades A to E whereas the default rates varies in subgrades of grade F and G</a:t>
            </a:r>
          </a:p>
          <a:p>
            <a:pPr marL="342900" indent="-342900">
              <a:buFont typeface="Arial" panose="020B0604020202020204" pitchFamily="34" charset="0"/>
              <a:buChar char="•"/>
            </a:pPr>
            <a:endParaRPr lang="en-IN" sz="2000"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stretch>
            <a:fillRect/>
          </a:stretch>
        </p:blipFill>
        <p:spPr>
          <a:xfrm>
            <a:off x="6046595" y="922600"/>
            <a:ext cx="5892858" cy="3153012"/>
          </a:xfrm>
          <a:prstGeom prst="rect">
            <a:avLst/>
          </a:prstGeom>
        </p:spPr>
      </p:pic>
    </p:spTree>
    <p:extLst>
      <p:ext uri="{BB962C8B-B14F-4D97-AF65-F5344CB8AC3E}">
        <p14:creationId xmlns:p14="http://schemas.microsoft.com/office/powerpoint/2010/main" val="344202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68388" y="248194"/>
            <a:ext cx="1793633" cy="584775"/>
          </a:xfrm>
          <a:prstGeom prst="rect">
            <a:avLst/>
          </a:prstGeom>
          <a:noFill/>
        </p:spPr>
        <p:txBody>
          <a:bodyPr wrap="none" rtlCol="0">
            <a:spAutoFit/>
          </a:bodyPr>
          <a:lstStyle/>
          <a:p>
            <a:r>
              <a:rPr lang="en-IN" sz="3200" b="1" dirty="0" smtClean="0">
                <a:latin typeface="Calibri" panose="020F0502020204030204" pitchFamily="34" charset="0"/>
                <a:cs typeface="Calibri" panose="020F0502020204030204" pitchFamily="34" charset="0"/>
              </a:rPr>
              <a:t>ANALYSIS</a:t>
            </a:r>
            <a:endParaRPr lang="en-IN" sz="3200" b="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0" y="963661"/>
            <a:ext cx="5809206" cy="3451586"/>
          </a:xfrm>
          <a:prstGeom prst="rect">
            <a:avLst/>
          </a:prstGeom>
        </p:spPr>
      </p:pic>
      <p:pic>
        <p:nvPicPr>
          <p:cNvPr id="5" name="Picture 4"/>
          <p:cNvPicPr>
            <a:picLocks noChangeAspect="1"/>
          </p:cNvPicPr>
          <p:nvPr/>
        </p:nvPicPr>
        <p:blipFill>
          <a:blip r:embed="rId3"/>
          <a:stretch>
            <a:fillRect/>
          </a:stretch>
        </p:blipFill>
        <p:spPr>
          <a:xfrm>
            <a:off x="5869033" y="963661"/>
            <a:ext cx="6322967" cy="3451586"/>
          </a:xfrm>
          <a:prstGeom prst="rect">
            <a:avLst/>
          </a:prstGeom>
        </p:spPr>
      </p:pic>
      <p:sp>
        <p:nvSpPr>
          <p:cNvPr id="6" name="TextBox 5"/>
          <p:cNvSpPr txBox="1"/>
          <p:nvPr/>
        </p:nvSpPr>
        <p:spPr>
          <a:xfrm>
            <a:off x="0" y="4656156"/>
            <a:ext cx="12096207" cy="1323439"/>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The maximum number of loan applications are made by borrowers for debt consolidation. i.e. for paying off their other debts.</a:t>
            </a:r>
          </a:p>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The small-businesses defaults the most. It makes sense as small businesses having less capital and profits relies on loans to pay off their other debts.</a:t>
            </a:r>
          </a:p>
        </p:txBody>
      </p:sp>
    </p:spTree>
    <p:extLst>
      <p:ext uri="{BB962C8B-B14F-4D97-AF65-F5344CB8AC3E}">
        <p14:creationId xmlns:p14="http://schemas.microsoft.com/office/powerpoint/2010/main" val="158701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68388" y="248194"/>
            <a:ext cx="1793633" cy="584775"/>
          </a:xfrm>
          <a:prstGeom prst="rect">
            <a:avLst/>
          </a:prstGeom>
          <a:noFill/>
        </p:spPr>
        <p:txBody>
          <a:bodyPr wrap="none" rtlCol="0">
            <a:spAutoFit/>
          </a:bodyPr>
          <a:lstStyle/>
          <a:p>
            <a:r>
              <a:rPr lang="en-IN" sz="3200" b="1" dirty="0" smtClean="0">
                <a:latin typeface="Calibri" panose="020F0502020204030204" pitchFamily="34" charset="0"/>
                <a:cs typeface="Calibri" panose="020F0502020204030204" pitchFamily="34" charset="0"/>
              </a:rPr>
              <a:t>ANALYSIS</a:t>
            </a:r>
            <a:endParaRPr lang="en-IN" sz="3200" b="1" dirty="0">
              <a:latin typeface="Calibri" panose="020F0502020204030204" pitchFamily="34" charset="0"/>
              <a:cs typeface="Calibri" panose="020F0502020204030204" pitchFamily="34" charset="0"/>
            </a:endParaRPr>
          </a:p>
        </p:txBody>
      </p:sp>
      <p:sp>
        <p:nvSpPr>
          <p:cNvPr id="5" name="TextBox 4"/>
          <p:cNvSpPr txBox="1"/>
          <p:nvPr/>
        </p:nvSpPr>
        <p:spPr>
          <a:xfrm>
            <a:off x="0" y="4689569"/>
            <a:ext cx="12096207" cy="1323439"/>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The majority of the loa</a:t>
            </a:r>
            <a:r>
              <a:rPr lang="en-IN" sz="2000" dirty="0" smtClean="0">
                <a:latin typeface="Calibri" panose="020F0502020204030204" pitchFamily="34" charset="0"/>
                <a:cs typeface="Calibri" panose="020F0502020204030204" pitchFamily="34" charset="0"/>
              </a:rPr>
              <a:t>n applications are made for shorter term loans</a:t>
            </a:r>
            <a:r>
              <a:rPr lang="en-IN" sz="2000" dirty="0" smtClean="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000" dirty="0" smtClean="0">
                <a:latin typeface="Calibri" panose="020F0502020204030204" pitchFamily="34" charset="0"/>
                <a:cs typeface="Calibri" panose="020F0502020204030204" pitchFamily="34" charset="0"/>
              </a:rPr>
              <a:t>The majority of the defaults are made by the borrowers opting for long term loans</a:t>
            </a:r>
            <a:endParaRPr lang="en-IN" sz="20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sz="20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sz="2000" dirty="0" smtClean="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385895" y="1111265"/>
            <a:ext cx="4959734" cy="3330107"/>
          </a:xfrm>
          <a:prstGeom prst="rect">
            <a:avLst/>
          </a:prstGeom>
        </p:spPr>
      </p:pic>
      <p:pic>
        <p:nvPicPr>
          <p:cNvPr id="8" name="Picture 7"/>
          <p:cNvPicPr>
            <a:picLocks noChangeAspect="1"/>
          </p:cNvPicPr>
          <p:nvPr/>
        </p:nvPicPr>
        <p:blipFill>
          <a:blip r:embed="rId3"/>
          <a:stretch>
            <a:fillRect/>
          </a:stretch>
        </p:blipFill>
        <p:spPr>
          <a:xfrm>
            <a:off x="5619617" y="1111264"/>
            <a:ext cx="4711748" cy="3330107"/>
          </a:xfrm>
          <a:prstGeom prst="rect">
            <a:avLst/>
          </a:prstGeom>
        </p:spPr>
      </p:pic>
    </p:spTree>
    <p:extLst>
      <p:ext uri="{BB962C8B-B14F-4D97-AF65-F5344CB8AC3E}">
        <p14:creationId xmlns:p14="http://schemas.microsoft.com/office/powerpoint/2010/main" val="2962727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631</TotalTime>
  <Words>933</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Saraiya</dc:creator>
  <cp:lastModifiedBy>Yash Saraiya</cp:lastModifiedBy>
  <cp:revision>25</cp:revision>
  <dcterms:created xsi:type="dcterms:W3CDTF">2020-08-16T22:13:11Z</dcterms:created>
  <dcterms:modified xsi:type="dcterms:W3CDTF">2020-08-17T18:02:24Z</dcterms:modified>
</cp:coreProperties>
</file>