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32404050" cy="46805850"/>
  <p:notesSz cx="31943675" cy="53543200"/>
  <p:defaultTextStyle>
    <a:defPPr>
      <a:defRPr lang="es-VE"/>
    </a:defPPr>
    <a:lvl1pPr algn="l" defTabSz="4776788" rtl="0" fontAlgn="base">
      <a:spcBef>
        <a:spcPct val="0"/>
      </a:spcBef>
      <a:spcAft>
        <a:spcPct val="0"/>
      </a:spcAft>
      <a:defRPr sz="9400" kern="1200">
        <a:solidFill>
          <a:schemeClr val="tx1"/>
        </a:solidFill>
        <a:latin typeface="Arial" charset="0"/>
        <a:ea typeface="+mn-ea"/>
        <a:cs typeface="Arial" charset="0"/>
      </a:defRPr>
    </a:lvl1pPr>
    <a:lvl2pPr marL="2387600" indent="-1930400" algn="l" defTabSz="4776788" rtl="0" fontAlgn="base">
      <a:spcBef>
        <a:spcPct val="0"/>
      </a:spcBef>
      <a:spcAft>
        <a:spcPct val="0"/>
      </a:spcAft>
      <a:defRPr sz="9400" kern="1200">
        <a:solidFill>
          <a:schemeClr val="tx1"/>
        </a:solidFill>
        <a:latin typeface="Arial" charset="0"/>
        <a:ea typeface="+mn-ea"/>
        <a:cs typeface="Arial" charset="0"/>
      </a:defRPr>
    </a:lvl2pPr>
    <a:lvl3pPr marL="4776788" indent="-3862388" algn="l" defTabSz="4776788" rtl="0" fontAlgn="base">
      <a:spcBef>
        <a:spcPct val="0"/>
      </a:spcBef>
      <a:spcAft>
        <a:spcPct val="0"/>
      </a:spcAft>
      <a:defRPr sz="9400" kern="1200">
        <a:solidFill>
          <a:schemeClr val="tx1"/>
        </a:solidFill>
        <a:latin typeface="Arial" charset="0"/>
        <a:ea typeface="+mn-ea"/>
        <a:cs typeface="Arial" charset="0"/>
      </a:defRPr>
    </a:lvl3pPr>
    <a:lvl4pPr marL="7165975" indent="-5794375" algn="l" defTabSz="4776788" rtl="0" fontAlgn="base">
      <a:spcBef>
        <a:spcPct val="0"/>
      </a:spcBef>
      <a:spcAft>
        <a:spcPct val="0"/>
      </a:spcAft>
      <a:defRPr sz="9400" kern="1200">
        <a:solidFill>
          <a:schemeClr val="tx1"/>
        </a:solidFill>
        <a:latin typeface="Arial" charset="0"/>
        <a:ea typeface="+mn-ea"/>
        <a:cs typeface="Arial" charset="0"/>
      </a:defRPr>
    </a:lvl4pPr>
    <a:lvl5pPr marL="9555163" indent="-7726363" algn="l" defTabSz="4776788" rtl="0" fontAlgn="base">
      <a:spcBef>
        <a:spcPct val="0"/>
      </a:spcBef>
      <a:spcAft>
        <a:spcPct val="0"/>
      </a:spcAft>
      <a:defRPr sz="9400" kern="1200">
        <a:solidFill>
          <a:schemeClr val="tx1"/>
        </a:solidFill>
        <a:latin typeface="Arial" charset="0"/>
        <a:ea typeface="+mn-ea"/>
        <a:cs typeface="Arial" charset="0"/>
      </a:defRPr>
    </a:lvl5pPr>
    <a:lvl6pPr marL="2286000" algn="l" defTabSz="914400" rtl="0" eaLnBrk="1" latinLnBrk="0" hangingPunct="1">
      <a:defRPr sz="9400" kern="1200">
        <a:solidFill>
          <a:schemeClr val="tx1"/>
        </a:solidFill>
        <a:latin typeface="Arial" charset="0"/>
        <a:ea typeface="+mn-ea"/>
        <a:cs typeface="Arial" charset="0"/>
      </a:defRPr>
    </a:lvl6pPr>
    <a:lvl7pPr marL="2743200" algn="l" defTabSz="914400" rtl="0" eaLnBrk="1" latinLnBrk="0" hangingPunct="1">
      <a:defRPr sz="9400" kern="1200">
        <a:solidFill>
          <a:schemeClr val="tx1"/>
        </a:solidFill>
        <a:latin typeface="Arial" charset="0"/>
        <a:ea typeface="+mn-ea"/>
        <a:cs typeface="Arial" charset="0"/>
      </a:defRPr>
    </a:lvl7pPr>
    <a:lvl8pPr marL="3200400" algn="l" defTabSz="914400" rtl="0" eaLnBrk="1" latinLnBrk="0" hangingPunct="1">
      <a:defRPr sz="9400" kern="1200">
        <a:solidFill>
          <a:schemeClr val="tx1"/>
        </a:solidFill>
        <a:latin typeface="Arial" charset="0"/>
        <a:ea typeface="+mn-ea"/>
        <a:cs typeface="Arial" charset="0"/>
      </a:defRPr>
    </a:lvl8pPr>
    <a:lvl9pPr marL="3657600" algn="l" defTabSz="914400" rtl="0" eaLnBrk="1" latinLnBrk="0" hangingPunct="1">
      <a:defRPr sz="94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Noris" initials="KN" lastIdx="4"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8983" autoAdjust="0"/>
  </p:normalViewPr>
  <p:slideViewPr>
    <p:cSldViewPr snapToGrid="0">
      <p:cViewPr>
        <p:scale>
          <a:sx n="30" d="100"/>
          <a:sy n="30" d="100"/>
        </p:scale>
        <p:origin x="-456" y="4098"/>
      </p:cViewPr>
      <p:guideLst>
        <p:guide orient="horz" pos="14742"/>
        <p:guide pos="10206"/>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4540163"/>
            <a:ext cx="27543443" cy="10032921"/>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4860608" y="26523317"/>
            <a:ext cx="22682835" cy="11961495"/>
          </a:xfrm>
        </p:spPr>
        <p:txBody>
          <a:bodyPr/>
          <a:lstStyle>
            <a:lvl1pPr marL="0" indent="0" algn="ctr">
              <a:buNone/>
              <a:defRPr>
                <a:solidFill>
                  <a:schemeClr val="tx1">
                    <a:tint val="75000"/>
                  </a:schemeClr>
                </a:solidFill>
              </a:defRPr>
            </a:lvl1pPr>
            <a:lvl2pPr marL="2387778" indent="0" algn="ctr">
              <a:buNone/>
              <a:defRPr>
                <a:solidFill>
                  <a:schemeClr val="tx1">
                    <a:tint val="75000"/>
                  </a:schemeClr>
                </a:solidFill>
              </a:defRPr>
            </a:lvl2pPr>
            <a:lvl3pPr marL="4775556" indent="0" algn="ctr">
              <a:buNone/>
              <a:defRPr>
                <a:solidFill>
                  <a:schemeClr val="tx1">
                    <a:tint val="75000"/>
                  </a:schemeClr>
                </a:solidFill>
              </a:defRPr>
            </a:lvl3pPr>
            <a:lvl4pPr marL="7163329" indent="0" algn="ctr">
              <a:buNone/>
              <a:defRPr>
                <a:solidFill>
                  <a:schemeClr val="tx1">
                    <a:tint val="75000"/>
                  </a:schemeClr>
                </a:solidFill>
              </a:defRPr>
            </a:lvl4pPr>
            <a:lvl5pPr marL="9551107" indent="0" algn="ctr">
              <a:buNone/>
              <a:defRPr>
                <a:solidFill>
                  <a:schemeClr val="tx1">
                    <a:tint val="75000"/>
                  </a:schemeClr>
                </a:solidFill>
              </a:defRPr>
            </a:lvl5pPr>
            <a:lvl6pPr marL="11938885" indent="0" algn="ctr">
              <a:buNone/>
              <a:defRPr>
                <a:solidFill>
                  <a:schemeClr val="tx1">
                    <a:tint val="75000"/>
                  </a:schemeClr>
                </a:solidFill>
              </a:defRPr>
            </a:lvl6pPr>
            <a:lvl7pPr marL="14326663" indent="0" algn="ctr">
              <a:buNone/>
              <a:defRPr>
                <a:solidFill>
                  <a:schemeClr val="tx1">
                    <a:tint val="75000"/>
                  </a:schemeClr>
                </a:solidFill>
              </a:defRPr>
            </a:lvl7pPr>
            <a:lvl8pPr marL="16714441" indent="0" algn="ctr">
              <a:buNone/>
              <a:defRPr>
                <a:solidFill>
                  <a:schemeClr val="tx1">
                    <a:tint val="75000"/>
                  </a:schemeClr>
                </a:solidFill>
              </a:defRPr>
            </a:lvl8pPr>
            <a:lvl9pPr marL="19102219"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lvl1pPr>
              <a:defRPr/>
            </a:lvl1pPr>
          </a:lstStyle>
          <a:p>
            <a:pPr>
              <a:defRPr/>
            </a:pPr>
            <a:fld id="{4061D649-EBD2-4D25-BF87-E6941569B676}" type="datetimeFigureOut">
              <a:rPr lang="es-VE"/>
              <a:pPr>
                <a:defRPr/>
              </a:pPr>
              <a:t>14/09/2010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6D4DB735-CD6A-49FD-B54B-EA5FAFA3E015}" type="slidenum">
              <a:rPr lang="es-VE"/>
              <a:pPr>
                <a:defRPr/>
              </a:pPr>
              <a:t>‹Nº›</a:t>
            </a:fld>
            <a:endParaRPr lang="es-V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EA6C0B69-933B-402F-BA3F-55418784BEFC}" type="datetimeFigureOut">
              <a:rPr lang="es-VE"/>
              <a:pPr>
                <a:defRPr/>
              </a:pPr>
              <a:t>14/09/2010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81270501-9F19-482A-9979-E189EEF6149F}" type="slidenum">
              <a:rPr lang="es-VE"/>
              <a:pPr>
                <a:defRPr/>
              </a:pPr>
              <a:t>‹Nº›</a:t>
            </a:fld>
            <a:endParaRPr lang="es-V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2941" y="1874416"/>
            <a:ext cx="7290911" cy="39936659"/>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1620203" y="1874416"/>
            <a:ext cx="21332666" cy="3993665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79D6233B-4C82-4A16-8A09-ED00342DFC46}" type="datetimeFigureOut">
              <a:rPr lang="es-VE"/>
              <a:pPr>
                <a:defRPr/>
              </a:pPr>
              <a:t>14/09/2010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4E2577B0-6CCB-4089-ADCC-876B61C42A64}" type="slidenum">
              <a:rPr lang="es-VE"/>
              <a:pPr>
                <a:defRPr/>
              </a:pPr>
              <a:t>‹Nº›</a:t>
            </a:fld>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A9BD81D8-F07A-4D0A-9418-E6639B81ED99}" type="datetimeFigureOut">
              <a:rPr lang="es-VE"/>
              <a:pPr>
                <a:defRPr/>
              </a:pPr>
              <a:t>14/09/2010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98426045-1DC4-40AD-8B5E-32CFB110AEAF}" type="slidenum">
              <a:rPr lang="es-VE"/>
              <a:pPr>
                <a:defRPr/>
              </a:pPr>
              <a:t>‹Nº›</a:t>
            </a:fld>
            <a:endParaRPr lang="es-V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697" y="30077096"/>
            <a:ext cx="27543443" cy="9296161"/>
          </a:xfrm>
        </p:spPr>
        <p:txBody>
          <a:bodyPr anchor="t"/>
          <a:lstStyle>
            <a:lvl1pPr algn="l">
              <a:defRPr sz="209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2559697" y="19838326"/>
            <a:ext cx="27543443" cy="10238776"/>
          </a:xfrm>
        </p:spPr>
        <p:txBody>
          <a:bodyPr anchor="b"/>
          <a:lstStyle>
            <a:lvl1pPr marL="0" indent="0">
              <a:buNone/>
              <a:defRPr sz="10500">
                <a:solidFill>
                  <a:schemeClr val="tx1">
                    <a:tint val="75000"/>
                  </a:schemeClr>
                </a:solidFill>
              </a:defRPr>
            </a:lvl1pPr>
            <a:lvl2pPr marL="2387778" indent="0">
              <a:buNone/>
              <a:defRPr sz="9400">
                <a:solidFill>
                  <a:schemeClr val="tx1">
                    <a:tint val="75000"/>
                  </a:schemeClr>
                </a:solidFill>
              </a:defRPr>
            </a:lvl2pPr>
            <a:lvl3pPr marL="4775556" indent="0">
              <a:buNone/>
              <a:defRPr sz="8400">
                <a:solidFill>
                  <a:schemeClr val="tx1">
                    <a:tint val="75000"/>
                  </a:schemeClr>
                </a:solidFill>
              </a:defRPr>
            </a:lvl3pPr>
            <a:lvl4pPr marL="7163329" indent="0">
              <a:buNone/>
              <a:defRPr sz="7300">
                <a:solidFill>
                  <a:schemeClr val="tx1">
                    <a:tint val="75000"/>
                  </a:schemeClr>
                </a:solidFill>
              </a:defRPr>
            </a:lvl4pPr>
            <a:lvl5pPr marL="9551107" indent="0">
              <a:buNone/>
              <a:defRPr sz="7300">
                <a:solidFill>
                  <a:schemeClr val="tx1">
                    <a:tint val="75000"/>
                  </a:schemeClr>
                </a:solidFill>
              </a:defRPr>
            </a:lvl5pPr>
            <a:lvl6pPr marL="11938885" indent="0">
              <a:buNone/>
              <a:defRPr sz="7300">
                <a:solidFill>
                  <a:schemeClr val="tx1">
                    <a:tint val="75000"/>
                  </a:schemeClr>
                </a:solidFill>
              </a:defRPr>
            </a:lvl6pPr>
            <a:lvl7pPr marL="14326663" indent="0">
              <a:buNone/>
              <a:defRPr sz="7300">
                <a:solidFill>
                  <a:schemeClr val="tx1">
                    <a:tint val="75000"/>
                  </a:schemeClr>
                </a:solidFill>
              </a:defRPr>
            </a:lvl7pPr>
            <a:lvl8pPr marL="16714441" indent="0">
              <a:buNone/>
              <a:defRPr sz="7300">
                <a:solidFill>
                  <a:schemeClr val="tx1">
                    <a:tint val="75000"/>
                  </a:schemeClr>
                </a:solidFill>
              </a:defRPr>
            </a:lvl8pPr>
            <a:lvl9pPr marL="19102219" indent="0">
              <a:buNone/>
              <a:defRPr sz="73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20BDDAE4-ACFC-4FDD-8602-43D563817BD6}" type="datetimeFigureOut">
              <a:rPr lang="es-VE"/>
              <a:pPr>
                <a:defRPr/>
              </a:pPr>
              <a:t>14/09/2010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847B5F38-7A70-49CB-9DFB-3C2A00FE204D}" type="slidenum">
              <a:rPr lang="es-VE"/>
              <a:pPr>
                <a:defRPr/>
              </a:pPr>
              <a:t>‹Nº›</a:t>
            </a:fld>
            <a:endParaRPr lang="es-V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1620207" y="10921377"/>
            <a:ext cx="14311789" cy="30889698"/>
          </a:xfrm>
        </p:spPr>
        <p:txBody>
          <a:bodyPr/>
          <a:lstStyle>
            <a:lvl1pPr>
              <a:defRPr sz="14600"/>
            </a:lvl1pPr>
            <a:lvl2pPr>
              <a:defRPr sz="125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16472064" y="10921377"/>
            <a:ext cx="14311789" cy="30889698"/>
          </a:xfrm>
        </p:spPr>
        <p:txBody>
          <a:bodyPr/>
          <a:lstStyle>
            <a:lvl1pPr>
              <a:defRPr sz="14600"/>
            </a:lvl1pPr>
            <a:lvl2pPr>
              <a:defRPr sz="125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3 Marcador de fecha"/>
          <p:cNvSpPr>
            <a:spLocks noGrp="1"/>
          </p:cNvSpPr>
          <p:nvPr>
            <p:ph type="dt" sz="half" idx="10"/>
          </p:nvPr>
        </p:nvSpPr>
        <p:spPr/>
        <p:txBody>
          <a:bodyPr/>
          <a:lstStyle>
            <a:lvl1pPr>
              <a:defRPr/>
            </a:lvl1pPr>
          </a:lstStyle>
          <a:p>
            <a:pPr>
              <a:defRPr/>
            </a:pPr>
            <a:fld id="{95967FC4-F36F-494B-A500-2E8EDD78F878}" type="datetimeFigureOut">
              <a:rPr lang="es-VE"/>
              <a:pPr>
                <a:defRPr/>
              </a:pPr>
              <a:t>14/09/2010</a:t>
            </a:fld>
            <a:endParaRPr lang="es-VE" dirty="0"/>
          </a:p>
        </p:txBody>
      </p:sp>
      <p:sp>
        <p:nvSpPr>
          <p:cNvPr id="6" name="4 Marcador de pie de página"/>
          <p:cNvSpPr>
            <a:spLocks noGrp="1"/>
          </p:cNvSpPr>
          <p:nvPr>
            <p:ph type="ftr" sz="quarter" idx="11"/>
          </p:nvPr>
        </p:nvSpPr>
        <p:spPr/>
        <p:txBody>
          <a:bodyPr/>
          <a:lstStyle>
            <a:lvl1pPr>
              <a:defRPr/>
            </a:lvl1pPr>
          </a:lstStyle>
          <a:p>
            <a:pPr>
              <a:defRPr/>
            </a:pPr>
            <a:endParaRPr lang="es-VE" dirty="0"/>
          </a:p>
        </p:txBody>
      </p:sp>
      <p:sp>
        <p:nvSpPr>
          <p:cNvPr id="7" name="5 Marcador de número de diapositiva"/>
          <p:cNvSpPr>
            <a:spLocks noGrp="1"/>
          </p:cNvSpPr>
          <p:nvPr>
            <p:ph type="sldNum" sz="quarter" idx="12"/>
          </p:nvPr>
        </p:nvSpPr>
        <p:spPr/>
        <p:txBody>
          <a:bodyPr/>
          <a:lstStyle>
            <a:lvl1pPr>
              <a:defRPr/>
            </a:lvl1pPr>
          </a:lstStyle>
          <a:p>
            <a:pPr>
              <a:defRPr/>
            </a:pPr>
            <a:fld id="{DEAF1083-B0AB-415E-99B0-8CD2B9ED9960}" type="slidenum">
              <a:rPr lang="es-VE"/>
              <a:pPr>
                <a:defRPr/>
              </a:pPr>
              <a:t>‹Nº›</a:t>
            </a:fld>
            <a:endParaRPr lang="es-V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1620203" y="10477146"/>
            <a:ext cx="14317416" cy="4366376"/>
          </a:xfrm>
        </p:spPr>
        <p:txBody>
          <a:bodyPr anchor="b"/>
          <a:lstStyle>
            <a:lvl1pPr marL="0" indent="0">
              <a:buNone/>
              <a:defRPr sz="12500" b="1"/>
            </a:lvl1pPr>
            <a:lvl2pPr marL="2387778" indent="0">
              <a:buNone/>
              <a:defRPr sz="10500" b="1"/>
            </a:lvl2pPr>
            <a:lvl3pPr marL="4775556" indent="0">
              <a:buNone/>
              <a:defRPr sz="9400" b="1"/>
            </a:lvl3pPr>
            <a:lvl4pPr marL="7163329" indent="0">
              <a:buNone/>
              <a:defRPr sz="8400" b="1"/>
            </a:lvl4pPr>
            <a:lvl5pPr marL="9551107" indent="0">
              <a:buNone/>
              <a:defRPr sz="8400" b="1"/>
            </a:lvl5pPr>
            <a:lvl6pPr marL="11938885" indent="0">
              <a:buNone/>
              <a:defRPr sz="8400" b="1"/>
            </a:lvl6pPr>
            <a:lvl7pPr marL="14326663" indent="0">
              <a:buNone/>
              <a:defRPr sz="8400" b="1"/>
            </a:lvl7pPr>
            <a:lvl8pPr marL="16714441" indent="0">
              <a:buNone/>
              <a:defRPr sz="8400" b="1"/>
            </a:lvl8pPr>
            <a:lvl9pPr marL="19102219" indent="0">
              <a:buNone/>
              <a:defRPr sz="84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203" y="14843521"/>
            <a:ext cx="14317416" cy="26967540"/>
          </a:xfrm>
        </p:spPr>
        <p:txBody>
          <a:bodyPr/>
          <a:lstStyle>
            <a:lvl1pPr>
              <a:defRPr sz="125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16460809" y="10477146"/>
            <a:ext cx="14323040" cy="4366376"/>
          </a:xfrm>
        </p:spPr>
        <p:txBody>
          <a:bodyPr anchor="b"/>
          <a:lstStyle>
            <a:lvl1pPr marL="0" indent="0">
              <a:buNone/>
              <a:defRPr sz="12500" b="1"/>
            </a:lvl1pPr>
            <a:lvl2pPr marL="2387778" indent="0">
              <a:buNone/>
              <a:defRPr sz="10500" b="1"/>
            </a:lvl2pPr>
            <a:lvl3pPr marL="4775556" indent="0">
              <a:buNone/>
              <a:defRPr sz="9400" b="1"/>
            </a:lvl3pPr>
            <a:lvl4pPr marL="7163329" indent="0">
              <a:buNone/>
              <a:defRPr sz="8400" b="1"/>
            </a:lvl4pPr>
            <a:lvl5pPr marL="9551107" indent="0">
              <a:buNone/>
              <a:defRPr sz="8400" b="1"/>
            </a:lvl5pPr>
            <a:lvl6pPr marL="11938885" indent="0">
              <a:buNone/>
              <a:defRPr sz="8400" b="1"/>
            </a:lvl6pPr>
            <a:lvl7pPr marL="14326663" indent="0">
              <a:buNone/>
              <a:defRPr sz="8400" b="1"/>
            </a:lvl7pPr>
            <a:lvl8pPr marL="16714441" indent="0">
              <a:buNone/>
              <a:defRPr sz="8400" b="1"/>
            </a:lvl8pPr>
            <a:lvl9pPr marL="19102219" indent="0">
              <a:buNone/>
              <a:defRPr sz="84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809" y="14843521"/>
            <a:ext cx="14323040" cy="26967540"/>
          </a:xfrm>
        </p:spPr>
        <p:txBody>
          <a:bodyPr/>
          <a:lstStyle>
            <a:lvl1pPr>
              <a:defRPr sz="125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3 Marcador de fecha"/>
          <p:cNvSpPr>
            <a:spLocks noGrp="1"/>
          </p:cNvSpPr>
          <p:nvPr>
            <p:ph type="dt" sz="half" idx="10"/>
          </p:nvPr>
        </p:nvSpPr>
        <p:spPr/>
        <p:txBody>
          <a:bodyPr/>
          <a:lstStyle>
            <a:lvl1pPr>
              <a:defRPr/>
            </a:lvl1pPr>
          </a:lstStyle>
          <a:p>
            <a:pPr>
              <a:defRPr/>
            </a:pPr>
            <a:fld id="{90B045F1-56EB-4E3E-8995-E7C658F380AD}" type="datetimeFigureOut">
              <a:rPr lang="es-VE"/>
              <a:pPr>
                <a:defRPr/>
              </a:pPr>
              <a:t>14/09/2010</a:t>
            </a:fld>
            <a:endParaRPr lang="es-VE" dirty="0"/>
          </a:p>
        </p:txBody>
      </p:sp>
      <p:sp>
        <p:nvSpPr>
          <p:cNvPr id="8" name="4 Marcador de pie de página"/>
          <p:cNvSpPr>
            <a:spLocks noGrp="1"/>
          </p:cNvSpPr>
          <p:nvPr>
            <p:ph type="ftr" sz="quarter" idx="11"/>
          </p:nvPr>
        </p:nvSpPr>
        <p:spPr/>
        <p:txBody>
          <a:bodyPr/>
          <a:lstStyle>
            <a:lvl1pPr>
              <a:defRPr/>
            </a:lvl1pPr>
          </a:lstStyle>
          <a:p>
            <a:pPr>
              <a:defRPr/>
            </a:pPr>
            <a:endParaRPr lang="es-VE" dirty="0"/>
          </a:p>
        </p:txBody>
      </p:sp>
      <p:sp>
        <p:nvSpPr>
          <p:cNvPr id="9" name="5 Marcador de número de diapositiva"/>
          <p:cNvSpPr>
            <a:spLocks noGrp="1"/>
          </p:cNvSpPr>
          <p:nvPr>
            <p:ph type="sldNum" sz="quarter" idx="12"/>
          </p:nvPr>
        </p:nvSpPr>
        <p:spPr/>
        <p:txBody>
          <a:bodyPr/>
          <a:lstStyle>
            <a:lvl1pPr>
              <a:defRPr/>
            </a:lvl1pPr>
          </a:lstStyle>
          <a:p>
            <a:pPr>
              <a:defRPr/>
            </a:pPr>
            <a:fld id="{3A171751-E836-431C-B3EB-6E9A8C2FC316}" type="slidenum">
              <a:rPr lang="es-VE"/>
              <a:pPr>
                <a:defRPr/>
              </a:pPr>
              <a:t>‹Nº›</a:t>
            </a:fld>
            <a:endParaRPr lang="es-V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3 Marcador de fecha"/>
          <p:cNvSpPr>
            <a:spLocks noGrp="1"/>
          </p:cNvSpPr>
          <p:nvPr>
            <p:ph type="dt" sz="half" idx="10"/>
          </p:nvPr>
        </p:nvSpPr>
        <p:spPr/>
        <p:txBody>
          <a:bodyPr/>
          <a:lstStyle>
            <a:lvl1pPr>
              <a:defRPr/>
            </a:lvl1pPr>
          </a:lstStyle>
          <a:p>
            <a:pPr>
              <a:defRPr/>
            </a:pPr>
            <a:fld id="{6066F75B-FA82-4CE2-90C9-A7FE2FD264C3}" type="datetimeFigureOut">
              <a:rPr lang="es-VE"/>
              <a:pPr>
                <a:defRPr/>
              </a:pPr>
              <a:t>14/09/2010</a:t>
            </a:fld>
            <a:endParaRPr lang="es-VE" dirty="0"/>
          </a:p>
        </p:txBody>
      </p:sp>
      <p:sp>
        <p:nvSpPr>
          <p:cNvPr id="4" name="4 Marcador de pie de página"/>
          <p:cNvSpPr>
            <a:spLocks noGrp="1"/>
          </p:cNvSpPr>
          <p:nvPr>
            <p:ph type="ftr" sz="quarter" idx="11"/>
          </p:nvPr>
        </p:nvSpPr>
        <p:spPr/>
        <p:txBody>
          <a:bodyPr/>
          <a:lstStyle>
            <a:lvl1pPr>
              <a:defRPr/>
            </a:lvl1pPr>
          </a:lstStyle>
          <a:p>
            <a:pPr>
              <a:defRPr/>
            </a:pPr>
            <a:endParaRPr lang="es-VE" dirty="0"/>
          </a:p>
        </p:txBody>
      </p:sp>
      <p:sp>
        <p:nvSpPr>
          <p:cNvPr id="5" name="5 Marcador de número de diapositiva"/>
          <p:cNvSpPr>
            <a:spLocks noGrp="1"/>
          </p:cNvSpPr>
          <p:nvPr>
            <p:ph type="sldNum" sz="quarter" idx="12"/>
          </p:nvPr>
        </p:nvSpPr>
        <p:spPr/>
        <p:txBody>
          <a:bodyPr/>
          <a:lstStyle>
            <a:lvl1pPr>
              <a:defRPr/>
            </a:lvl1pPr>
          </a:lstStyle>
          <a:p>
            <a:pPr>
              <a:defRPr/>
            </a:pPr>
            <a:fld id="{3DD73997-3478-42A4-B727-D0A0B739EE99}" type="slidenum">
              <a:rPr lang="es-VE"/>
              <a:pPr>
                <a:defRPr/>
              </a:pPr>
              <a:t>‹Nº›</a:t>
            </a:fld>
            <a:endParaRPr lang="es-V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F6D864C-8038-44CF-B7A4-B8DF0B1E6921}" type="datetimeFigureOut">
              <a:rPr lang="es-VE"/>
              <a:pPr>
                <a:defRPr/>
              </a:pPr>
              <a:t>14/09/2010</a:t>
            </a:fld>
            <a:endParaRPr lang="es-VE" dirty="0"/>
          </a:p>
        </p:txBody>
      </p:sp>
      <p:sp>
        <p:nvSpPr>
          <p:cNvPr id="3" name="4 Marcador de pie de página"/>
          <p:cNvSpPr>
            <a:spLocks noGrp="1"/>
          </p:cNvSpPr>
          <p:nvPr>
            <p:ph type="ftr" sz="quarter" idx="11"/>
          </p:nvPr>
        </p:nvSpPr>
        <p:spPr/>
        <p:txBody>
          <a:bodyPr/>
          <a:lstStyle>
            <a:lvl1pPr>
              <a:defRPr/>
            </a:lvl1pPr>
          </a:lstStyle>
          <a:p>
            <a:pPr>
              <a:defRPr/>
            </a:pPr>
            <a:endParaRPr lang="es-VE" dirty="0"/>
          </a:p>
        </p:txBody>
      </p:sp>
      <p:sp>
        <p:nvSpPr>
          <p:cNvPr id="4" name="5 Marcador de número de diapositiva"/>
          <p:cNvSpPr>
            <a:spLocks noGrp="1"/>
          </p:cNvSpPr>
          <p:nvPr>
            <p:ph type="sldNum" sz="quarter" idx="12"/>
          </p:nvPr>
        </p:nvSpPr>
        <p:spPr/>
        <p:txBody>
          <a:bodyPr/>
          <a:lstStyle>
            <a:lvl1pPr>
              <a:defRPr/>
            </a:lvl1pPr>
          </a:lstStyle>
          <a:p>
            <a:pPr>
              <a:defRPr/>
            </a:pPr>
            <a:fld id="{5A7E8C80-1573-44BB-B4B0-21DB00EE5224}" type="slidenum">
              <a:rPr lang="es-VE"/>
              <a:pPr>
                <a:defRPr/>
              </a:pPr>
              <a:t>‹Nº›</a:t>
            </a:fld>
            <a:endParaRPr lang="es-V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13" y="1863567"/>
            <a:ext cx="10660709" cy="7930991"/>
          </a:xfrm>
        </p:spPr>
        <p:txBody>
          <a:bodyPr anchor="b"/>
          <a:lstStyle>
            <a:lvl1pPr algn="l">
              <a:defRPr sz="105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12669083" y="1863578"/>
            <a:ext cx="18114764" cy="39947495"/>
          </a:xfrm>
        </p:spPr>
        <p:txBody>
          <a:bodyPr/>
          <a:lstStyle>
            <a:lvl1pPr>
              <a:defRPr sz="16700"/>
            </a:lvl1pPr>
            <a:lvl2pPr>
              <a:defRPr sz="14600"/>
            </a:lvl2pPr>
            <a:lvl3pPr>
              <a:defRPr sz="12500"/>
            </a:lvl3pPr>
            <a:lvl4pPr>
              <a:defRPr sz="10500"/>
            </a:lvl4pPr>
            <a:lvl5pPr>
              <a:defRPr sz="10500"/>
            </a:lvl5pPr>
            <a:lvl6pPr>
              <a:defRPr sz="10500"/>
            </a:lvl6pPr>
            <a:lvl7pPr>
              <a:defRPr sz="10500"/>
            </a:lvl7pPr>
            <a:lvl8pPr>
              <a:defRPr sz="10500"/>
            </a:lvl8pPr>
            <a:lvl9pPr>
              <a:defRPr sz="10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1620213" y="9794569"/>
            <a:ext cx="10660709" cy="32016505"/>
          </a:xfrm>
        </p:spPr>
        <p:txBody>
          <a:bodyPr/>
          <a:lstStyle>
            <a:lvl1pPr marL="0" indent="0">
              <a:buNone/>
              <a:defRPr sz="7300"/>
            </a:lvl1pPr>
            <a:lvl2pPr marL="2387778" indent="0">
              <a:buNone/>
              <a:defRPr sz="6300"/>
            </a:lvl2pPr>
            <a:lvl3pPr marL="4775556" indent="0">
              <a:buNone/>
              <a:defRPr sz="5200"/>
            </a:lvl3pPr>
            <a:lvl4pPr marL="7163329" indent="0">
              <a:buNone/>
              <a:defRPr sz="4700"/>
            </a:lvl4pPr>
            <a:lvl5pPr marL="9551107" indent="0">
              <a:buNone/>
              <a:defRPr sz="4700"/>
            </a:lvl5pPr>
            <a:lvl6pPr marL="11938885" indent="0">
              <a:buNone/>
              <a:defRPr sz="4700"/>
            </a:lvl6pPr>
            <a:lvl7pPr marL="14326663" indent="0">
              <a:buNone/>
              <a:defRPr sz="4700"/>
            </a:lvl7pPr>
            <a:lvl8pPr marL="16714441" indent="0">
              <a:buNone/>
              <a:defRPr sz="4700"/>
            </a:lvl8pPr>
            <a:lvl9pPr marL="19102219" indent="0">
              <a:buNone/>
              <a:defRPr sz="47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8C43AD-45DB-49EB-BA10-1BDD24152DFB}" type="datetimeFigureOut">
              <a:rPr lang="es-VE"/>
              <a:pPr>
                <a:defRPr/>
              </a:pPr>
              <a:t>14/09/2010</a:t>
            </a:fld>
            <a:endParaRPr lang="es-VE" dirty="0"/>
          </a:p>
        </p:txBody>
      </p:sp>
      <p:sp>
        <p:nvSpPr>
          <p:cNvPr id="6" name="4 Marcador de pie de página"/>
          <p:cNvSpPr>
            <a:spLocks noGrp="1"/>
          </p:cNvSpPr>
          <p:nvPr>
            <p:ph type="ftr" sz="quarter" idx="11"/>
          </p:nvPr>
        </p:nvSpPr>
        <p:spPr/>
        <p:txBody>
          <a:bodyPr/>
          <a:lstStyle>
            <a:lvl1pPr>
              <a:defRPr/>
            </a:lvl1pPr>
          </a:lstStyle>
          <a:p>
            <a:pPr>
              <a:defRPr/>
            </a:pPr>
            <a:endParaRPr lang="es-VE" dirty="0"/>
          </a:p>
        </p:txBody>
      </p:sp>
      <p:sp>
        <p:nvSpPr>
          <p:cNvPr id="7" name="5 Marcador de número de diapositiva"/>
          <p:cNvSpPr>
            <a:spLocks noGrp="1"/>
          </p:cNvSpPr>
          <p:nvPr>
            <p:ph type="sldNum" sz="quarter" idx="12"/>
          </p:nvPr>
        </p:nvSpPr>
        <p:spPr/>
        <p:txBody>
          <a:bodyPr/>
          <a:lstStyle>
            <a:lvl1pPr>
              <a:defRPr/>
            </a:lvl1pPr>
          </a:lstStyle>
          <a:p>
            <a:pPr>
              <a:defRPr/>
            </a:pPr>
            <a:fld id="{89B955E5-0935-48FE-AAC8-C5C4361C7707}" type="slidenum">
              <a:rPr lang="es-VE"/>
              <a:pPr>
                <a:defRPr/>
              </a:pPr>
              <a:t>‹Nº›</a:t>
            </a:fld>
            <a:endParaRPr lang="es-V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421" y="32764096"/>
            <a:ext cx="19442430" cy="3867986"/>
          </a:xfrm>
        </p:spPr>
        <p:txBody>
          <a:bodyPr anchor="b"/>
          <a:lstStyle>
            <a:lvl1pPr algn="l">
              <a:defRPr sz="105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6351421" y="4182190"/>
            <a:ext cx="19442430" cy="28083510"/>
          </a:xfrm>
        </p:spPr>
        <p:txBody>
          <a:bodyPr rtlCol="0">
            <a:normAutofit/>
          </a:bodyPr>
          <a:lstStyle>
            <a:lvl1pPr marL="0" indent="0">
              <a:buNone/>
              <a:defRPr sz="16700"/>
            </a:lvl1pPr>
            <a:lvl2pPr marL="2387778" indent="0">
              <a:buNone/>
              <a:defRPr sz="14600"/>
            </a:lvl2pPr>
            <a:lvl3pPr marL="4775556" indent="0">
              <a:buNone/>
              <a:defRPr sz="12500"/>
            </a:lvl3pPr>
            <a:lvl4pPr marL="7163329" indent="0">
              <a:buNone/>
              <a:defRPr sz="10500"/>
            </a:lvl4pPr>
            <a:lvl5pPr marL="9551107" indent="0">
              <a:buNone/>
              <a:defRPr sz="10500"/>
            </a:lvl5pPr>
            <a:lvl6pPr marL="11938885" indent="0">
              <a:buNone/>
              <a:defRPr sz="10500"/>
            </a:lvl6pPr>
            <a:lvl7pPr marL="14326663" indent="0">
              <a:buNone/>
              <a:defRPr sz="10500"/>
            </a:lvl7pPr>
            <a:lvl8pPr marL="16714441" indent="0">
              <a:buNone/>
              <a:defRPr sz="10500"/>
            </a:lvl8pPr>
            <a:lvl9pPr marL="19102219" indent="0">
              <a:buNone/>
              <a:defRPr sz="10500"/>
            </a:lvl9pPr>
          </a:lstStyle>
          <a:p>
            <a:pPr lvl="0"/>
            <a:endParaRPr lang="es-VE" noProof="0" dirty="0"/>
          </a:p>
        </p:txBody>
      </p:sp>
      <p:sp>
        <p:nvSpPr>
          <p:cNvPr id="4" name="3 Marcador de texto"/>
          <p:cNvSpPr>
            <a:spLocks noGrp="1"/>
          </p:cNvSpPr>
          <p:nvPr>
            <p:ph type="body" sz="half" idx="2"/>
          </p:nvPr>
        </p:nvSpPr>
        <p:spPr>
          <a:xfrm>
            <a:off x="6351421" y="36632082"/>
            <a:ext cx="19442430" cy="5493184"/>
          </a:xfrm>
        </p:spPr>
        <p:txBody>
          <a:bodyPr/>
          <a:lstStyle>
            <a:lvl1pPr marL="0" indent="0">
              <a:buNone/>
              <a:defRPr sz="7300"/>
            </a:lvl1pPr>
            <a:lvl2pPr marL="2387778" indent="0">
              <a:buNone/>
              <a:defRPr sz="6300"/>
            </a:lvl2pPr>
            <a:lvl3pPr marL="4775556" indent="0">
              <a:buNone/>
              <a:defRPr sz="5200"/>
            </a:lvl3pPr>
            <a:lvl4pPr marL="7163329" indent="0">
              <a:buNone/>
              <a:defRPr sz="4700"/>
            </a:lvl4pPr>
            <a:lvl5pPr marL="9551107" indent="0">
              <a:buNone/>
              <a:defRPr sz="4700"/>
            </a:lvl5pPr>
            <a:lvl6pPr marL="11938885" indent="0">
              <a:buNone/>
              <a:defRPr sz="4700"/>
            </a:lvl6pPr>
            <a:lvl7pPr marL="14326663" indent="0">
              <a:buNone/>
              <a:defRPr sz="4700"/>
            </a:lvl7pPr>
            <a:lvl8pPr marL="16714441" indent="0">
              <a:buNone/>
              <a:defRPr sz="4700"/>
            </a:lvl8pPr>
            <a:lvl9pPr marL="19102219" indent="0">
              <a:buNone/>
              <a:defRPr sz="47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CD0A0A8-DD24-4CE7-9415-5AEE9AB5AB66}" type="datetimeFigureOut">
              <a:rPr lang="es-VE"/>
              <a:pPr>
                <a:defRPr/>
              </a:pPr>
              <a:t>14/09/2010</a:t>
            </a:fld>
            <a:endParaRPr lang="es-VE" dirty="0"/>
          </a:p>
        </p:txBody>
      </p:sp>
      <p:sp>
        <p:nvSpPr>
          <p:cNvPr id="6" name="4 Marcador de pie de página"/>
          <p:cNvSpPr>
            <a:spLocks noGrp="1"/>
          </p:cNvSpPr>
          <p:nvPr>
            <p:ph type="ftr" sz="quarter" idx="11"/>
          </p:nvPr>
        </p:nvSpPr>
        <p:spPr/>
        <p:txBody>
          <a:bodyPr/>
          <a:lstStyle>
            <a:lvl1pPr>
              <a:defRPr/>
            </a:lvl1pPr>
          </a:lstStyle>
          <a:p>
            <a:pPr>
              <a:defRPr/>
            </a:pPr>
            <a:endParaRPr lang="es-VE" dirty="0"/>
          </a:p>
        </p:txBody>
      </p:sp>
      <p:sp>
        <p:nvSpPr>
          <p:cNvPr id="7" name="5 Marcador de número de diapositiva"/>
          <p:cNvSpPr>
            <a:spLocks noGrp="1"/>
          </p:cNvSpPr>
          <p:nvPr>
            <p:ph type="sldNum" sz="quarter" idx="12"/>
          </p:nvPr>
        </p:nvSpPr>
        <p:spPr/>
        <p:txBody>
          <a:bodyPr/>
          <a:lstStyle>
            <a:lvl1pPr>
              <a:defRPr/>
            </a:lvl1pPr>
          </a:lstStyle>
          <a:p>
            <a:pPr>
              <a:defRPr/>
            </a:pPr>
            <a:fld id="{99BB520F-2865-4730-B8E6-22929CF016B6}" type="slidenum">
              <a:rPr lang="es-VE"/>
              <a:pPr>
                <a:defRPr/>
              </a:pPr>
              <a:t>‹Nº›</a:t>
            </a:fld>
            <a:endParaRPr lang="es-V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620838" y="1874789"/>
            <a:ext cx="29162375" cy="7800975"/>
          </a:xfrm>
          <a:prstGeom prst="rect">
            <a:avLst/>
          </a:prstGeom>
          <a:noFill/>
          <a:ln w="9525">
            <a:noFill/>
            <a:miter lim="800000"/>
            <a:headEnd/>
            <a:tailEnd/>
          </a:ln>
        </p:spPr>
        <p:txBody>
          <a:bodyPr vert="horz" wrap="square" lIns="477555" tIns="238777" rIns="477555" bIns="238777" numCol="1" anchor="ctr" anchorCtr="0" compatLnSpc="1">
            <a:prstTxWarp prst="textNoShape">
              <a:avLst/>
            </a:prstTxWarp>
          </a:bodyPr>
          <a:lstStyle/>
          <a:p>
            <a:pPr lvl="0"/>
            <a:r>
              <a:rPr lang="es-ES" smtClean="0"/>
              <a:t>Haga clic para modificar el estilo de título del patrón</a:t>
            </a:r>
            <a:endParaRPr lang="es-VE" smtClean="0"/>
          </a:p>
        </p:txBody>
      </p:sp>
      <p:sp>
        <p:nvSpPr>
          <p:cNvPr id="1027" name="2 Marcador de texto"/>
          <p:cNvSpPr>
            <a:spLocks noGrp="1"/>
          </p:cNvSpPr>
          <p:nvPr>
            <p:ph type="body" idx="1"/>
          </p:nvPr>
        </p:nvSpPr>
        <p:spPr bwMode="auto">
          <a:xfrm>
            <a:off x="1620838" y="10920784"/>
            <a:ext cx="29162375" cy="30890468"/>
          </a:xfrm>
          <a:prstGeom prst="rect">
            <a:avLst/>
          </a:prstGeom>
          <a:noFill/>
          <a:ln w="9525">
            <a:noFill/>
            <a:miter lim="800000"/>
            <a:headEnd/>
            <a:tailEnd/>
          </a:ln>
        </p:spPr>
        <p:txBody>
          <a:bodyPr vert="horz" wrap="square" lIns="477555" tIns="238777" rIns="477555" bIns="238777"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smtClean="0"/>
          </a:p>
        </p:txBody>
      </p:sp>
      <p:sp>
        <p:nvSpPr>
          <p:cNvPr id="4" name="3 Marcador de fecha"/>
          <p:cNvSpPr>
            <a:spLocks noGrp="1"/>
          </p:cNvSpPr>
          <p:nvPr>
            <p:ph type="dt" sz="half" idx="2"/>
          </p:nvPr>
        </p:nvSpPr>
        <p:spPr>
          <a:xfrm>
            <a:off x="1620841" y="43382768"/>
            <a:ext cx="7559675" cy="2491493"/>
          </a:xfrm>
          <a:prstGeom prst="rect">
            <a:avLst/>
          </a:prstGeom>
        </p:spPr>
        <p:txBody>
          <a:bodyPr vert="horz" lIns="477555" tIns="238777" rIns="477555" bIns="238777" rtlCol="0" anchor="ctr"/>
          <a:lstStyle>
            <a:lvl1pPr algn="l" defTabSz="4777740" fontAlgn="auto">
              <a:spcBef>
                <a:spcPts val="0"/>
              </a:spcBef>
              <a:spcAft>
                <a:spcPts val="0"/>
              </a:spcAft>
              <a:defRPr sz="6300" smtClean="0">
                <a:solidFill>
                  <a:schemeClr val="tx1">
                    <a:tint val="75000"/>
                  </a:schemeClr>
                </a:solidFill>
                <a:latin typeface="+mn-lt"/>
                <a:cs typeface="+mn-cs"/>
              </a:defRPr>
            </a:lvl1pPr>
          </a:lstStyle>
          <a:p>
            <a:pPr>
              <a:defRPr/>
            </a:pPr>
            <a:fld id="{F61E5E61-AE00-4A62-9B2A-7F193C98C9AD}" type="datetimeFigureOut">
              <a:rPr lang="es-VE"/>
              <a:pPr>
                <a:defRPr/>
              </a:pPr>
              <a:t>14/09/2010</a:t>
            </a:fld>
            <a:endParaRPr lang="es-VE" dirty="0"/>
          </a:p>
        </p:txBody>
      </p:sp>
      <p:sp>
        <p:nvSpPr>
          <p:cNvPr id="5" name="4 Marcador de pie de página"/>
          <p:cNvSpPr>
            <a:spLocks noGrp="1"/>
          </p:cNvSpPr>
          <p:nvPr>
            <p:ph type="ftr" sz="quarter" idx="3"/>
          </p:nvPr>
        </p:nvSpPr>
        <p:spPr>
          <a:xfrm>
            <a:off x="11071225" y="43382768"/>
            <a:ext cx="10261600" cy="2491493"/>
          </a:xfrm>
          <a:prstGeom prst="rect">
            <a:avLst/>
          </a:prstGeom>
        </p:spPr>
        <p:txBody>
          <a:bodyPr vert="horz" lIns="477555" tIns="238777" rIns="477555" bIns="238777" rtlCol="0" anchor="ctr"/>
          <a:lstStyle>
            <a:lvl1pPr algn="ctr" defTabSz="4777740" fontAlgn="auto">
              <a:spcBef>
                <a:spcPts val="0"/>
              </a:spcBef>
              <a:spcAft>
                <a:spcPts val="0"/>
              </a:spcAft>
              <a:defRPr sz="6300">
                <a:solidFill>
                  <a:schemeClr val="tx1">
                    <a:tint val="75000"/>
                  </a:schemeClr>
                </a:solidFill>
                <a:latin typeface="+mn-lt"/>
                <a:cs typeface="+mn-cs"/>
              </a:defRPr>
            </a:lvl1pPr>
          </a:lstStyle>
          <a:p>
            <a:pPr>
              <a:defRPr/>
            </a:pPr>
            <a:endParaRPr lang="es-VE" dirty="0"/>
          </a:p>
        </p:txBody>
      </p:sp>
      <p:sp>
        <p:nvSpPr>
          <p:cNvPr id="6" name="5 Marcador de número de diapositiva"/>
          <p:cNvSpPr>
            <a:spLocks noGrp="1"/>
          </p:cNvSpPr>
          <p:nvPr>
            <p:ph type="sldNum" sz="quarter" idx="4"/>
          </p:nvPr>
        </p:nvSpPr>
        <p:spPr>
          <a:xfrm>
            <a:off x="23223541" y="43382768"/>
            <a:ext cx="7559675" cy="2491493"/>
          </a:xfrm>
          <a:prstGeom prst="rect">
            <a:avLst/>
          </a:prstGeom>
        </p:spPr>
        <p:txBody>
          <a:bodyPr vert="horz" lIns="477555" tIns="238777" rIns="477555" bIns="238777" rtlCol="0" anchor="ctr"/>
          <a:lstStyle>
            <a:lvl1pPr algn="r" defTabSz="4777740" fontAlgn="auto">
              <a:spcBef>
                <a:spcPts val="0"/>
              </a:spcBef>
              <a:spcAft>
                <a:spcPts val="0"/>
              </a:spcAft>
              <a:defRPr sz="6300" smtClean="0">
                <a:solidFill>
                  <a:schemeClr val="tx1">
                    <a:tint val="75000"/>
                  </a:schemeClr>
                </a:solidFill>
                <a:latin typeface="+mn-lt"/>
                <a:cs typeface="+mn-cs"/>
              </a:defRPr>
            </a:lvl1pPr>
          </a:lstStyle>
          <a:p>
            <a:pPr>
              <a:defRPr/>
            </a:pPr>
            <a:fld id="{B1D01217-BF16-4763-B411-94A6261E6AD6}" type="slidenum">
              <a:rPr lang="es-VE"/>
              <a:pPr>
                <a:defRPr/>
              </a:pPr>
              <a:t>‹Nº›</a:t>
            </a:fld>
            <a:endParaRPr lang="es-VE"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775200" rtl="0" fontAlgn="base">
        <a:spcBef>
          <a:spcPct val="0"/>
        </a:spcBef>
        <a:spcAft>
          <a:spcPct val="0"/>
        </a:spcAft>
        <a:defRPr sz="23000" kern="1200">
          <a:solidFill>
            <a:schemeClr val="tx1"/>
          </a:solidFill>
          <a:latin typeface="+mj-lt"/>
          <a:ea typeface="+mj-ea"/>
          <a:cs typeface="+mj-cs"/>
        </a:defRPr>
      </a:lvl1pPr>
      <a:lvl2pPr algn="ctr" defTabSz="4775200" rtl="0" fontAlgn="base">
        <a:spcBef>
          <a:spcPct val="0"/>
        </a:spcBef>
        <a:spcAft>
          <a:spcPct val="0"/>
        </a:spcAft>
        <a:defRPr sz="23000">
          <a:solidFill>
            <a:schemeClr val="tx1"/>
          </a:solidFill>
          <a:latin typeface="Calibri" pitchFamily="34" charset="0"/>
        </a:defRPr>
      </a:lvl2pPr>
      <a:lvl3pPr algn="ctr" defTabSz="4775200" rtl="0" fontAlgn="base">
        <a:spcBef>
          <a:spcPct val="0"/>
        </a:spcBef>
        <a:spcAft>
          <a:spcPct val="0"/>
        </a:spcAft>
        <a:defRPr sz="23000">
          <a:solidFill>
            <a:schemeClr val="tx1"/>
          </a:solidFill>
          <a:latin typeface="Calibri" pitchFamily="34" charset="0"/>
        </a:defRPr>
      </a:lvl3pPr>
      <a:lvl4pPr algn="ctr" defTabSz="4775200" rtl="0" fontAlgn="base">
        <a:spcBef>
          <a:spcPct val="0"/>
        </a:spcBef>
        <a:spcAft>
          <a:spcPct val="0"/>
        </a:spcAft>
        <a:defRPr sz="23000">
          <a:solidFill>
            <a:schemeClr val="tx1"/>
          </a:solidFill>
          <a:latin typeface="Calibri" pitchFamily="34" charset="0"/>
        </a:defRPr>
      </a:lvl4pPr>
      <a:lvl5pPr algn="ctr" defTabSz="4775200" rtl="0" fontAlgn="base">
        <a:spcBef>
          <a:spcPct val="0"/>
        </a:spcBef>
        <a:spcAft>
          <a:spcPct val="0"/>
        </a:spcAft>
        <a:defRPr sz="23000">
          <a:solidFill>
            <a:schemeClr val="tx1"/>
          </a:solidFill>
          <a:latin typeface="Calibri" pitchFamily="34" charset="0"/>
        </a:defRPr>
      </a:lvl5pPr>
      <a:lvl6pPr marL="457200" algn="ctr" defTabSz="4775200" rtl="0" fontAlgn="base">
        <a:spcBef>
          <a:spcPct val="0"/>
        </a:spcBef>
        <a:spcAft>
          <a:spcPct val="0"/>
        </a:spcAft>
        <a:defRPr sz="23000">
          <a:solidFill>
            <a:schemeClr val="tx1"/>
          </a:solidFill>
          <a:latin typeface="Calibri" pitchFamily="34" charset="0"/>
        </a:defRPr>
      </a:lvl6pPr>
      <a:lvl7pPr marL="914400" algn="ctr" defTabSz="4775200" rtl="0" fontAlgn="base">
        <a:spcBef>
          <a:spcPct val="0"/>
        </a:spcBef>
        <a:spcAft>
          <a:spcPct val="0"/>
        </a:spcAft>
        <a:defRPr sz="23000">
          <a:solidFill>
            <a:schemeClr val="tx1"/>
          </a:solidFill>
          <a:latin typeface="Calibri" pitchFamily="34" charset="0"/>
        </a:defRPr>
      </a:lvl7pPr>
      <a:lvl8pPr marL="1371600" algn="ctr" defTabSz="4775200" rtl="0" fontAlgn="base">
        <a:spcBef>
          <a:spcPct val="0"/>
        </a:spcBef>
        <a:spcAft>
          <a:spcPct val="0"/>
        </a:spcAft>
        <a:defRPr sz="23000">
          <a:solidFill>
            <a:schemeClr val="tx1"/>
          </a:solidFill>
          <a:latin typeface="Calibri" pitchFamily="34" charset="0"/>
        </a:defRPr>
      </a:lvl8pPr>
      <a:lvl9pPr marL="1828800" algn="ctr" defTabSz="4775200" rtl="0" fontAlgn="base">
        <a:spcBef>
          <a:spcPct val="0"/>
        </a:spcBef>
        <a:spcAft>
          <a:spcPct val="0"/>
        </a:spcAft>
        <a:defRPr sz="23000">
          <a:solidFill>
            <a:schemeClr val="tx1"/>
          </a:solidFill>
          <a:latin typeface="Calibri" pitchFamily="34" charset="0"/>
        </a:defRPr>
      </a:lvl9pPr>
    </p:titleStyle>
    <p:bodyStyle>
      <a:lvl1pPr marL="1790700" indent="-1790700" algn="l" defTabSz="4775200" rtl="0" fontAlgn="base">
        <a:spcBef>
          <a:spcPct val="20000"/>
        </a:spcBef>
        <a:spcAft>
          <a:spcPct val="0"/>
        </a:spcAft>
        <a:buFont typeface="Arial" charset="0"/>
        <a:buChar char="•"/>
        <a:defRPr sz="16700" kern="1200">
          <a:solidFill>
            <a:schemeClr val="tx1"/>
          </a:solidFill>
          <a:latin typeface="+mn-lt"/>
          <a:ea typeface="+mn-ea"/>
          <a:cs typeface="+mn-cs"/>
        </a:defRPr>
      </a:lvl1pPr>
      <a:lvl2pPr marL="3879850" indent="-1492250" algn="l" defTabSz="4775200" rtl="0" fontAlgn="base">
        <a:spcBef>
          <a:spcPct val="20000"/>
        </a:spcBef>
        <a:spcAft>
          <a:spcPct val="0"/>
        </a:spcAft>
        <a:buFont typeface="Arial" charset="0"/>
        <a:buChar char="–"/>
        <a:defRPr sz="14600" kern="1200">
          <a:solidFill>
            <a:schemeClr val="tx1"/>
          </a:solidFill>
          <a:latin typeface="+mn-lt"/>
          <a:ea typeface="+mn-ea"/>
          <a:cs typeface="+mn-cs"/>
        </a:defRPr>
      </a:lvl2pPr>
      <a:lvl3pPr marL="5969000" indent="-1193800" algn="l" defTabSz="4775200" rtl="0" fontAlgn="base">
        <a:spcBef>
          <a:spcPct val="20000"/>
        </a:spcBef>
        <a:spcAft>
          <a:spcPct val="0"/>
        </a:spcAft>
        <a:buFont typeface="Arial" charset="0"/>
        <a:buChar char="•"/>
        <a:defRPr sz="12500" kern="1200">
          <a:solidFill>
            <a:schemeClr val="tx1"/>
          </a:solidFill>
          <a:latin typeface="+mn-lt"/>
          <a:ea typeface="+mn-ea"/>
          <a:cs typeface="+mn-cs"/>
        </a:defRPr>
      </a:lvl3pPr>
      <a:lvl4pPr marL="8356600" indent="-1193800" algn="l" defTabSz="4775200" rtl="0" fontAlgn="base">
        <a:spcBef>
          <a:spcPct val="20000"/>
        </a:spcBef>
        <a:spcAft>
          <a:spcPct val="0"/>
        </a:spcAft>
        <a:buFont typeface="Arial" charset="0"/>
        <a:buChar char="–"/>
        <a:defRPr sz="10500" kern="1200">
          <a:solidFill>
            <a:schemeClr val="tx1"/>
          </a:solidFill>
          <a:latin typeface="+mn-lt"/>
          <a:ea typeface="+mn-ea"/>
          <a:cs typeface="+mn-cs"/>
        </a:defRPr>
      </a:lvl4pPr>
      <a:lvl5pPr marL="10744200" indent="-1193800" algn="l" defTabSz="4775200" rtl="0" fontAlgn="base">
        <a:spcBef>
          <a:spcPct val="20000"/>
        </a:spcBef>
        <a:spcAft>
          <a:spcPct val="0"/>
        </a:spcAft>
        <a:buFont typeface="Arial" charset="0"/>
        <a:buChar char="»"/>
        <a:defRPr sz="10500" kern="1200">
          <a:solidFill>
            <a:schemeClr val="tx1"/>
          </a:solidFill>
          <a:latin typeface="+mn-lt"/>
          <a:ea typeface="+mn-ea"/>
          <a:cs typeface="+mn-cs"/>
        </a:defRPr>
      </a:lvl5pPr>
      <a:lvl6pPr marL="13132776"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520549"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7908327"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296105"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s-VE"/>
      </a:defPPr>
      <a:lvl1pPr marL="0" algn="l" defTabSz="4775556" rtl="0" eaLnBrk="1" latinLnBrk="0" hangingPunct="1">
        <a:defRPr sz="9400" kern="1200">
          <a:solidFill>
            <a:schemeClr val="tx1"/>
          </a:solidFill>
          <a:latin typeface="+mn-lt"/>
          <a:ea typeface="+mn-ea"/>
          <a:cs typeface="+mn-cs"/>
        </a:defRPr>
      </a:lvl1pPr>
      <a:lvl2pPr marL="2387778" algn="l" defTabSz="4775556" rtl="0" eaLnBrk="1" latinLnBrk="0" hangingPunct="1">
        <a:defRPr sz="9400" kern="1200">
          <a:solidFill>
            <a:schemeClr val="tx1"/>
          </a:solidFill>
          <a:latin typeface="+mn-lt"/>
          <a:ea typeface="+mn-ea"/>
          <a:cs typeface="+mn-cs"/>
        </a:defRPr>
      </a:lvl2pPr>
      <a:lvl3pPr marL="4775556" algn="l" defTabSz="4775556" rtl="0" eaLnBrk="1" latinLnBrk="0" hangingPunct="1">
        <a:defRPr sz="9400" kern="1200">
          <a:solidFill>
            <a:schemeClr val="tx1"/>
          </a:solidFill>
          <a:latin typeface="+mn-lt"/>
          <a:ea typeface="+mn-ea"/>
          <a:cs typeface="+mn-cs"/>
        </a:defRPr>
      </a:lvl3pPr>
      <a:lvl4pPr marL="7163329" algn="l" defTabSz="4775556" rtl="0" eaLnBrk="1" latinLnBrk="0" hangingPunct="1">
        <a:defRPr sz="9400" kern="1200">
          <a:solidFill>
            <a:schemeClr val="tx1"/>
          </a:solidFill>
          <a:latin typeface="+mn-lt"/>
          <a:ea typeface="+mn-ea"/>
          <a:cs typeface="+mn-cs"/>
        </a:defRPr>
      </a:lvl4pPr>
      <a:lvl5pPr marL="9551107" algn="l" defTabSz="4775556" rtl="0" eaLnBrk="1" latinLnBrk="0" hangingPunct="1">
        <a:defRPr sz="9400" kern="1200">
          <a:solidFill>
            <a:schemeClr val="tx1"/>
          </a:solidFill>
          <a:latin typeface="+mn-lt"/>
          <a:ea typeface="+mn-ea"/>
          <a:cs typeface="+mn-cs"/>
        </a:defRPr>
      </a:lvl5pPr>
      <a:lvl6pPr marL="11938885" algn="l" defTabSz="4775556" rtl="0" eaLnBrk="1" latinLnBrk="0" hangingPunct="1">
        <a:defRPr sz="9400" kern="1200">
          <a:solidFill>
            <a:schemeClr val="tx1"/>
          </a:solidFill>
          <a:latin typeface="+mn-lt"/>
          <a:ea typeface="+mn-ea"/>
          <a:cs typeface="+mn-cs"/>
        </a:defRPr>
      </a:lvl6pPr>
      <a:lvl7pPr marL="14326663" algn="l" defTabSz="4775556" rtl="0" eaLnBrk="1" latinLnBrk="0" hangingPunct="1">
        <a:defRPr sz="9400" kern="1200">
          <a:solidFill>
            <a:schemeClr val="tx1"/>
          </a:solidFill>
          <a:latin typeface="+mn-lt"/>
          <a:ea typeface="+mn-ea"/>
          <a:cs typeface="+mn-cs"/>
        </a:defRPr>
      </a:lvl7pPr>
      <a:lvl8pPr marL="16714441" algn="l" defTabSz="4775556" rtl="0" eaLnBrk="1" latinLnBrk="0" hangingPunct="1">
        <a:defRPr sz="9400" kern="1200">
          <a:solidFill>
            <a:schemeClr val="tx1"/>
          </a:solidFill>
          <a:latin typeface="+mn-lt"/>
          <a:ea typeface="+mn-ea"/>
          <a:cs typeface="+mn-cs"/>
        </a:defRPr>
      </a:lvl8pPr>
      <a:lvl9pPr marL="19102219" algn="l" defTabSz="4775556" rtl="0" eaLnBrk="1" latinLnBrk="0" hangingPunct="1">
        <a:defRPr sz="9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1.bin"/><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4 CuadroTexto"/>
          <p:cNvSpPr txBox="1">
            <a:spLocks noChangeArrowheads="1"/>
          </p:cNvSpPr>
          <p:nvPr/>
        </p:nvSpPr>
        <p:spPr bwMode="auto">
          <a:xfrm>
            <a:off x="5200573" y="456159"/>
            <a:ext cx="25431750" cy="2123658"/>
          </a:xfrm>
          <a:prstGeom prst="rect">
            <a:avLst/>
          </a:prstGeom>
          <a:noFill/>
          <a:ln w="9525">
            <a:noFill/>
            <a:miter lim="800000"/>
            <a:headEnd/>
            <a:tailEnd/>
          </a:ln>
        </p:spPr>
        <p:txBody>
          <a:bodyPr>
            <a:spAutoFit/>
          </a:bodyPr>
          <a:lstStyle/>
          <a:p>
            <a:pPr algn="ctr"/>
            <a:r>
              <a:rPr lang="es-VE" sz="6600" b="1" dirty="0" smtClean="0">
                <a:latin typeface="+mn-lt"/>
              </a:rPr>
              <a:t>Microscopía de fase cuantitativa para el estudio de células óseas sobre superficies de rugosidad variable.</a:t>
            </a:r>
            <a:endParaRPr lang="es-VE" sz="6600" dirty="0">
              <a:latin typeface="+mn-lt"/>
            </a:endParaRPr>
          </a:p>
        </p:txBody>
      </p:sp>
      <p:sp>
        <p:nvSpPr>
          <p:cNvPr id="2056" name="9 CuadroTexto"/>
          <p:cNvSpPr txBox="1">
            <a:spLocks noChangeArrowheads="1"/>
          </p:cNvSpPr>
          <p:nvPr/>
        </p:nvSpPr>
        <p:spPr bwMode="auto">
          <a:xfrm>
            <a:off x="3629114" y="2462494"/>
            <a:ext cx="25217437" cy="2000548"/>
          </a:xfrm>
          <a:prstGeom prst="rect">
            <a:avLst/>
          </a:prstGeom>
          <a:noFill/>
          <a:ln w="9525">
            <a:noFill/>
            <a:miter lim="800000"/>
            <a:headEnd/>
            <a:tailEnd/>
          </a:ln>
        </p:spPr>
        <p:txBody>
          <a:bodyPr>
            <a:spAutoFit/>
          </a:bodyPr>
          <a:lstStyle/>
          <a:p>
            <a:pPr algn="ctr">
              <a:lnSpc>
                <a:spcPct val="150000"/>
              </a:lnSpc>
            </a:pPr>
            <a:r>
              <a:rPr lang="es-VE" sz="4000" b="1" u="sng" dirty="0">
                <a:latin typeface="Calibri" pitchFamily="34" charset="0"/>
              </a:rPr>
              <a:t>González-</a:t>
            </a:r>
            <a:r>
              <a:rPr lang="es-VE" sz="4000" b="1" u="sng" dirty="0" err="1">
                <a:latin typeface="Calibri" pitchFamily="34" charset="0"/>
              </a:rPr>
              <a:t>Laprea</a:t>
            </a:r>
            <a:r>
              <a:rPr lang="es-VE" sz="4000" b="1" u="sng" dirty="0">
                <a:latin typeface="Calibri" pitchFamily="34" charset="0"/>
              </a:rPr>
              <a:t>, </a:t>
            </a:r>
            <a:r>
              <a:rPr lang="es-VE" sz="4000" b="1" u="sng" dirty="0" smtClean="0">
                <a:latin typeface="Calibri" pitchFamily="34" charset="0"/>
              </a:rPr>
              <a:t>J</a:t>
            </a:r>
            <a:r>
              <a:rPr lang="es-VE" sz="4000" b="1" baseline="30000" dirty="0" smtClean="0">
                <a:latin typeface="Calibri" pitchFamily="34" charset="0"/>
              </a:rPr>
              <a:t>1</a:t>
            </a:r>
            <a:r>
              <a:rPr lang="es-VE" sz="4000" dirty="0" smtClean="0">
                <a:latin typeface="Calibri" pitchFamily="34" charset="0"/>
              </a:rPr>
              <a:t>, </a:t>
            </a:r>
            <a:r>
              <a:rPr lang="es-VE" sz="4000" dirty="0">
                <a:latin typeface="Calibri" pitchFamily="34" charset="0"/>
              </a:rPr>
              <a:t>Márquez, </a:t>
            </a:r>
            <a:r>
              <a:rPr lang="es-VE" sz="4000" dirty="0" smtClean="0">
                <a:latin typeface="Calibri" pitchFamily="34" charset="0"/>
              </a:rPr>
              <a:t>A</a:t>
            </a:r>
            <a:r>
              <a:rPr lang="es-VE" sz="4000" baseline="30000" dirty="0" smtClean="0">
                <a:latin typeface="Calibri" pitchFamily="34" charset="0"/>
              </a:rPr>
              <a:t>2</a:t>
            </a:r>
            <a:r>
              <a:rPr lang="es-VE" sz="4000" dirty="0" smtClean="0">
                <a:latin typeface="Calibri" pitchFamily="34" charset="0"/>
              </a:rPr>
              <a:t>, Noris-Suarez</a:t>
            </a:r>
            <a:r>
              <a:rPr lang="es-VE" sz="4000" dirty="0">
                <a:latin typeface="Calibri" pitchFamily="34" charset="0"/>
              </a:rPr>
              <a:t>, </a:t>
            </a:r>
            <a:r>
              <a:rPr lang="es-VE" sz="4000" dirty="0" smtClean="0">
                <a:latin typeface="Calibri" pitchFamily="34" charset="0"/>
              </a:rPr>
              <a:t>K</a:t>
            </a:r>
            <a:r>
              <a:rPr lang="es-VE" sz="4000" baseline="30000" dirty="0" smtClean="0">
                <a:latin typeface="Calibri" pitchFamily="34" charset="0"/>
              </a:rPr>
              <a:t>2  </a:t>
            </a:r>
            <a:r>
              <a:rPr lang="es-VE" sz="4000" dirty="0" smtClean="0">
                <a:latin typeface="Calibri" pitchFamily="34" charset="0"/>
              </a:rPr>
              <a:t>y Escalona, R</a:t>
            </a:r>
            <a:r>
              <a:rPr lang="es-VE" sz="4000" baseline="30000" dirty="0" smtClean="0">
                <a:latin typeface="Calibri" pitchFamily="34" charset="0"/>
              </a:rPr>
              <a:t>1</a:t>
            </a:r>
            <a:endParaRPr lang="es-VE" sz="4000" baseline="30000" dirty="0">
              <a:latin typeface="Calibri" pitchFamily="34" charset="0"/>
            </a:endParaRPr>
          </a:p>
          <a:p>
            <a:pPr algn="ctr"/>
            <a:r>
              <a:rPr lang="es-VE" sz="3200" baseline="30000" dirty="0" smtClean="0">
                <a:latin typeface="Calibri" pitchFamily="34" charset="0"/>
              </a:rPr>
              <a:t>1</a:t>
            </a:r>
            <a:r>
              <a:rPr lang="es-VE" sz="3200" dirty="0" smtClean="0">
                <a:latin typeface="Calibri" pitchFamily="34" charset="0"/>
              </a:rPr>
              <a:t>Laboratorio </a:t>
            </a:r>
            <a:r>
              <a:rPr lang="es-VE" sz="3200" dirty="0">
                <a:latin typeface="Calibri" pitchFamily="34" charset="0"/>
              </a:rPr>
              <a:t>de Óptica e Interferometría, Departamento de </a:t>
            </a:r>
            <a:r>
              <a:rPr lang="es-VE" sz="3200" dirty="0" smtClean="0">
                <a:latin typeface="Calibri" pitchFamily="34" charset="0"/>
              </a:rPr>
              <a:t>Física, </a:t>
            </a:r>
            <a:r>
              <a:rPr lang="es-VE" sz="3200" baseline="30000" dirty="0" smtClean="0">
                <a:latin typeface="Calibri" pitchFamily="34" charset="0"/>
              </a:rPr>
              <a:t>2</a:t>
            </a:r>
            <a:r>
              <a:rPr lang="es-VE" sz="3200" dirty="0" smtClean="0">
                <a:latin typeface="Calibri" pitchFamily="34" charset="0"/>
              </a:rPr>
              <a:t>Laboratorio </a:t>
            </a:r>
            <a:r>
              <a:rPr lang="es-VE" sz="3200" dirty="0">
                <a:latin typeface="Calibri" pitchFamily="34" charset="0"/>
              </a:rPr>
              <a:t>de Bioingeniería de tejidos, departamento de Biología </a:t>
            </a:r>
            <a:r>
              <a:rPr lang="es-VE" sz="3200" dirty="0" smtClean="0">
                <a:latin typeface="Calibri" pitchFamily="34" charset="0"/>
              </a:rPr>
              <a:t>Celular. Universidad </a:t>
            </a:r>
            <a:r>
              <a:rPr lang="es-VE" sz="3200" dirty="0">
                <a:latin typeface="Calibri" pitchFamily="34" charset="0"/>
              </a:rPr>
              <a:t>Simón Bolívar, Caracas, </a:t>
            </a:r>
            <a:r>
              <a:rPr lang="es-VE" sz="3200" dirty="0" smtClean="0">
                <a:latin typeface="Calibri" pitchFamily="34" charset="0"/>
              </a:rPr>
              <a:t>Venezuela. Correo </a:t>
            </a:r>
            <a:r>
              <a:rPr lang="es-VE" sz="3200" dirty="0">
                <a:latin typeface="Calibri" pitchFamily="34" charset="0"/>
              </a:rPr>
              <a:t>electrónico: </a:t>
            </a:r>
            <a:r>
              <a:rPr lang="es-VE" sz="3200" dirty="0" smtClean="0">
                <a:latin typeface="Calibri" pitchFamily="34" charset="0"/>
              </a:rPr>
              <a:t>jeglaprea@usb.ve</a:t>
            </a:r>
            <a:endParaRPr lang="es-VE" sz="3200" dirty="0">
              <a:latin typeface="Calibri" pitchFamily="34" charset="0"/>
            </a:endParaRPr>
          </a:p>
        </p:txBody>
      </p:sp>
      <p:sp>
        <p:nvSpPr>
          <p:cNvPr id="2057" name="Rectangle 6"/>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2058" name="Rectangle 8"/>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2060" name="Rectangle 10"/>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2062" name="31 CuadroTexto"/>
          <p:cNvSpPr txBox="1">
            <a:spLocks noChangeArrowheads="1"/>
          </p:cNvSpPr>
          <p:nvPr/>
        </p:nvSpPr>
        <p:spPr bwMode="auto">
          <a:xfrm>
            <a:off x="628542" y="17640734"/>
            <a:ext cx="14859104" cy="1631216"/>
          </a:xfrm>
          <a:prstGeom prst="rect">
            <a:avLst/>
          </a:prstGeom>
          <a:noFill/>
          <a:ln w="9525">
            <a:noFill/>
            <a:miter lim="800000"/>
            <a:headEnd/>
            <a:tailEnd/>
          </a:ln>
        </p:spPr>
        <p:txBody>
          <a:bodyPr wrap="square">
            <a:spAutoFit/>
          </a:bodyPr>
          <a:lstStyle/>
          <a:p>
            <a:pPr algn="just"/>
            <a:r>
              <a:rPr lang="es-VE" sz="3600" b="1" i="1" dirty="0">
                <a:latin typeface="Calibri" pitchFamily="34" charset="0"/>
              </a:rPr>
              <a:t>Microscopio interferencial</a:t>
            </a:r>
            <a:r>
              <a:rPr lang="es-VE" sz="3200" b="1" i="1" dirty="0">
                <a:latin typeface="Calibri" pitchFamily="34" charset="0"/>
              </a:rPr>
              <a:t>: </a:t>
            </a:r>
            <a:r>
              <a:rPr lang="es-VE" sz="3200" dirty="0" smtClean="0">
                <a:latin typeface="Calibri" pitchFamily="34" charset="0"/>
              </a:rPr>
              <a:t>Consiste en un microscopio </a:t>
            </a:r>
            <a:r>
              <a:rPr lang="es-VE" sz="3200" dirty="0">
                <a:latin typeface="Calibri" pitchFamily="34" charset="0"/>
              </a:rPr>
              <a:t>convencional de reflexión, </a:t>
            </a:r>
            <a:r>
              <a:rPr lang="es-VE" sz="3200" dirty="0" smtClean="0">
                <a:latin typeface="Calibri" pitchFamily="34" charset="0"/>
              </a:rPr>
              <a:t>con </a:t>
            </a:r>
            <a:r>
              <a:rPr lang="es-VE" sz="3200" dirty="0">
                <a:latin typeface="Calibri" pitchFamily="34" charset="0"/>
              </a:rPr>
              <a:t>un objetivo interferencial tipo </a:t>
            </a:r>
            <a:r>
              <a:rPr lang="es-VE" sz="3200" dirty="0" smtClean="0">
                <a:latin typeface="Calibri" pitchFamily="34" charset="0"/>
              </a:rPr>
              <a:t>Mirau 20X, fijado a un actuador piezoeléctrico con el que se introduce la fase arbitraria </a:t>
            </a:r>
            <a:r>
              <a:rPr lang="el-GR" sz="3200" i="1" dirty="0" smtClean="0">
                <a:latin typeface="+mn-lt"/>
                <a:ea typeface="Cambria Math" pitchFamily="18" charset="0"/>
                <a:cs typeface="Cambria Math" pitchFamily="18" charset="0"/>
              </a:rPr>
              <a:t>α</a:t>
            </a:r>
            <a:r>
              <a:rPr lang="es-VE" sz="3200" i="1" baseline="-25000" dirty="0" smtClean="0">
                <a:latin typeface="+mn-lt"/>
                <a:ea typeface="Cambria Math" pitchFamily="18" charset="0"/>
                <a:cs typeface="Cambria Math" pitchFamily="18" charset="0"/>
              </a:rPr>
              <a:t>i</a:t>
            </a:r>
            <a:r>
              <a:rPr lang="es-VE" sz="3200" dirty="0" smtClean="0">
                <a:latin typeface="Calibri" pitchFamily="34" charset="0"/>
              </a:rPr>
              <a:t>  (</a:t>
            </a:r>
            <a:r>
              <a:rPr lang="es-VE" sz="3200" dirty="0">
                <a:latin typeface="Calibri" pitchFamily="34" charset="0"/>
              </a:rPr>
              <a:t>figura 1).</a:t>
            </a:r>
            <a:endParaRPr lang="es-VE" sz="3200" i="1" dirty="0">
              <a:latin typeface="Calibri" pitchFamily="34" charset="0"/>
            </a:endParaRPr>
          </a:p>
        </p:txBody>
      </p:sp>
      <p:sp>
        <p:nvSpPr>
          <p:cNvPr id="2066" name="Rectangle 14"/>
          <p:cNvSpPr>
            <a:spLocks noChangeArrowheads="1"/>
          </p:cNvSpPr>
          <p:nvPr/>
        </p:nvSpPr>
        <p:spPr bwMode="auto">
          <a:xfrm>
            <a:off x="2" y="-560485"/>
            <a:ext cx="184731" cy="1538883"/>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2067" name="Rectangle 15"/>
          <p:cNvSpPr>
            <a:spLocks noChangeArrowheads="1"/>
          </p:cNvSpPr>
          <p:nvPr/>
        </p:nvSpPr>
        <p:spPr bwMode="auto">
          <a:xfrm>
            <a:off x="2" y="842696"/>
            <a:ext cx="184731" cy="369332"/>
          </a:xfrm>
          <a:prstGeom prst="rect">
            <a:avLst/>
          </a:prstGeom>
          <a:noFill/>
          <a:ln w="9525">
            <a:noFill/>
            <a:miter lim="800000"/>
            <a:headEnd/>
            <a:tailEnd/>
          </a:ln>
        </p:spPr>
        <p:txBody>
          <a:bodyPr wrap="none" anchor="ctr">
            <a:spAutoFit/>
          </a:bodyPr>
          <a:lstStyle/>
          <a:p>
            <a:pPr defTabSz="914400"/>
            <a:endParaRPr lang="es-ES" sz="1800"/>
          </a:p>
        </p:txBody>
      </p:sp>
      <p:sp>
        <p:nvSpPr>
          <p:cNvPr id="77" name="76 CuadroTexto"/>
          <p:cNvSpPr txBox="1"/>
          <p:nvPr/>
        </p:nvSpPr>
        <p:spPr>
          <a:xfrm>
            <a:off x="16514045" y="37930000"/>
            <a:ext cx="15073311" cy="5078313"/>
          </a:xfrm>
          <a:prstGeom prst="rect">
            <a:avLst/>
          </a:prstGeom>
          <a:noFill/>
        </p:spPr>
        <p:txBody>
          <a:bodyPr wrap="square">
            <a:spAutoFit/>
          </a:bodyPr>
          <a:lstStyle/>
          <a:p>
            <a:pPr algn="just" defTabSz="4777740" fontAlgn="auto">
              <a:spcBef>
                <a:spcPts val="0"/>
              </a:spcBef>
              <a:spcAft>
                <a:spcPts val="0"/>
              </a:spcAft>
              <a:defRPr/>
            </a:pPr>
            <a:r>
              <a:rPr lang="es-VE" sz="3600" b="1" i="1" dirty="0" smtClean="0">
                <a:latin typeface="+mn-lt"/>
                <a:cs typeface="+mn-cs"/>
              </a:rPr>
              <a:t>Conclusiones</a:t>
            </a:r>
            <a:r>
              <a:rPr lang="es-VE" sz="3600" b="1" i="1" dirty="0">
                <a:latin typeface="+mn-lt"/>
                <a:cs typeface="+mn-cs"/>
              </a:rPr>
              <a:t>:</a:t>
            </a:r>
            <a:r>
              <a:rPr lang="es-VE" sz="3200" b="1" i="1" dirty="0">
                <a:latin typeface="+mn-lt"/>
                <a:cs typeface="+mn-cs"/>
              </a:rPr>
              <a:t> </a:t>
            </a:r>
            <a:r>
              <a:rPr lang="es-VE" sz="3200" b="1" i="1" dirty="0" smtClean="0">
                <a:latin typeface="+mn-lt"/>
                <a:cs typeface="+mn-cs"/>
              </a:rPr>
              <a:t> </a:t>
            </a:r>
          </a:p>
          <a:p>
            <a:pPr algn="just" defTabSz="4777740" fontAlgn="auto">
              <a:spcBef>
                <a:spcPts val="0"/>
              </a:spcBef>
              <a:spcAft>
                <a:spcPts val="0"/>
              </a:spcAft>
              <a:buFont typeface="Arial" pitchFamily="34" charset="0"/>
              <a:buChar char="•"/>
              <a:defRPr/>
            </a:pPr>
            <a:r>
              <a:rPr lang="es-VE" sz="3200" b="1" i="1" dirty="0" smtClean="0">
                <a:latin typeface="+mn-lt"/>
                <a:cs typeface="+mn-cs"/>
              </a:rPr>
              <a:t> </a:t>
            </a:r>
            <a:r>
              <a:rPr lang="es-VE" sz="3200" dirty="0" smtClean="0">
                <a:latin typeface="+mn-lt"/>
                <a:cs typeface="+mn-cs"/>
              </a:rPr>
              <a:t>Pese a su simplicidad, el interferómetro de Mirau permite obtener mapas de fase óptica de sistemas celulares sobre superficies opacas pero ópticamente cooperativas y realizar medidas cuantitativas a partir de </a:t>
            </a:r>
            <a:r>
              <a:rPr lang="es-VE" sz="3200" dirty="0" smtClean="0">
                <a:latin typeface="+mn-lt"/>
                <a:cs typeface="+mn-cs"/>
              </a:rPr>
              <a:t>estos</a:t>
            </a:r>
            <a:r>
              <a:rPr lang="es-VE" sz="3200" dirty="0" smtClean="0">
                <a:latin typeface="+mn-lt"/>
                <a:cs typeface="+mn-cs"/>
              </a:rPr>
              <a:t>. </a:t>
            </a:r>
            <a:r>
              <a:rPr lang="es-VE" sz="3200" dirty="0" smtClean="0">
                <a:latin typeface="+mn-lt"/>
                <a:cs typeface="+mn-cs"/>
              </a:rPr>
              <a:t>Perfilándose como </a:t>
            </a:r>
            <a:r>
              <a:rPr lang="es-VE" sz="3200" dirty="0" smtClean="0">
                <a:latin typeface="+mn-lt"/>
                <a:cs typeface="+mn-cs"/>
              </a:rPr>
              <a:t>una herramienta útil para el estudio morfológico de sistemas celulares sobre </a:t>
            </a:r>
            <a:r>
              <a:rPr lang="es-VE" sz="3200" dirty="0" smtClean="0">
                <a:latin typeface="+mn-lt"/>
                <a:cs typeface="+mn-cs"/>
              </a:rPr>
              <a:t>biomateriales opacos, </a:t>
            </a:r>
            <a:r>
              <a:rPr lang="es-VE" sz="3200" dirty="0" smtClean="0">
                <a:latin typeface="+mn-lt"/>
                <a:cs typeface="+mn-cs"/>
              </a:rPr>
              <a:t>lo que  puede ser de aplicación directa en el desarrollo de sustitutos óseos (prótesis). </a:t>
            </a:r>
          </a:p>
          <a:p>
            <a:pPr algn="just" defTabSz="4777740" fontAlgn="auto">
              <a:spcBef>
                <a:spcPts val="0"/>
              </a:spcBef>
              <a:spcAft>
                <a:spcPts val="0"/>
              </a:spcAft>
              <a:buFont typeface="Arial" pitchFamily="34" charset="0"/>
              <a:buChar char="•"/>
              <a:defRPr/>
            </a:pPr>
            <a:r>
              <a:rPr lang="es-VE" sz="3200" dirty="0" smtClean="0">
                <a:latin typeface="+mn-lt"/>
                <a:cs typeface="+mn-cs"/>
              </a:rPr>
              <a:t> Según los resultados mostrados, los efectos que pueda tener la rugosidad sobre la evolución de la célula no se dan en las fases tempranas de su adhesión, esto hace suponer que la rugosidad afecta más bien a la célula es en sus procesos de funcionamiento o proliferación.</a:t>
            </a:r>
            <a:endParaRPr lang="es-VE" sz="3200" dirty="0">
              <a:latin typeface="+mn-lt"/>
              <a:cs typeface="+mn-cs"/>
            </a:endParaRPr>
          </a:p>
        </p:txBody>
      </p:sp>
      <p:sp>
        <p:nvSpPr>
          <p:cNvPr id="2070" name="Rectangle 25"/>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a:latin typeface="Calibri" pitchFamily="34" charset="0"/>
            </a:endParaRPr>
          </a:p>
        </p:txBody>
      </p:sp>
      <p:pic>
        <p:nvPicPr>
          <p:cNvPr id="2071" name="Picture 5"/>
          <p:cNvPicPr>
            <a:picLocks noChangeAspect="1" noChangeArrowheads="1"/>
          </p:cNvPicPr>
          <p:nvPr/>
        </p:nvPicPr>
        <p:blipFill>
          <a:blip r:embed="rId3" cstate="print"/>
          <a:srcRect/>
          <a:stretch>
            <a:fillRect/>
          </a:stretch>
        </p:blipFill>
        <p:spPr bwMode="auto">
          <a:xfrm>
            <a:off x="1200045" y="685055"/>
            <a:ext cx="4159250" cy="2546636"/>
          </a:xfrm>
          <a:prstGeom prst="rect">
            <a:avLst/>
          </a:prstGeom>
          <a:noFill/>
          <a:ln w="9525">
            <a:noFill/>
            <a:miter lim="800000"/>
            <a:headEnd/>
            <a:tailEnd/>
          </a:ln>
        </p:spPr>
      </p:pic>
      <p:sp>
        <p:nvSpPr>
          <p:cNvPr id="2074" name="95 CuadroTexto"/>
          <p:cNvSpPr txBox="1">
            <a:spLocks noChangeArrowheads="1"/>
          </p:cNvSpPr>
          <p:nvPr/>
        </p:nvSpPr>
        <p:spPr bwMode="auto">
          <a:xfrm>
            <a:off x="15910692" y="10621265"/>
            <a:ext cx="15624687" cy="2616101"/>
          </a:xfrm>
          <a:prstGeom prst="rect">
            <a:avLst/>
          </a:prstGeom>
          <a:noFill/>
          <a:ln w="9525">
            <a:noFill/>
            <a:miter lim="800000"/>
            <a:headEnd/>
            <a:tailEnd/>
          </a:ln>
        </p:spPr>
        <p:txBody>
          <a:bodyPr wrap="square">
            <a:spAutoFit/>
          </a:bodyPr>
          <a:lstStyle/>
          <a:p>
            <a:pPr algn="just"/>
            <a:r>
              <a:rPr lang="es-VE" sz="3600" b="1" i="1" dirty="0" smtClean="0">
                <a:latin typeface="Calibri" pitchFamily="34" charset="0"/>
              </a:rPr>
              <a:t>Evolución temporal de las células:</a:t>
            </a:r>
            <a:r>
              <a:rPr lang="es-VE" sz="3600" dirty="0" smtClean="0">
                <a:latin typeface="Calibri" pitchFamily="34" charset="0"/>
              </a:rPr>
              <a:t> </a:t>
            </a:r>
            <a:r>
              <a:rPr lang="es-VE" sz="3200" dirty="0" smtClean="0">
                <a:latin typeface="Calibri" pitchFamily="34" charset="0"/>
              </a:rPr>
              <a:t>Mapas de fase óptica obtenidos a diferentes tiempos de cultivo (0 a 25 h) muestran como las células incrementan su área de contacto  con la superficie, a medida que experimentan una reducción en su altura, sugiriendo un proceso de esparcimiento o expansión de su área de adhesión. Se puede observar la formación de interconexiones entre ellas (figura 3). </a:t>
            </a:r>
            <a:endParaRPr lang="es-VE" sz="3200" dirty="0">
              <a:latin typeface="Calibri" pitchFamily="34" charset="0"/>
            </a:endParaRPr>
          </a:p>
        </p:txBody>
      </p:sp>
      <p:grpSp>
        <p:nvGrpSpPr>
          <p:cNvPr id="215" name="214 Grupo"/>
          <p:cNvGrpSpPr/>
          <p:nvPr/>
        </p:nvGrpSpPr>
        <p:grpSpPr>
          <a:xfrm>
            <a:off x="571763" y="40738920"/>
            <a:ext cx="15010370" cy="3108544"/>
            <a:chOff x="346841" y="29550061"/>
            <a:chExt cx="15010370" cy="2869425"/>
          </a:xfrm>
        </p:grpSpPr>
        <p:pic>
          <p:nvPicPr>
            <p:cNvPr id="92" name="Picture 7"/>
            <p:cNvPicPr>
              <a:picLocks noChangeAspect="1" noChangeArrowheads="1"/>
            </p:cNvPicPr>
            <p:nvPr/>
          </p:nvPicPr>
          <p:blipFill>
            <a:blip r:embed="rId4" cstate="print"/>
            <a:srcRect/>
            <a:stretch>
              <a:fillRect/>
            </a:stretch>
          </p:blipFill>
          <p:spPr bwMode="auto">
            <a:xfrm>
              <a:off x="346841" y="30298874"/>
              <a:ext cx="1928826" cy="1570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76" name="92 CuadroTexto"/>
            <p:cNvSpPr txBox="1">
              <a:spLocks noChangeArrowheads="1"/>
            </p:cNvSpPr>
            <p:nvPr/>
          </p:nvSpPr>
          <p:spPr bwMode="auto">
            <a:xfrm>
              <a:off x="2426920" y="29550061"/>
              <a:ext cx="12930291" cy="2869425"/>
            </a:xfrm>
            <a:prstGeom prst="rect">
              <a:avLst/>
            </a:prstGeom>
            <a:noFill/>
            <a:ln w="9525">
              <a:noFill/>
              <a:miter lim="800000"/>
              <a:headEnd/>
              <a:tailEnd/>
            </a:ln>
          </p:spPr>
          <p:txBody>
            <a:bodyPr wrap="square">
              <a:spAutoFit/>
            </a:bodyPr>
            <a:lstStyle/>
            <a:p>
              <a:pPr algn="just"/>
              <a:r>
                <a:rPr lang="es-VE" sz="3600" b="1" i="1" dirty="0" smtClean="0">
                  <a:latin typeface="Calibri" pitchFamily="34" charset="0"/>
                </a:rPr>
                <a:t>Modelo in vitro</a:t>
              </a:r>
              <a:r>
                <a:rPr lang="es-VE" sz="3200" b="1" i="1" dirty="0" smtClean="0">
                  <a:latin typeface="Calibri" pitchFamily="34" charset="0"/>
                </a:rPr>
                <a:t>:  </a:t>
              </a:r>
              <a:r>
                <a:rPr lang="es-VE" sz="3200" dirty="0" smtClean="0">
                  <a:latin typeface="Calibri" pitchFamily="34" charset="0"/>
                </a:rPr>
                <a:t>Se emplearon osteoblastos las cuales </a:t>
              </a:r>
              <a:r>
                <a:rPr lang="es-VE" sz="3200" dirty="0">
                  <a:latin typeface="Calibri" pitchFamily="34" charset="0"/>
                </a:rPr>
                <a:t>son células del sistema óseo,  encargadas del proceso de regeneración del hueso. En cultivo, se caracterizan por formar </a:t>
              </a:r>
              <a:r>
                <a:rPr lang="es-VE" sz="3200" dirty="0" err="1">
                  <a:latin typeface="Calibri" pitchFamily="34" charset="0"/>
                </a:rPr>
                <a:t>monocapas</a:t>
              </a:r>
              <a:r>
                <a:rPr lang="es-VE" sz="3200" dirty="0">
                  <a:latin typeface="Calibri" pitchFamily="34" charset="0"/>
                </a:rPr>
                <a:t> de células interconectadas entre sí. Las células son obtenidas por medio de un proceso de digestión enzimática  a partir de calvaria de ratas </a:t>
              </a:r>
              <a:r>
                <a:rPr lang="es-VE" sz="3200" i="1" smtClean="0">
                  <a:latin typeface="Calibri" pitchFamily="34" charset="0"/>
                </a:rPr>
                <a:t>Sprague-dowley</a:t>
              </a:r>
              <a:r>
                <a:rPr lang="es-VE" sz="3200" i="1" dirty="0" smtClean="0">
                  <a:latin typeface="Calibri" pitchFamily="34" charset="0"/>
                </a:rPr>
                <a:t> </a:t>
              </a:r>
              <a:r>
                <a:rPr lang="es-VE" sz="3200" dirty="0" smtClean="0">
                  <a:latin typeface="Calibri" pitchFamily="34" charset="0"/>
                </a:rPr>
                <a:t>neonatas.  Las células fueron sembradas en los discos de acero en proporción de 4x10</a:t>
              </a:r>
              <a:r>
                <a:rPr lang="es-VE" sz="3200" baseline="30000" dirty="0" smtClean="0">
                  <a:latin typeface="Calibri" pitchFamily="34" charset="0"/>
                </a:rPr>
                <a:t>3</a:t>
              </a:r>
              <a:r>
                <a:rPr lang="es-VE" sz="3200" dirty="0" smtClean="0">
                  <a:latin typeface="Calibri" pitchFamily="34" charset="0"/>
                </a:rPr>
                <a:t> </a:t>
              </a:r>
              <a:r>
                <a:rPr lang="es-VE" sz="3200" dirty="0" err="1" smtClean="0">
                  <a:latin typeface="Calibri" pitchFamily="34" charset="0"/>
                </a:rPr>
                <a:t>cél</a:t>
              </a:r>
              <a:r>
                <a:rPr lang="es-VE" sz="3200" dirty="0" smtClean="0">
                  <a:latin typeface="Calibri" pitchFamily="34" charset="0"/>
                </a:rPr>
                <a:t>/cm</a:t>
              </a:r>
              <a:r>
                <a:rPr lang="es-VE" sz="3200" baseline="30000" dirty="0" smtClean="0">
                  <a:latin typeface="Calibri" pitchFamily="34" charset="0"/>
                </a:rPr>
                <a:t>2</a:t>
              </a:r>
              <a:endParaRPr lang="es-VE" sz="3200" baseline="30000" dirty="0">
                <a:latin typeface="Calibri" pitchFamily="34" charset="0"/>
              </a:endParaRPr>
            </a:p>
          </p:txBody>
        </p:sp>
      </p:grpSp>
      <p:cxnSp>
        <p:nvCxnSpPr>
          <p:cNvPr id="76" name="75 Conector recto"/>
          <p:cNvCxnSpPr>
            <a:stCxn id="2070" idx="1"/>
          </p:cNvCxnSpPr>
          <p:nvPr/>
        </p:nvCxnSpPr>
        <p:spPr>
          <a:xfrm rot="10800000" flipH="1" flipV="1">
            <a:off x="1" y="3"/>
            <a:ext cx="1" cy="40511206"/>
          </a:xfrm>
          <a:prstGeom prst="line">
            <a:avLst/>
          </a:prstGeom>
        </p:spPr>
        <p:style>
          <a:lnRef idx="1">
            <a:schemeClr val="accent1"/>
          </a:lnRef>
          <a:fillRef idx="0">
            <a:schemeClr val="accent1"/>
          </a:fillRef>
          <a:effectRef idx="0">
            <a:schemeClr val="accent1"/>
          </a:effectRef>
          <a:fontRef idx="minor">
            <a:schemeClr val="tx1"/>
          </a:fontRef>
        </p:style>
      </p:cxnSp>
      <p:sp>
        <p:nvSpPr>
          <p:cNvPr id="2051" name="75 CuadroTexto"/>
          <p:cNvSpPr txBox="1">
            <a:spLocks noChangeArrowheads="1"/>
          </p:cNvSpPr>
          <p:nvPr/>
        </p:nvSpPr>
        <p:spPr bwMode="auto">
          <a:xfrm>
            <a:off x="781052" y="10556010"/>
            <a:ext cx="14706595" cy="6555641"/>
          </a:xfrm>
          <a:prstGeom prst="rect">
            <a:avLst/>
          </a:prstGeom>
          <a:noFill/>
          <a:ln w="9525">
            <a:noFill/>
            <a:miter lim="800000"/>
            <a:headEnd/>
            <a:tailEnd/>
          </a:ln>
        </p:spPr>
        <p:txBody>
          <a:bodyPr wrap="square">
            <a:spAutoFit/>
          </a:bodyPr>
          <a:lstStyle/>
          <a:p>
            <a:pPr algn="just"/>
            <a:r>
              <a:rPr lang="es-VE" sz="3600" b="1" i="1" dirty="0">
                <a:latin typeface="+mn-lt"/>
              </a:rPr>
              <a:t>Desplazamiento de fase</a:t>
            </a:r>
            <a:r>
              <a:rPr lang="es-VE" sz="3200" b="1" i="1" dirty="0">
                <a:latin typeface="+mn-lt"/>
              </a:rPr>
              <a:t>: </a:t>
            </a:r>
            <a:r>
              <a:rPr lang="es-VE" sz="3200" dirty="0">
                <a:latin typeface="+mn-lt"/>
              </a:rPr>
              <a:t>La intensidad de luz medida en cada punto de un interferograma </a:t>
            </a:r>
            <a:r>
              <a:rPr lang="es-VE" sz="3200" i="1" dirty="0" smtClean="0">
                <a:latin typeface="+mn-lt"/>
                <a:ea typeface="Cambria Math" pitchFamily="18" charset="0"/>
                <a:cs typeface="Cambria Math" pitchFamily="18" charset="0"/>
              </a:rPr>
              <a:t>I</a:t>
            </a:r>
            <a:r>
              <a:rPr lang="es-VE" sz="3200" dirty="0" smtClean="0">
                <a:latin typeface="+mn-lt"/>
                <a:ea typeface="Cambria Math" pitchFamily="18" charset="0"/>
                <a:cs typeface="Cambria Math" pitchFamily="18" charset="0"/>
              </a:rPr>
              <a:t>(</a:t>
            </a:r>
            <a:r>
              <a:rPr lang="es-VE" sz="3200" i="1" dirty="0" smtClean="0">
                <a:latin typeface="+mn-lt"/>
                <a:ea typeface="Cambria Math" pitchFamily="18" charset="0"/>
                <a:cs typeface="Cambria Math" pitchFamily="18" charset="0"/>
              </a:rPr>
              <a:t>x,y</a:t>
            </a:r>
            <a:r>
              <a:rPr lang="es-VE" sz="3200" dirty="0">
                <a:latin typeface="+mn-lt"/>
                <a:ea typeface="Cambria Math" pitchFamily="18" charset="0"/>
                <a:cs typeface="Cambria Math" pitchFamily="18" charset="0"/>
              </a:rPr>
              <a:t>)</a:t>
            </a:r>
            <a:r>
              <a:rPr lang="es-VE" sz="3200" dirty="0">
                <a:latin typeface="+mn-lt"/>
              </a:rPr>
              <a:t>, está dada por:</a:t>
            </a:r>
          </a:p>
          <a:p>
            <a:r>
              <a:rPr lang="es-VE" sz="3200" dirty="0">
                <a:latin typeface="+mn-lt"/>
              </a:rPr>
              <a:t>                                        		</a:t>
            </a:r>
          </a:p>
          <a:p>
            <a:endParaRPr lang="es-VE" sz="3200" dirty="0">
              <a:latin typeface="+mn-lt"/>
            </a:endParaRPr>
          </a:p>
          <a:p>
            <a:r>
              <a:rPr lang="es-VE" sz="3200" i="1" dirty="0">
                <a:latin typeface="+mn-lt"/>
                <a:ea typeface="Cambria Math" pitchFamily="18" charset="0"/>
                <a:cs typeface="Cambria Math" pitchFamily="18" charset="0"/>
              </a:rPr>
              <a:t>I</a:t>
            </a:r>
            <a:r>
              <a:rPr lang="es-VE" sz="3200" baseline="-25000" dirty="0">
                <a:latin typeface="+mn-lt"/>
                <a:ea typeface="Cambria Math" pitchFamily="18" charset="0"/>
                <a:cs typeface="Cambria Math" pitchFamily="18" charset="0"/>
              </a:rPr>
              <a:t>0</a:t>
            </a:r>
            <a:r>
              <a:rPr lang="es-VE" sz="3200" dirty="0">
                <a:latin typeface="+mn-lt"/>
                <a:ea typeface="Cambria Math" pitchFamily="18" charset="0"/>
                <a:cs typeface="Cambria Math" pitchFamily="18" charset="0"/>
              </a:rPr>
              <a:t>(</a:t>
            </a:r>
            <a:r>
              <a:rPr lang="es-VE" sz="3200" i="1" dirty="0">
                <a:latin typeface="+mn-lt"/>
                <a:ea typeface="Cambria Math" pitchFamily="18" charset="0"/>
                <a:cs typeface="Cambria Math" pitchFamily="18" charset="0"/>
              </a:rPr>
              <a:t>x,y</a:t>
            </a:r>
            <a:r>
              <a:rPr lang="es-VE" sz="3200" dirty="0">
                <a:latin typeface="+mn-lt"/>
                <a:ea typeface="Cambria Math" pitchFamily="18" charset="0"/>
                <a:cs typeface="Cambria Math" pitchFamily="18" charset="0"/>
              </a:rPr>
              <a:t>)</a:t>
            </a:r>
            <a:r>
              <a:rPr lang="es-VE" sz="3200" dirty="0">
                <a:latin typeface="+mn-lt"/>
              </a:rPr>
              <a:t> es la </a:t>
            </a:r>
            <a:r>
              <a:rPr lang="es-VE" sz="3200" dirty="0" smtClean="0">
                <a:latin typeface="+mn-lt"/>
              </a:rPr>
              <a:t>intensidad de luz de fondo, </a:t>
            </a:r>
            <a:r>
              <a:rPr lang="es-VE" sz="3200" i="1" dirty="0">
                <a:latin typeface="+mn-lt"/>
                <a:ea typeface="Cambria Math" pitchFamily="18" charset="0"/>
                <a:cs typeface="Cambria Math" pitchFamily="18" charset="0"/>
              </a:rPr>
              <a:t>m</a:t>
            </a:r>
            <a:r>
              <a:rPr lang="es-VE" sz="3200" dirty="0">
                <a:latin typeface="+mn-lt"/>
              </a:rPr>
              <a:t> es la visibilidad, </a:t>
            </a:r>
            <a:r>
              <a:rPr lang="el-GR" sz="3200" dirty="0">
                <a:latin typeface="Cambria" pitchFamily="18" charset="0"/>
                <a:ea typeface="Cambria Math" pitchFamily="18" charset="0"/>
                <a:cs typeface="Cambria Math" pitchFamily="18" charset="0"/>
              </a:rPr>
              <a:t>Φ</a:t>
            </a:r>
            <a:r>
              <a:rPr lang="es-VE" sz="3200" dirty="0">
                <a:latin typeface="+mn-lt"/>
                <a:ea typeface="Cambria Math" pitchFamily="18" charset="0"/>
                <a:cs typeface="Cambria Math" pitchFamily="18" charset="0"/>
              </a:rPr>
              <a:t>(</a:t>
            </a:r>
            <a:r>
              <a:rPr lang="es-VE" sz="3200" i="1" dirty="0" err="1">
                <a:latin typeface="+mn-lt"/>
                <a:ea typeface="Cambria Math" pitchFamily="18" charset="0"/>
                <a:cs typeface="Cambria Math" pitchFamily="18" charset="0"/>
              </a:rPr>
              <a:t>x,y</a:t>
            </a:r>
            <a:r>
              <a:rPr lang="es-VE" sz="3200" dirty="0">
                <a:latin typeface="+mn-lt"/>
                <a:ea typeface="Cambria Math" pitchFamily="18" charset="0"/>
                <a:cs typeface="Cambria Math" pitchFamily="18" charset="0"/>
              </a:rPr>
              <a:t>)</a:t>
            </a:r>
            <a:r>
              <a:rPr lang="es-VE" sz="3200" i="1" dirty="0">
                <a:latin typeface="+mn-lt"/>
                <a:ea typeface="Cambria Math" pitchFamily="18" charset="0"/>
                <a:cs typeface="Cambria Math" pitchFamily="18" charset="0"/>
              </a:rPr>
              <a:t> </a:t>
            </a:r>
            <a:r>
              <a:rPr lang="es-VE" sz="3200" dirty="0">
                <a:latin typeface="+mn-lt"/>
              </a:rPr>
              <a:t>es la fase óptica y </a:t>
            </a:r>
            <a:r>
              <a:rPr lang="el-GR" sz="3200" i="1" dirty="0">
                <a:latin typeface="+mn-lt"/>
                <a:ea typeface="Cambria Math" pitchFamily="18" charset="0"/>
                <a:cs typeface="Cambria Math" pitchFamily="18" charset="0"/>
              </a:rPr>
              <a:t>α</a:t>
            </a:r>
            <a:r>
              <a:rPr lang="es-VE" sz="3200" i="1" baseline="-25000" dirty="0">
                <a:latin typeface="+mn-lt"/>
                <a:ea typeface="Cambria Math" pitchFamily="18" charset="0"/>
                <a:cs typeface="Cambria Math" pitchFamily="18" charset="0"/>
              </a:rPr>
              <a:t>i</a:t>
            </a:r>
            <a:r>
              <a:rPr lang="es-VE" sz="3200" dirty="0">
                <a:latin typeface="+mn-lt"/>
              </a:rPr>
              <a:t> es una fase arbitraria adicional.</a:t>
            </a:r>
          </a:p>
          <a:p>
            <a:r>
              <a:rPr lang="es-VE" sz="3200" dirty="0">
                <a:latin typeface="+mn-lt"/>
              </a:rPr>
              <a:t>Si </a:t>
            </a:r>
            <a:r>
              <a:rPr lang="el-GR" sz="3200" i="1" dirty="0">
                <a:latin typeface="+mn-lt"/>
                <a:ea typeface="Cambria Math" pitchFamily="18" charset="0"/>
                <a:cs typeface="Cambria Math" pitchFamily="18" charset="0"/>
              </a:rPr>
              <a:t>α</a:t>
            </a:r>
            <a:r>
              <a:rPr lang="es-VE" sz="3200" i="1" baseline="-25000" dirty="0">
                <a:latin typeface="+mn-lt"/>
                <a:ea typeface="Cambria Math" pitchFamily="18" charset="0"/>
                <a:cs typeface="Cambria Math" pitchFamily="18" charset="0"/>
              </a:rPr>
              <a:t>i</a:t>
            </a:r>
            <a:r>
              <a:rPr lang="es-VE" sz="3200" dirty="0">
                <a:latin typeface="+mn-lt"/>
              </a:rPr>
              <a:t> toma los valores –</a:t>
            </a:r>
            <a:r>
              <a:rPr lang="el-GR" sz="3200" dirty="0">
                <a:latin typeface="+mn-lt"/>
              </a:rPr>
              <a:t>π</a:t>
            </a:r>
            <a:r>
              <a:rPr lang="es-VE" sz="3200" dirty="0">
                <a:latin typeface="+mn-lt"/>
              </a:rPr>
              <a:t>, -</a:t>
            </a:r>
            <a:r>
              <a:rPr lang="el-GR" sz="3200" dirty="0">
                <a:latin typeface="+mn-lt"/>
              </a:rPr>
              <a:t> π</a:t>
            </a:r>
            <a:r>
              <a:rPr lang="es-VE" sz="3200" dirty="0">
                <a:latin typeface="+mn-lt"/>
              </a:rPr>
              <a:t>/2, 0, </a:t>
            </a:r>
            <a:r>
              <a:rPr lang="el-GR" sz="3200" dirty="0">
                <a:latin typeface="+mn-lt"/>
              </a:rPr>
              <a:t>π</a:t>
            </a:r>
            <a:r>
              <a:rPr lang="es-VE" sz="3200" dirty="0">
                <a:latin typeface="+mn-lt"/>
              </a:rPr>
              <a:t>/2, </a:t>
            </a:r>
            <a:r>
              <a:rPr lang="el-GR" sz="3200" dirty="0">
                <a:latin typeface="+mn-lt"/>
              </a:rPr>
              <a:t>π</a:t>
            </a:r>
            <a:r>
              <a:rPr lang="es-VE" sz="3200" dirty="0">
                <a:latin typeface="+mn-lt"/>
              </a:rPr>
              <a:t>, la fase óptica </a:t>
            </a:r>
            <a:r>
              <a:rPr lang="el-GR" sz="3200" dirty="0" smtClean="0">
                <a:latin typeface="Cambria" pitchFamily="18" charset="0"/>
                <a:ea typeface="Cambria Math" pitchFamily="18" charset="0"/>
                <a:cs typeface="Cambria Math" pitchFamily="18" charset="0"/>
              </a:rPr>
              <a:t>Φ</a:t>
            </a:r>
            <a:r>
              <a:rPr lang="es-VE" sz="3200" dirty="0" smtClean="0">
                <a:latin typeface="+mn-lt"/>
                <a:ea typeface="Cambria Math" pitchFamily="18" charset="0"/>
                <a:cs typeface="Cambria Math" pitchFamily="18" charset="0"/>
              </a:rPr>
              <a:t>(</a:t>
            </a:r>
            <a:r>
              <a:rPr lang="es-VE" sz="3200" i="1" dirty="0" smtClean="0">
                <a:latin typeface="+mn-lt"/>
                <a:ea typeface="Cambria Math" pitchFamily="18" charset="0"/>
                <a:cs typeface="Cambria Math" pitchFamily="18" charset="0"/>
              </a:rPr>
              <a:t>x,y</a:t>
            </a:r>
            <a:r>
              <a:rPr lang="es-VE" sz="3200" dirty="0" smtClean="0">
                <a:latin typeface="+mn-lt"/>
                <a:ea typeface="Cambria Math" pitchFamily="18" charset="0"/>
                <a:cs typeface="Cambria Math" pitchFamily="18" charset="0"/>
              </a:rPr>
              <a:t>) </a:t>
            </a:r>
            <a:r>
              <a:rPr lang="es-VE" sz="3200" dirty="0" smtClean="0">
                <a:latin typeface="+mn-lt"/>
              </a:rPr>
              <a:t>quedará </a:t>
            </a:r>
            <a:r>
              <a:rPr lang="es-VE" sz="3200" dirty="0">
                <a:latin typeface="+mn-lt"/>
              </a:rPr>
              <a:t>dada por:</a:t>
            </a:r>
          </a:p>
          <a:p>
            <a:r>
              <a:rPr lang="es-VE" sz="3200" dirty="0">
                <a:latin typeface="+mn-lt"/>
              </a:rPr>
              <a:t>       		</a:t>
            </a:r>
            <a:r>
              <a:rPr lang="es-VE" sz="3200" dirty="0" smtClean="0">
                <a:latin typeface="+mn-lt"/>
              </a:rPr>
              <a:t>            </a:t>
            </a:r>
          </a:p>
          <a:p>
            <a:endParaRPr lang="es-VE" sz="3200" dirty="0" smtClean="0">
              <a:latin typeface="+mn-lt"/>
            </a:endParaRPr>
          </a:p>
          <a:p>
            <a:endParaRPr lang="es-VE" sz="3200" dirty="0" smtClean="0">
              <a:latin typeface="+mn-lt"/>
            </a:endParaRPr>
          </a:p>
          <a:p>
            <a:pPr algn="just"/>
            <a:r>
              <a:rPr lang="es-VE" sz="3200" dirty="0" smtClean="0">
                <a:latin typeface="+mn-lt"/>
              </a:rPr>
              <a:t>Donde </a:t>
            </a:r>
            <a:r>
              <a:rPr lang="es-VE" sz="3200" i="1" dirty="0" err="1">
                <a:latin typeface="+mn-lt"/>
              </a:rPr>
              <a:t>I</a:t>
            </a:r>
            <a:r>
              <a:rPr lang="es-VE" sz="3200" i="1" baseline="-25000" dirty="0" err="1">
                <a:latin typeface="+mn-lt"/>
              </a:rPr>
              <a:t>i</a:t>
            </a:r>
            <a:r>
              <a:rPr lang="es-VE" sz="3200" dirty="0">
                <a:latin typeface="+mn-lt"/>
              </a:rPr>
              <a:t> es la intensidad </a:t>
            </a:r>
            <a:r>
              <a:rPr lang="es-VE" sz="3200" i="1" dirty="0" smtClean="0">
                <a:latin typeface="+mn-lt"/>
                <a:ea typeface="Cambria Math" pitchFamily="18" charset="0"/>
                <a:cs typeface="Cambria Math" pitchFamily="18" charset="0"/>
              </a:rPr>
              <a:t>I</a:t>
            </a:r>
            <a:r>
              <a:rPr lang="es-VE" sz="3200" dirty="0" smtClean="0">
                <a:latin typeface="+mn-lt"/>
                <a:ea typeface="Cambria Math" pitchFamily="18" charset="0"/>
                <a:cs typeface="Cambria Math" pitchFamily="18" charset="0"/>
              </a:rPr>
              <a:t>(</a:t>
            </a:r>
            <a:r>
              <a:rPr lang="es-VE" sz="3200" i="1" dirty="0" smtClean="0">
                <a:latin typeface="+mn-lt"/>
                <a:ea typeface="Cambria Math" pitchFamily="18" charset="0"/>
                <a:cs typeface="Cambria Math" pitchFamily="18" charset="0"/>
              </a:rPr>
              <a:t>x,y</a:t>
            </a:r>
            <a:r>
              <a:rPr lang="es-VE" sz="3200" dirty="0" smtClean="0">
                <a:latin typeface="+mn-lt"/>
                <a:ea typeface="Cambria Math" pitchFamily="18" charset="0"/>
                <a:cs typeface="Cambria Math" pitchFamily="18" charset="0"/>
              </a:rPr>
              <a:t>) </a:t>
            </a:r>
            <a:r>
              <a:rPr lang="es-VE" sz="3200" dirty="0" smtClean="0">
                <a:latin typeface="+mn-lt"/>
              </a:rPr>
              <a:t>del </a:t>
            </a:r>
            <a:r>
              <a:rPr lang="es-VE" sz="3200" dirty="0">
                <a:latin typeface="+mn-lt"/>
              </a:rPr>
              <a:t>interferograma correspondiente a cada valor de </a:t>
            </a:r>
            <a:r>
              <a:rPr lang="el-GR" sz="3200" i="1" dirty="0">
                <a:latin typeface="+mn-lt"/>
                <a:ea typeface="Cambria Math" pitchFamily="18" charset="0"/>
                <a:cs typeface="Cambria Math" pitchFamily="18" charset="0"/>
              </a:rPr>
              <a:t>α</a:t>
            </a:r>
            <a:r>
              <a:rPr lang="es-VE" sz="3200" i="1" baseline="-25000" dirty="0">
                <a:latin typeface="+mn-lt"/>
                <a:ea typeface="Cambria Math" pitchFamily="18" charset="0"/>
                <a:cs typeface="Cambria Math" pitchFamily="18" charset="0"/>
              </a:rPr>
              <a:t>i</a:t>
            </a:r>
            <a:r>
              <a:rPr lang="es-VE" sz="3200" dirty="0">
                <a:latin typeface="+mn-lt"/>
              </a:rPr>
              <a:t>.</a:t>
            </a:r>
          </a:p>
          <a:p>
            <a:pPr algn="just"/>
            <a:r>
              <a:rPr lang="es-VE" sz="3200" b="1" dirty="0" smtClean="0">
                <a:latin typeface="+mn-lt"/>
              </a:rPr>
              <a:t>La fase óptica </a:t>
            </a:r>
            <a:r>
              <a:rPr lang="el-GR" sz="3200" dirty="0" smtClean="0">
                <a:latin typeface="Cambria" pitchFamily="18" charset="0"/>
                <a:ea typeface="Cambria Math" pitchFamily="18" charset="0"/>
                <a:cs typeface="Cambria Math" pitchFamily="18" charset="0"/>
              </a:rPr>
              <a:t>Φ</a:t>
            </a:r>
            <a:r>
              <a:rPr lang="es-VE" sz="3200" dirty="0" smtClean="0">
                <a:latin typeface="+mn-lt"/>
              </a:rPr>
              <a:t>(</a:t>
            </a:r>
            <a:r>
              <a:rPr lang="es-VE" sz="3200" i="1" dirty="0" smtClean="0">
                <a:latin typeface="+mn-lt"/>
              </a:rPr>
              <a:t>x,y</a:t>
            </a:r>
            <a:r>
              <a:rPr lang="es-VE" sz="3200" dirty="0" smtClean="0">
                <a:latin typeface="+mn-lt"/>
              </a:rPr>
              <a:t>) es la medida </a:t>
            </a:r>
            <a:r>
              <a:rPr lang="es-VE" sz="3200" dirty="0" smtClean="0">
                <a:latin typeface="+mn-lt"/>
                <a:ea typeface="Cambria Math" pitchFamily="18" charset="0"/>
                <a:cs typeface="Cambria Math" pitchFamily="18" charset="0"/>
              </a:rPr>
              <a:t>que posee información acerca de la topografía e índice de refracción del objeto en estudio. </a:t>
            </a:r>
            <a:endParaRPr lang="es-VE" sz="3200" b="1" dirty="0">
              <a:latin typeface="+mn-lt"/>
            </a:endParaRPr>
          </a:p>
        </p:txBody>
      </p:sp>
      <p:sp>
        <p:nvSpPr>
          <p:cNvPr id="2069" name="77 CuadroTexto"/>
          <p:cNvSpPr txBox="1">
            <a:spLocks noChangeArrowheads="1"/>
          </p:cNvSpPr>
          <p:nvPr/>
        </p:nvSpPr>
        <p:spPr bwMode="auto">
          <a:xfrm>
            <a:off x="12670034" y="14485257"/>
            <a:ext cx="642938" cy="584775"/>
          </a:xfrm>
          <a:prstGeom prst="rect">
            <a:avLst/>
          </a:prstGeom>
          <a:noFill/>
          <a:ln w="9525">
            <a:noFill/>
            <a:miter lim="800000"/>
            <a:headEnd/>
            <a:tailEnd/>
          </a:ln>
        </p:spPr>
        <p:txBody>
          <a:bodyPr>
            <a:spAutoFit/>
          </a:bodyPr>
          <a:lstStyle/>
          <a:p>
            <a:r>
              <a:rPr lang="es-VE" sz="3200" dirty="0">
                <a:latin typeface="Calibri" pitchFamily="34" charset="0"/>
              </a:rPr>
              <a:t>(2)</a:t>
            </a:r>
          </a:p>
        </p:txBody>
      </p:sp>
      <p:sp>
        <p:nvSpPr>
          <p:cNvPr id="81" name="77 CuadroTexto"/>
          <p:cNvSpPr txBox="1">
            <a:spLocks noChangeArrowheads="1"/>
          </p:cNvSpPr>
          <p:nvPr/>
        </p:nvSpPr>
        <p:spPr bwMode="auto">
          <a:xfrm>
            <a:off x="12701565" y="11819182"/>
            <a:ext cx="642938" cy="584775"/>
          </a:xfrm>
          <a:prstGeom prst="rect">
            <a:avLst/>
          </a:prstGeom>
          <a:noFill/>
          <a:ln w="9525">
            <a:noFill/>
            <a:miter lim="800000"/>
            <a:headEnd/>
            <a:tailEnd/>
          </a:ln>
        </p:spPr>
        <p:txBody>
          <a:bodyPr>
            <a:spAutoFit/>
          </a:bodyPr>
          <a:lstStyle/>
          <a:p>
            <a:r>
              <a:rPr lang="es-VE" sz="3200" dirty="0" smtClean="0">
                <a:latin typeface="Calibri" pitchFamily="34" charset="0"/>
              </a:rPr>
              <a:t>(1)</a:t>
            </a:r>
            <a:endParaRPr lang="es-VE" sz="3200" dirty="0">
              <a:latin typeface="Calibri" pitchFamily="34" charset="0"/>
            </a:endParaRPr>
          </a:p>
        </p:txBody>
      </p:sp>
      <p:grpSp>
        <p:nvGrpSpPr>
          <p:cNvPr id="85" name="84 Grupo"/>
          <p:cNvGrpSpPr/>
          <p:nvPr/>
        </p:nvGrpSpPr>
        <p:grpSpPr>
          <a:xfrm>
            <a:off x="2235277" y="20004375"/>
            <a:ext cx="10342453" cy="8026773"/>
            <a:chOff x="2843808" y="1916832"/>
            <a:chExt cx="5504443" cy="3943381"/>
          </a:xfrm>
        </p:grpSpPr>
        <p:sp>
          <p:nvSpPr>
            <p:cNvPr id="86" name="85 CuadroTexto"/>
            <p:cNvSpPr txBox="1"/>
            <p:nvPr/>
          </p:nvSpPr>
          <p:spPr>
            <a:xfrm>
              <a:off x="3605479" y="5517232"/>
              <a:ext cx="792088" cy="342981"/>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Divisor de haz</a:t>
              </a:r>
              <a:endParaRPr lang="es-VE" sz="2000" dirty="0">
                <a:latin typeface="Arial" pitchFamily="34" charset="0"/>
                <a:cs typeface="Arial" pitchFamily="34" charset="0"/>
              </a:endParaRPr>
            </a:p>
          </p:txBody>
        </p:sp>
        <p:sp>
          <p:nvSpPr>
            <p:cNvPr id="87" name="86 Rectángulo"/>
            <p:cNvSpPr/>
            <p:nvPr/>
          </p:nvSpPr>
          <p:spPr>
            <a:xfrm>
              <a:off x="7452320" y="2636912"/>
              <a:ext cx="720080" cy="79208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88" name="87 Rectángulo"/>
            <p:cNvSpPr/>
            <p:nvPr/>
          </p:nvSpPr>
          <p:spPr>
            <a:xfrm>
              <a:off x="4283968" y="5301208"/>
              <a:ext cx="2376264" cy="50405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89" name="88 Rectángulo"/>
            <p:cNvSpPr/>
            <p:nvPr/>
          </p:nvSpPr>
          <p:spPr>
            <a:xfrm>
              <a:off x="5868144" y="3861048"/>
              <a:ext cx="792088" cy="1512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0" name="89 Triángulo isósceles"/>
            <p:cNvSpPr/>
            <p:nvPr/>
          </p:nvSpPr>
          <p:spPr>
            <a:xfrm>
              <a:off x="5868144" y="3356992"/>
              <a:ext cx="792088" cy="504056"/>
            </a:xfrm>
            <a:prstGeom prst="triangle">
              <a:avLst>
                <a:gd name="adj" fmla="val 1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1" name="90 Triángulo isósceles"/>
            <p:cNvSpPr/>
            <p:nvPr/>
          </p:nvSpPr>
          <p:spPr>
            <a:xfrm rot="10800000">
              <a:off x="5364088" y="2780928"/>
              <a:ext cx="1152128" cy="720080"/>
            </a:xfrm>
            <a:prstGeom prst="triangle">
              <a:avLst>
                <a:gd name="adj" fmla="val 1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3" name="92 Rectángulo"/>
            <p:cNvSpPr/>
            <p:nvPr/>
          </p:nvSpPr>
          <p:spPr>
            <a:xfrm rot="19636424">
              <a:off x="5657768" y="3068479"/>
              <a:ext cx="914996" cy="592238"/>
            </a:xfrm>
            <a:prstGeom prst="rect">
              <a:avLst/>
            </a:prstGeom>
            <a:solidFill>
              <a:srgbClr val="C9C9C9"/>
            </a:solidFill>
            <a:ln>
              <a:noFill/>
            </a:ln>
            <a:scene3d>
              <a:camera prst="orthographicFront">
                <a:rot lat="0" lon="0" rev="21594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4" name="93 Rectángulo"/>
            <p:cNvSpPr/>
            <p:nvPr/>
          </p:nvSpPr>
          <p:spPr>
            <a:xfrm>
              <a:off x="4499992" y="2780928"/>
              <a:ext cx="864096"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5" name="94 Rectángulo"/>
            <p:cNvSpPr/>
            <p:nvPr/>
          </p:nvSpPr>
          <p:spPr>
            <a:xfrm>
              <a:off x="4716016" y="3501008"/>
              <a:ext cx="576064" cy="216024"/>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6" name="95 Rectángulo"/>
            <p:cNvSpPr/>
            <p:nvPr/>
          </p:nvSpPr>
          <p:spPr>
            <a:xfrm>
              <a:off x="5508104" y="4654065"/>
              <a:ext cx="360040" cy="14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7" name="96 Elipse"/>
            <p:cNvSpPr/>
            <p:nvPr/>
          </p:nvSpPr>
          <p:spPr>
            <a:xfrm>
              <a:off x="6084168" y="4653136"/>
              <a:ext cx="432048" cy="43204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8" name="97 Elipse"/>
            <p:cNvSpPr/>
            <p:nvPr/>
          </p:nvSpPr>
          <p:spPr>
            <a:xfrm>
              <a:off x="6228184" y="4797152"/>
              <a:ext cx="144016" cy="1440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99" name="98 Rectángulo"/>
            <p:cNvSpPr/>
            <p:nvPr/>
          </p:nvSpPr>
          <p:spPr>
            <a:xfrm rot="2692075">
              <a:off x="4039276" y="2571418"/>
              <a:ext cx="720080"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cxnSp>
          <p:nvCxnSpPr>
            <p:cNvPr id="100" name="99 Conector recto"/>
            <p:cNvCxnSpPr/>
            <p:nvPr/>
          </p:nvCxnSpPr>
          <p:spPr>
            <a:xfrm rot="5400000" flipH="1" flipV="1">
              <a:off x="4139952" y="2420888"/>
              <a:ext cx="144016"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100 Rectángulo"/>
            <p:cNvSpPr/>
            <p:nvPr/>
          </p:nvSpPr>
          <p:spPr>
            <a:xfrm rot="2692075">
              <a:off x="4167297" y="2343009"/>
              <a:ext cx="120117" cy="3312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02" name="101 Rectángulo"/>
            <p:cNvSpPr/>
            <p:nvPr/>
          </p:nvSpPr>
          <p:spPr>
            <a:xfrm>
              <a:off x="6300192" y="2924944"/>
              <a:ext cx="1224136"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cxnSp>
          <p:nvCxnSpPr>
            <p:cNvPr id="103" name="102 Conector recto"/>
            <p:cNvCxnSpPr/>
            <p:nvPr/>
          </p:nvCxnSpPr>
          <p:spPr>
            <a:xfrm rot="5400000">
              <a:off x="7344308" y="3032956"/>
              <a:ext cx="5040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 name="48 Grupo"/>
            <p:cNvGrpSpPr/>
            <p:nvPr/>
          </p:nvGrpSpPr>
          <p:grpSpPr>
            <a:xfrm>
              <a:off x="4880696" y="3717032"/>
              <a:ext cx="360040" cy="455534"/>
              <a:chOff x="3563888" y="4221088"/>
              <a:chExt cx="360040" cy="455534"/>
            </a:xfrm>
          </p:grpSpPr>
          <p:sp>
            <p:nvSpPr>
              <p:cNvPr id="201" name="200 Elipse"/>
              <p:cNvSpPr/>
              <p:nvPr/>
            </p:nvSpPr>
            <p:spPr>
              <a:xfrm flipH="1">
                <a:off x="3803942" y="4630902"/>
                <a:ext cx="45720" cy="457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grpSp>
            <p:nvGrpSpPr>
              <p:cNvPr id="202" name="13 Grupo"/>
              <p:cNvGrpSpPr/>
              <p:nvPr/>
            </p:nvGrpSpPr>
            <p:grpSpPr>
              <a:xfrm>
                <a:off x="3563888" y="4221088"/>
                <a:ext cx="360040" cy="360040"/>
                <a:chOff x="4716016" y="3717032"/>
                <a:chExt cx="360040" cy="360040"/>
              </a:xfrm>
              <a:solidFill>
                <a:schemeClr val="tx1"/>
              </a:solidFill>
            </p:grpSpPr>
            <p:sp>
              <p:nvSpPr>
                <p:cNvPr id="204" name="203 Rectángulo"/>
                <p:cNvSpPr/>
                <p:nvPr/>
              </p:nvSpPr>
              <p:spPr>
                <a:xfrm>
                  <a:off x="4716016" y="3717032"/>
                  <a:ext cx="360040"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205" name="204 Rectángulo"/>
                <p:cNvSpPr/>
                <p:nvPr/>
              </p:nvSpPr>
              <p:spPr>
                <a:xfrm>
                  <a:off x="4716016" y="3861048"/>
                  <a:ext cx="144016" cy="2160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grpSp>
          <p:sp>
            <p:nvSpPr>
              <p:cNvPr id="203" name="202 Redondear rectángulo de esquina del mismo lado"/>
              <p:cNvSpPr/>
              <p:nvPr/>
            </p:nvSpPr>
            <p:spPr>
              <a:xfrm rot="10800000">
                <a:off x="3752123" y="4364374"/>
                <a:ext cx="144016" cy="288032"/>
              </a:xfrm>
              <a:prstGeom prst="round2SameRect">
                <a:avLst>
                  <a:gd name="adj1" fmla="val 33230"/>
                  <a:gd name="adj2"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grpSp>
        <p:cxnSp>
          <p:nvCxnSpPr>
            <p:cNvPr id="105" name="104 Conector recto"/>
            <p:cNvCxnSpPr>
              <a:endCxn id="90" idx="0"/>
            </p:cNvCxnSpPr>
            <p:nvPr/>
          </p:nvCxnSpPr>
          <p:spPr>
            <a:xfrm rot="5400000" flipH="1" flipV="1">
              <a:off x="5436096" y="4581128"/>
              <a:ext cx="24482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105 Conector recto"/>
            <p:cNvCxnSpPr/>
            <p:nvPr/>
          </p:nvCxnSpPr>
          <p:spPr>
            <a:xfrm rot="16200000" flipH="1">
              <a:off x="6532959" y="3237309"/>
              <a:ext cx="159548" cy="104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106 Conector recto"/>
            <p:cNvCxnSpPr/>
            <p:nvPr/>
          </p:nvCxnSpPr>
          <p:spPr>
            <a:xfrm rot="10800000">
              <a:off x="4651375" y="2787650"/>
              <a:ext cx="186134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107 Conector recto"/>
            <p:cNvCxnSpPr/>
            <p:nvPr/>
          </p:nvCxnSpPr>
          <p:spPr>
            <a:xfrm rot="5400000">
              <a:off x="7496708" y="3032956"/>
              <a:ext cx="5040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108 Conector recto"/>
            <p:cNvCxnSpPr/>
            <p:nvPr/>
          </p:nvCxnSpPr>
          <p:spPr>
            <a:xfrm rot="5400000">
              <a:off x="7649108" y="3032956"/>
              <a:ext cx="5040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109 Conector recto"/>
            <p:cNvCxnSpPr/>
            <p:nvPr/>
          </p:nvCxnSpPr>
          <p:spPr>
            <a:xfrm rot="5400000">
              <a:off x="7801508" y="3032956"/>
              <a:ext cx="5040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rot="10800000">
              <a:off x="6372200" y="2924944"/>
              <a:ext cx="1095402" cy="1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rot="16200000" flipH="1">
              <a:off x="6358856" y="2879850"/>
              <a:ext cx="48868" cy="39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rot="10800000" flipV="1">
              <a:off x="6369845" y="2788444"/>
              <a:ext cx="135731" cy="95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4" name="181 Grupo"/>
            <p:cNvGrpSpPr/>
            <p:nvPr/>
          </p:nvGrpSpPr>
          <p:grpSpPr>
            <a:xfrm>
              <a:off x="4872583" y="1922338"/>
              <a:ext cx="504056" cy="880465"/>
              <a:chOff x="4860032" y="1916832"/>
              <a:chExt cx="504056" cy="880465"/>
            </a:xfrm>
          </p:grpSpPr>
          <p:sp>
            <p:nvSpPr>
              <p:cNvPr id="192" name="191 Rectángulo"/>
              <p:cNvSpPr/>
              <p:nvPr/>
            </p:nvSpPr>
            <p:spPr>
              <a:xfrm>
                <a:off x="4860032" y="1916832"/>
                <a:ext cx="504056" cy="36004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93" name="192 Rectángulo"/>
              <p:cNvSpPr/>
              <p:nvPr/>
            </p:nvSpPr>
            <p:spPr>
              <a:xfrm>
                <a:off x="5004048" y="2204864"/>
                <a:ext cx="216024"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94" name="193 Rectángulo"/>
              <p:cNvSpPr/>
              <p:nvPr/>
            </p:nvSpPr>
            <p:spPr>
              <a:xfrm>
                <a:off x="4932040" y="2708920"/>
                <a:ext cx="36004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cxnSp>
            <p:nvCxnSpPr>
              <p:cNvPr id="195" name="194 Conector recto"/>
              <p:cNvCxnSpPr/>
              <p:nvPr/>
            </p:nvCxnSpPr>
            <p:spPr>
              <a:xfrm rot="16200000" flipH="1">
                <a:off x="4995726" y="2484574"/>
                <a:ext cx="448320" cy="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195 Conector recto"/>
              <p:cNvCxnSpPr/>
              <p:nvPr/>
            </p:nvCxnSpPr>
            <p:spPr>
              <a:xfrm rot="5400000">
                <a:off x="5249805" y="2751199"/>
                <a:ext cx="92195"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196 Conector recto"/>
              <p:cNvCxnSpPr/>
              <p:nvPr/>
            </p:nvCxnSpPr>
            <p:spPr>
              <a:xfrm>
                <a:off x="4930775" y="2714625"/>
                <a:ext cx="783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102 Conector recto"/>
              <p:cNvCxnSpPr/>
              <p:nvPr/>
            </p:nvCxnSpPr>
            <p:spPr>
              <a:xfrm rot="16200000" flipH="1">
                <a:off x="4773104" y="2488245"/>
                <a:ext cx="448320" cy="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198 Conector recto"/>
              <p:cNvCxnSpPr/>
              <p:nvPr/>
            </p:nvCxnSpPr>
            <p:spPr>
              <a:xfrm>
                <a:off x="5205735" y="2717155"/>
                <a:ext cx="98797" cy="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199 Conector recto"/>
              <p:cNvCxnSpPr/>
              <p:nvPr/>
            </p:nvCxnSpPr>
            <p:spPr>
              <a:xfrm rot="5400000">
                <a:off x="4894850" y="2748397"/>
                <a:ext cx="92195"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114 Conector recto"/>
            <p:cNvCxnSpPr/>
            <p:nvPr/>
          </p:nvCxnSpPr>
          <p:spPr>
            <a:xfrm rot="16200000" flipH="1">
              <a:off x="4346775" y="2486224"/>
              <a:ext cx="310629" cy="304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rot="16200000" flipH="1">
              <a:off x="4198691" y="2632771"/>
              <a:ext cx="310629" cy="304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rot="10800000" flipH="1">
              <a:off x="4067944" y="2348880"/>
              <a:ext cx="139825" cy="148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4203700" y="2349500"/>
              <a:ext cx="50803" cy="4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118 Conector recto"/>
            <p:cNvCxnSpPr/>
            <p:nvPr/>
          </p:nvCxnSpPr>
          <p:spPr>
            <a:xfrm>
              <a:off x="4067944" y="2492896"/>
              <a:ext cx="50803" cy="4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119 Conector recto"/>
            <p:cNvCxnSpPr/>
            <p:nvPr/>
          </p:nvCxnSpPr>
          <p:spPr>
            <a:xfrm rot="5400000">
              <a:off x="4211960" y="3212976"/>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flipV="1">
              <a:off x="4486275" y="3501007"/>
              <a:ext cx="22145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flipV="1">
              <a:off x="5288757" y="3499868"/>
              <a:ext cx="80962" cy="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122 Conector recto"/>
            <p:cNvCxnSpPr>
              <a:endCxn id="91" idx="0"/>
            </p:cNvCxnSpPr>
            <p:nvPr/>
          </p:nvCxnSpPr>
          <p:spPr>
            <a:xfrm rot="5400000" flipH="1" flipV="1">
              <a:off x="5364088" y="350100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123 Conector recto"/>
            <p:cNvCxnSpPr/>
            <p:nvPr/>
          </p:nvCxnSpPr>
          <p:spPr>
            <a:xfrm flipV="1">
              <a:off x="5364088" y="3356992"/>
              <a:ext cx="216024"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124 Conector recto"/>
            <p:cNvCxnSpPr/>
            <p:nvPr/>
          </p:nvCxnSpPr>
          <p:spPr>
            <a:xfrm rot="16200000" flipH="1">
              <a:off x="5471840" y="3447777"/>
              <a:ext cx="501306" cy="318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125 Conector recto"/>
            <p:cNvCxnSpPr/>
            <p:nvPr/>
          </p:nvCxnSpPr>
          <p:spPr>
            <a:xfrm rot="5400000" flipH="1" flipV="1">
              <a:off x="5140362" y="4578388"/>
              <a:ext cx="1468363" cy="9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126 Rectángulo"/>
            <p:cNvSpPr/>
            <p:nvPr/>
          </p:nvSpPr>
          <p:spPr>
            <a:xfrm>
              <a:off x="4355976" y="4438041"/>
              <a:ext cx="1296144" cy="144016"/>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28" name="127 Rectángulo"/>
            <p:cNvSpPr/>
            <p:nvPr/>
          </p:nvSpPr>
          <p:spPr>
            <a:xfrm>
              <a:off x="4716016" y="4510049"/>
              <a:ext cx="792088"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cxnSp>
          <p:nvCxnSpPr>
            <p:cNvPr id="129" name="128 Conector recto"/>
            <p:cNvCxnSpPr/>
            <p:nvPr/>
          </p:nvCxnSpPr>
          <p:spPr>
            <a:xfrm rot="16200000" flipH="1">
              <a:off x="4592240" y="4689088"/>
              <a:ext cx="242891" cy="2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129 Conector recto"/>
            <p:cNvCxnSpPr/>
            <p:nvPr/>
          </p:nvCxnSpPr>
          <p:spPr>
            <a:xfrm rot="10800000">
              <a:off x="4716016" y="4798081"/>
              <a:ext cx="11521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130 Conector recto"/>
            <p:cNvCxnSpPr/>
            <p:nvPr/>
          </p:nvCxnSpPr>
          <p:spPr>
            <a:xfrm rot="5400000">
              <a:off x="5465761" y="4612221"/>
              <a:ext cx="89178" cy="2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131 Conector recto"/>
            <p:cNvCxnSpPr/>
            <p:nvPr/>
          </p:nvCxnSpPr>
          <p:spPr>
            <a:xfrm rot="10800000" flipV="1">
              <a:off x="5498306" y="4654065"/>
              <a:ext cx="369838" cy="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132 Conector recto"/>
            <p:cNvCxnSpPr/>
            <p:nvPr/>
          </p:nvCxnSpPr>
          <p:spPr>
            <a:xfrm rot="5400000" flipH="1" flipV="1">
              <a:off x="5059387" y="3018383"/>
              <a:ext cx="144016" cy="14401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34" name="195 Grupo"/>
            <p:cNvGrpSpPr/>
            <p:nvPr/>
          </p:nvGrpSpPr>
          <p:grpSpPr>
            <a:xfrm>
              <a:off x="4932040" y="4365104"/>
              <a:ext cx="269518" cy="144945"/>
              <a:chOff x="5005836" y="4490563"/>
              <a:chExt cx="269518" cy="144945"/>
            </a:xfrm>
          </p:grpSpPr>
          <p:sp>
            <p:nvSpPr>
              <p:cNvPr id="190" name="189 Acorde"/>
              <p:cNvSpPr/>
              <p:nvPr/>
            </p:nvSpPr>
            <p:spPr>
              <a:xfrm rot="3531571" flipV="1">
                <a:off x="5071244" y="4431399"/>
                <a:ext cx="138701" cy="269518"/>
              </a:xfrm>
              <a:prstGeom prst="chord">
                <a:avLst>
                  <a:gd name="adj1" fmla="val 4153339"/>
                  <a:gd name="adj2" fmla="val 13806022"/>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91" name="190 Elipse"/>
              <p:cNvSpPr/>
              <p:nvPr/>
            </p:nvSpPr>
            <p:spPr>
              <a:xfrm>
                <a:off x="5171601" y="449056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grpSp>
        <p:cxnSp>
          <p:nvCxnSpPr>
            <p:cNvPr id="135" name="134 Conector recto"/>
            <p:cNvCxnSpPr/>
            <p:nvPr/>
          </p:nvCxnSpPr>
          <p:spPr>
            <a:xfrm>
              <a:off x="5148064" y="3068960"/>
              <a:ext cx="266429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135 Conector recto de flecha"/>
            <p:cNvCxnSpPr/>
            <p:nvPr/>
          </p:nvCxnSpPr>
          <p:spPr>
            <a:xfrm rot="10800000">
              <a:off x="5580112" y="3068960"/>
              <a:ext cx="504056" cy="1588"/>
            </a:xfrm>
            <a:prstGeom prst="straightConnector1">
              <a:avLst/>
            </a:prstGeom>
            <a:ln>
              <a:solidFill>
                <a:schemeClr val="tx2">
                  <a:lumMod val="40000"/>
                  <a:lumOff val="6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7" name="136 Conector recto de flecha"/>
            <p:cNvCxnSpPr/>
            <p:nvPr/>
          </p:nvCxnSpPr>
          <p:spPr>
            <a:xfrm rot="10800000">
              <a:off x="6372200" y="3068960"/>
              <a:ext cx="504056" cy="1588"/>
            </a:xfrm>
            <a:prstGeom prst="straightConnector1">
              <a:avLst/>
            </a:prstGeom>
            <a:ln>
              <a:solidFill>
                <a:schemeClr val="tx2">
                  <a:lumMod val="40000"/>
                  <a:lumOff val="6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8" name="137 Conector recto"/>
            <p:cNvCxnSpPr/>
            <p:nvPr/>
          </p:nvCxnSpPr>
          <p:spPr>
            <a:xfrm rot="5400000" flipH="1" flipV="1">
              <a:off x="4480324" y="3739756"/>
              <a:ext cx="1343021" cy="238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9" name="138 Conector recto de flecha"/>
            <p:cNvCxnSpPr/>
            <p:nvPr/>
          </p:nvCxnSpPr>
          <p:spPr>
            <a:xfrm rot="5400000">
              <a:off x="5074445" y="3352800"/>
              <a:ext cx="154780" cy="2380"/>
            </a:xfrm>
            <a:prstGeom prst="straightConnector1">
              <a:avLst/>
            </a:prstGeom>
            <a:ln>
              <a:solidFill>
                <a:schemeClr val="tx2">
                  <a:lumMod val="40000"/>
                  <a:lumOff val="6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0" name="139 Conector recto de flecha"/>
            <p:cNvCxnSpPr/>
            <p:nvPr/>
          </p:nvCxnSpPr>
          <p:spPr>
            <a:xfrm rot="5400000">
              <a:off x="5038725" y="3613597"/>
              <a:ext cx="154780" cy="2380"/>
            </a:xfrm>
            <a:prstGeom prst="straightConnector1">
              <a:avLst/>
            </a:prstGeom>
            <a:ln>
              <a:solidFill>
                <a:schemeClr val="tx2">
                  <a:lumMod val="40000"/>
                  <a:lumOff val="60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1" name="140 Conector recto de flecha"/>
            <p:cNvCxnSpPr/>
            <p:nvPr/>
          </p:nvCxnSpPr>
          <p:spPr>
            <a:xfrm rot="5400000">
              <a:off x="5039123" y="2685951"/>
              <a:ext cx="154780" cy="2380"/>
            </a:xfrm>
            <a:prstGeom prst="straightConnector1">
              <a:avLst/>
            </a:prstGeom>
            <a:ln>
              <a:solidFill>
                <a:schemeClr val="tx2">
                  <a:lumMod val="40000"/>
                  <a:lumOff val="60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2" name="141 Conector recto"/>
            <p:cNvCxnSpPr/>
            <p:nvPr/>
          </p:nvCxnSpPr>
          <p:spPr>
            <a:xfrm>
              <a:off x="4067944" y="2348880"/>
              <a:ext cx="563587" cy="56100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3" name="142 Conector recto"/>
            <p:cNvCxnSpPr/>
            <p:nvPr/>
          </p:nvCxnSpPr>
          <p:spPr>
            <a:xfrm rot="16200000" flipH="1">
              <a:off x="5035773" y="2835498"/>
              <a:ext cx="144016" cy="14401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143 Conector recto de flecha"/>
            <p:cNvCxnSpPr/>
            <p:nvPr/>
          </p:nvCxnSpPr>
          <p:spPr>
            <a:xfrm>
              <a:off x="4450558" y="2728916"/>
              <a:ext cx="95251" cy="92868"/>
            </a:xfrm>
            <a:prstGeom prst="straightConnector1">
              <a:avLst/>
            </a:prstGeom>
            <a:ln>
              <a:solidFill>
                <a:schemeClr val="tx2">
                  <a:lumMod val="40000"/>
                  <a:lumOff val="60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5" name="144 Conector recto"/>
            <p:cNvCxnSpPr/>
            <p:nvPr/>
          </p:nvCxnSpPr>
          <p:spPr>
            <a:xfrm rot="5400000" flipH="1" flipV="1">
              <a:off x="3999312" y="3299221"/>
              <a:ext cx="2231231" cy="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6" name="145 Conector recto"/>
            <p:cNvCxnSpPr/>
            <p:nvPr/>
          </p:nvCxnSpPr>
          <p:spPr>
            <a:xfrm rot="10800000">
              <a:off x="4626769" y="2907507"/>
              <a:ext cx="488156" cy="476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47" name="322 Grupo"/>
            <p:cNvGrpSpPr/>
            <p:nvPr/>
          </p:nvGrpSpPr>
          <p:grpSpPr>
            <a:xfrm>
              <a:off x="2915816" y="4005064"/>
              <a:ext cx="936104" cy="1801129"/>
              <a:chOff x="1691680" y="3212976"/>
              <a:chExt cx="936104" cy="1801129"/>
            </a:xfrm>
          </p:grpSpPr>
          <p:sp>
            <p:nvSpPr>
              <p:cNvPr id="167" name="166 Rectángulo"/>
              <p:cNvSpPr/>
              <p:nvPr/>
            </p:nvSpPr>
            <p:spPr>
              <a:xfrm>
                <a:off x="1691680" y="3645024"/>
                <a:ext cx="936104" cy="1008112"/>
              </a:xfrm>
              <a:prstGeom prst="rect">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68" name="167 Elipse"/>
              <p:cNvSpPr/>
              <p:nvPr/>
            </p:nvSpPr>
            <p:spPr>
              <a:xfrm>
                <a:off x="1763688" y="4005064"/>
                <a:ext cx="792088" cy="144016"/>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69" name="168 Rectángulo"/>
              <p:cNvSpPr/>
              <p:nvPr/>
            </p:nvSpPr>
            <p:spPr>
              <a:xfrm>
                <a:off x="1979712" y="4509120"/>
                <a:ext cx="360040" cy="4571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cxnSp>
            <p:nvCxnSpPr>
              <p:cNvPr id="170" name="169 Conector recto"/>
              <p:cNvCxnSpPr>
                <a:stCxn id="168" idx="6"/>
                <a:endCxn id="169" idx="3"/>
              </p:cNvCxnSpPr>
              <p:nvPr/>
            </p:nvCxnSpPr>
            <p:spPr>
              <a:xfrm flipH="1">
                <a:off x="2339752" y="4077072"/>
                <a:ext cx="216024" cy="454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170 Conector recto"/>
              <p:cNvCxnSpPr>
                <a:stCxn id="168" idx="2"/>
                <a:endCxn id="169" idx="1"/>
              </p:cNvCxnSpPr>
              <p:nvPr/>
            </p:nvCxnSpPr>
            <p:spPr>
              <a:xfrm rot="10800000" flipH="1" flipV="1">
                <a:off x="1763688" y="4077072"/>
                <a:ext cx="216024" cy="454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171 Conector recto"/>
              <p:cNvCxnSpPr>
                <a:stCxn id="169" idx="1"/>
                <a:endCxn id="168" idx="4"/>
              </p:cNvCxnSpPr>
              <p:nvPr/>
            </p:nvCxnSpPr>
            <p:spPr>
              <a:xfrm rot="10800000" flipH="1">
                <a:off x="1979712" y="4149080"/>
                <a:ext cx="180020" cy="38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172 Conector recto"/>
              <p:cNvCxnSpPr>
                <a:stCxn id="169" idx="3"/>
                <a:endCxn id="168" idx="4"/>
              </p:cNvCxnSpPr>
              <p:nvPr/>
            </p:nvCxnSpPr>
            <p:spPr>
              <a:xfrm flipH="1" flipV="1">
                <a:off x="2159732" y="4149080"/>
                <a:ext cx="180020" cy="38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173 Conector recto"/>
              <p:cNvCxnSpPr>
                <a:stCxn id="168" idx="6"/>
              </p:cNvCxnSpPr>
              <p:nvPr/>
            </p:nvCxnSpPr>
            <p:spPr>
              <a:xfrm flipH="1">
                <a:off x="2157214" y="4077072"/>
                <a:ext cx="398562" cy="818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174 Conector recto"/>
              <p:cNvCxnSpPr>
                <a:stCxn id="168" idx="2"/>
              </p:cNvCxnSpPr>
              <p:nvPr/>
            </p:nvCxnSpPr>
            <p:spPr>
              <a:xfrm rot="10800000" flipH="1" flipV="1">
                <a:off x="1763688" y="4077072"/>
                <a:ext cx="393526" cy="821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175 Conector recto"/>
              <p:cNvCxnSpPr>
                <a:stCxn id="168" idx="2"/>
              </p:cNvCxnSpPr>
              <p:nvPr/>
            </p:nvCxnSpPr>
            <p:spPr>
              <a:xfrm rot="10800000" flipH="1">
                <a:off x="1763688" y="3212976"/>
                <a:ext cx="14401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176 Conector recto"/>
              <p:cNvCxnSpPr>
                <a:stCxn id="168" idx="6"/>
              </p:cNvCxnSpPr>
              <p:nvPr/>
            </p:nvCxnSpPr>
            <p:spPr>
              <a:xfrm flipH="1" flipV="1">
                <a:off x="2411760" y="3212976"/>
                <a:ext cx="14401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177 Conector recto"/>
              <p:cNvCxnSpPr/>
              <p:nvPr/>
            </p:nvCxnSpPr>
            <p:spPr>
              <a:xfrm rot="5400000" flipH="1" flipV="1">
                <a:off x="1986545" y="4270512"/>
                <a:ext cx="186606" cy="87759"/>
              </a:xfrm>
              <a:prstGeom prst="line">
                <a:avLst/>
              </a:prstGeom>
              <a:ln>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79" name="178 Conector recto"/>
              <p:cNvCxnSpPr/>
              <p:nvPr/>
            </p:nvCxnSpPr>
            <p:spPr>
              <a:xfrm rot="16200000" flipV="1">
                <a:off x="2132608" y="4256237"/>
                <a:ext cx="206374" cy="98424"/>
              </a:xfrm>
              <a:prstGeom prst="line">
                <a:avLst/>
              </a:prstGeom>
              <a:ln>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80" name="179 Conector recto"/>
              <p:cNvCxnSpPr/>
              <p:nvPr/>
            </p:nvCxnSpPr>
            <p:spPr>
              <a:xfrm rot="5400000" flipH="1" flipV="1">
                <a:off x="1726197" y="3773750"/>
                <a:ext cx="173511" cy="26939"/>
              </a:xfrm>
              <a:prstGeom prst="line">
                <a:avLst/>
              </a:prstGeom>
              <a:ln>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81" name="180 Conector recto"/>
              <p:cNvCxnSpPr/>
              <p:nvPr/>
            </p:nvCxnSpPr>
            <p:spPr>
              <a:xfrm rot="16200000" flipV="1">
                <a:off x="2413400" y="3765950"/>
                <a:ext cx="190499" cy="30952"/>
              </a:xfrm>
              <a:prstGeom prst="line">
                <a:avLst/>
              </a:prstGeom>
              <a:ln>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82" name="181 Conector recto de flecha"/>
              <p:cNvCxnSpPr/>
              <p:nvPr/>
            </p:nvCxnSpPr>
            <p:spPr>
              <a:xfrm rot="5400000">
                <a:off x="2352303" y="4269085"/>
                <a:ext cx="179462" cy="83468"/>
              </a:xfrm>
              <a:prstGeom prst="straightConnector1">
                <a:avLst/>
              </a:prstGeom>
              <a:ln>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83" name="182 Conector recto de flecha"/>
              <p:cNvCxnSpPr/>
              <p:nvPr/>
            </p:nvCxnSpPr>
            <p:spPr>
              <a:xfrm rot="16200000" flipH="1">
                <a:off x="1789571" y="4267212"/>
                <a:ext cx="175642" cy="83393"/>
              </a:xfrm>
              <a:prstGeom prst="straightConnector1">
                <a:avLst/>
              </a:prstGeom>
              <a:ln>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183 Conector recto de flecha"/>
              <p:cNvCxnSpPr/>
              <p:nvPr/>
            </p:nvCxnSpPr>
            <p:spPr>
              <a:xfrm rot="5400000">
                <a:off x="2178360" y="4663368"/>
                <a:ext cx="144016" cy="72008"/>
              </a:xfrm>
              <a:prstGeom prst="straightConnector1">
                <a:avLst/>
              </a:prstGeom>
              <a:ln>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184 Conector recto de flecha"/>
              <p:cNvCxnSpPr/>
              <p:nvPr/>
            </p:nvCxnSpPr>
            <p:spPr>
              <a:xfrm rot="16200000" flipH="1">
                <a:off x="1975582" y="4654439"/>
                <a:ext cx="175642" cy="83393"/>
              </a:xfrm>
              <a:prstGeom prst="straightConnector1">
                <a:avLst/>
              </a:prstGeom>
              <a:ln>
                <a:tailEnd type="triangle" w="sm" len="med"/>
              </a:ln>
            </p:spPr>
            <p:style>
              <a:lnRef idx="1">
                <a:schemeClr val="accent1"/>
              </a:lnRef>
              <a:fillRef idx="0">
                <a:schemeClr val="accent1"/>
              </a:fillRef>
              <a:effectRef idx="0">
                <a:schemeClr val="accent1"/>
              </a:effectRef>
              <a:fontRef idx="minor">
                <a:schemeClr val="tx1"/>
              </a:fontRef>
            </p:style>
          </p:cxnSp>
          <p:sp>
            <p:nvSpPr>
              <p:cNvPr id="186" name="185 Rectángulo"/>
              <p:cNvSpPr/>
              <p:nvPr/>
            </p:nvSpPr>
            <p:spPr>
              <a:xfrm>
                <a:off x="2123728" y="4112790"/>
                <a:ext cx="7200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grpSp>
            <p:nvGrpSpPr>
              <p:cNvPr id="187" name="319 Grupo"/>
              <p:cNvGrpSpPr/>
              <p:nvPr/>
            </p:nvGrpSpPr>
            <p:grpSpPr>
              <a:xfrm>
                <a:off x="1979712" y="4869160"/>
                <a:ext cx="269518" cy="144945"/>
                <a:chOff x="5005836" y="4490563"/>
                <a:chExt cx="269518" cy="144945"/>
              </a:xfrm>
            </p:grpSpPr>
            <p:sp>
              <p:nvSpPr>
                <p:cNvPr id="188" name="187 Acorde"/>
                <p:cNvSpPr/>
                <p:nvPr/>
              </p:nvSpPr>
              <p:spPr>
                <a:xfrm rot="3531571" flipV="1">
                  <a:off x="5071244" y="4431399"/>
                  <a:ext cx="138701" cy="269518"/>
                </a:xfrm>
                <a:prstGeom prst="chord">
                  <a:avLst>
                    <a:gd name="adj1" fmla="val 4153339"/>
                    <a:gd name="adj2" fmla="val 13806022"/>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sp>
              <p:nvSpPr>
                <p:cNvPr id="189" name="188 Elipse"/>
                <p:cNvSpPr/>
                <p:nvPr/>
              </p:nvSpPr>
              <p:spPr>
                <a:xfrm>
                  <a:off x="5171601" y="449056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grpSp>
        </p:grpSp>
        <p:sp>
          <p:nvSpPr>
            <p:cNvPr id="148" name="147 Rectángulo"/>
            <p:cNvSpPr/>
            <p:nvPr/>
          </p:nvSpPr>
          <p:spPr>
            <a:xfrm>
              <a:off x="5040337" y="3906862"/>
              <a:ext cx="193651" cy="314226"/>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4400"/>
            </a:p>
          </p:txBody>
        </p:sp>
        <p:cxnSp>
          <p:nvCxnSpPr>
            <p:cNvPr id="149" name="148 Conector recto de flecha"/>
            <p:cNvCxnSpPr>
              <a:stCxn id="148" idx="1"/>
              <a:endCxn id="167" idx="3"/>
            </p:cNvCxnSpPr>
            <p:nvPr/>
          </p:nvCxnSpPr>
          <p:spPr>
            <a:xfrm rot="10800000" flipV="1">
              <a:off x="3851921" y="4063974"/>
              <a:ext cx="1188417" cy="8771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149 CuadroTexto"/>
            <p:cNvSpPr txBox="1"/>
            <p:nvPr/>
          </p:nvSpPr>
          <p:spPr>
            <a:xfrm>
              <a:off x="2843808" y="4005064"/>
              <a:ext cx="1080120"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Objetivo </a:t>
              </a:r>
              <a:r>
                <a:rPr lang="es-VE" sz="2000" dirty="0" err="1" smtClean="0">
                  <a:latin typeface="Arial" pitchFamily="34" charset="0"/>
                  <a:cs typeface="Arial" pitchFamily="34" charset="0"/>
                </a:rPr>
                <a:t>Mirau</a:t>
              </a:r>
              <a:endParaRPr lang="es-VE" sz="2000" dirty="0">
                <a:latin typeface="Arial" pitchFamily="34" charset="0"/>
                <a:cs typeface="Arial" pitchFamily="34" charset="0"/>
              </a:endParaRPr>
            </a:p>
          </p:txBody>
        </p:sp>
        <p:sp>
          <p:nvSpPr>
            <p:cNvPr id="151" name="150 CuadroTexto"/>
            <p:cNvSpPr txBox="1"/>
            <p:nvPr/>
          </p:nvSpPr>
          <p:spPr>
            <a:xfrm>
              <a:off x="7192862" y="3654549"/>
              <a:ext cx="1155389"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Piezoeléctrico</a:t>
              </a:r>
              <a:endParaRPr lang="es-VE" sz="2000" dirty="0">
                <a:latin typeface="Arial" pitchFamily="34" charset="0"/>
                <a:cs typeface="Arial" pitchFamily="34" charset="0"/>
              </a:endParaRPr>
            </a:p>
          </p:txBody>
        </p:sp>
        <p:cxnSp>
          <p:nvCxnSpPr>
            <p:cNvPr id="152" name="151 Conector recto de flecha"/>
            <p:cNvCxnSpPr>
              <a:stCxn id="151" idx="1"/>
              <a:endCxn id="204" idx="3"/>
            </p:cNvCxnSpPr>
            <p:nvPr/>
          </p:nvCxnSpPr>
          <p:spPr>
            <a:xfrm rot="10800000" flipV="1">
              <a:off x="5240736" y="3751479"/>
              <a:ext cx="1952126" cy="375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152 CuadroTexto"/>
            <p:cNvSpPr txBox="1"/>
            <p:nvPr/>
          </p:nvSpPr>
          <p:spPr>
            <a:xfrm>
              <a:off x="4211960" y="4869160"/>
              <a:ext cx="1296144" cy="342981"/>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Superficie de referencia</a:t>
              </a:r>
              <a:endParaRPr lang="es-VE" sz="2000" dirty="0">
                <a:latin typeface="Arial" pitchFamily="34" charset="0"/>
                <a:cs typeface="Arial" pitchFamily="34" charset="0"/>
              </a:endParaRPr>
            </a:p>
          </p:txBody>
        </p:sp>
        <p:cxnSp>
          <p:nvCxnSpPr>
            <p:cNvPr id="154" name="153 Conector recto de flecha"/>
            <p:cNvCxnSpPr>
              <a:stCxn id="153" idx="1"/>
              <a:endCxn id="186" idx="2"/>
            </p:cNvCxnSpPr>
            <p:nvPr/>
          </p:nvCxnSpPr>
          <p:spPr>
            <a:xfrm rot="10800000">
              <a:off x="3383868" y="4950598"/>
              <a:ext cx="828092" cy="90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154 Conector recto de flecha"/>
            <p:cNvCxnSpPr>
              <a:stCxn id="86" idx="1"/>
              <a:endCxn id="169" idx="2"/>
            </p:cNvCxnSpPr>
            <p:nvPr/>
          </p:nvCxnSpPr>
          <p:spPr>
            <a:xfrm rot="10800000">
              <a:off x="3383868" y="5346927"/>
              <a:ext cx="221611" cy="3417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155 CuadroTexto"/>
            <p:cNvSpPr txBox="1"/>
            <p:nvPr/>
          </p:nvSpPr>
          <p:spPr>
            <a:xfrm>
              <a:off x="6012160" y="2276872"/>
              <a:ext cx="1080120"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Cámara Digital</a:t>
              </a:r>
              <a:endParaRPr lang="es-VE" sz="2000" dirty="0">
                <a:latin typeface="Arial" pitchFamily="34" charset="0"/>
                <a:cs typeface="Arial" pitchFamily="34" charset="0"/>
              </a:endParaRPr>
            </a:p>
          </p:txBody>
        </p:sp>
        <p:cxnSp>
          <p:nvCxnSpPr>
            <p:cNvPr id="157" name="156 Conector recto de flecha"/>
            <p:cNvCxnSpPr>
              <a:stCxn id="156" idx="1"/>
              <a:endCxn id="192" idx="3"/>
            </p:cNvCxnSpPr>
            <p:nvPr/>
          </p:nvCxnSpPr>
          <p:spPr>
            <a:xfrm rot="10800000">
              <a:off x="5376639" y="2102358"/>
              <a:ext cx="635521" cy="2714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8" name="157 CuadroTexto"/>
            <p:cNvSpPr txBox="1"/>
            <p:nvPr/>
          </p:nvSpPr>
          <p:spPr>
            <a:xfrm>
              <a:off x="6588224" y="1916832"/>
              <a:ext cx="1080120"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Fuente de luz</a:t>
              </a:r>
              <a:endParaRPr lang="es-VE" sz="2000" dirty="0">
                <a:latin typeface="Arial" pitchFamily="34" charset="0"/>
                <a:cs typeface="Arial" pitchFamily="34" charset="0"/>
              </a:endParaRPr>
            </a:p>
          </p:txBody>
        </p:sp>
        <p:cxnSp>
          <p:nvCxnSpPr>
            <p:cNvPr id="159" name="158 Conector recto de flecha"/>
            <p:cNvCxnSpPr>
              <a:stCxn id="158" idx="2"/>
              <a:endCxn id="87" idx="0"/>
            </p:cNvCxnSpPr>
            <p:nvPr/>
          </p:nvCxnSpPr>
          <p:spPr>
            <a:xfrm rot="16200000" flipH="1">
              <a:off x="7207212" y="2031763"/>
              <a:ext cx="526221" cy="6840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159 Conector curvado"/>
            <p:cNvCxnSpPr>
              <a:stCxn id="192" idx="1"/>
            </p:cNvCxnSpPr>
            <p:nvPr/>
          </p:nvCxnSpPr>
          <p:spPr>
            <a:xfrm rot="10800000">
              <a:off x="3491881" y="1916832"/>
              <a:ext cx="1380703" cy="185526"/>
            </a:xfrm>
            <a:prstGeom prst="curved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160 CuadroTexto"/>
            <p:cNvSpPr txBox="1"/>
            <p:nvPr/>
          </p:nvSpPr>
          <p:spPr>
            <a:xfrm>
              <a:off x="3239269" y="2009775"/>
              <a:ext cx="648072"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Al PC</a:t>
              </a:r>
              <a:endParaRPr lang="es-VE" sz="2000" dirty="0">
                <a:latin typeface="Arial" pitchFamily="34" charset="0"/>
                <a:cs typeface="Arial" pitchFamily="34" charset="0"/>
              </a:endParaRPr>
            </a:p>
          </p:txBody>
        </p:sp>
        <p:cxnSp>
          <p:nvCxnSpPr>
            <p:cNvPr id="162" name="161 Conector curvado"/>
            <p:cNvCxnSpPr>
              <a:stCxn id="204" idx="1"/>
            </p:cNvCxnSpPr>
            <p:nvPr/>
          </p:nvCxnSpPr>
          <p:spPr>
            <a:xfrm rot="10800000">
              <a:off x="3635896" y="3284984"/>
              <a:ext cx="1244800" cy="504056"/>
            </a:xfrm>
            <a:prstGeom prst="curvedConnector3">
              <a:avLst>
                <a:gd name="adj1" fmla="val 50000"/>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162 CuadroTexto"/>
            <p:cNvSpPr txBox="1"/>
            <p:nvPr/>
          </p:nvSpPr>
          <p:spPr>
            <a:xfrm>
              <a:off x="2987824" y="3182779"/>
              <a:ext cx="720080"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Del PC</a:t>
              </a:r>
              <a:endParaRPr lang="es-VE" sz="2000" dirty="0">
                <a:latin typeface="Arial" pitchFamily="34" charset="0"/>
                <a:cs typeface="Arial" pitchFamily="34" charset="0"/>
              </a:endParaRPr>
            </a:p>
          </p:txBody>
        </p:sp>
        <p:sp>
          <p:nvSpPr>
            <p:cNvPr id="164" name="163 CuadroTexto"/>
            <p:cNvSpPr txBox="1"/>
            <p:nvPr/>
          </p:nvSpPr>
          <p:spPr>
            <a:xfrm>
              <a:off x="7236296" y="4077072"/>
              <a:ext cx="720080" cy="193859"/>
            </a:xfrm>
            <a:prstGeom prst="rect">
              <a:avLst/>
            </a:prstGeom>
            <a:solidFill>
              <a:schemeClr val="bg1"/>
            </a:solidFill>
          </p:spPr>
          <p:txBody>
            <a:bodyPr wrap="square" rtlCol="0">
              <a:spAutoFit/>
            </a:bodyPr>
            <a:lstStyle/>
            <a:p>
              <a:r>
                <a:rPr lang="es-VE" sz="2000" dirty="0" smtClean="0">
                  <a:latin typeface="Arial" pitchFamily="34" charset="0"/>
                  <a:cs typeface="Arial" pitchFamily="34" charset="0"/>
                </a:rPr>
                <a:t>Muestra</a:t>
              </a:r>
              <a:endParaRPr lang="es-VE" sz="2000" dirty="0">
                <a:latin typeface="Arial" pitchFamily="34" charset="0"/>
                <a:cs typeface="Arial" pitchFamily="34" charset="0"/>
              </a:endParaRPr>
            </a:p>
          </p:txBody>
        </p:sp>
        <p:cxnSp>
          <p:nvCxnSpPr>
            <p:cNvPr id="165" name="164 Conector recto de flecha"/>
            <p:cNvCxnSpPr>
              <a:stCxn id="164" idx="1"/>
            </p:cNvCxnSpPr>
            <p:nvPr/>
          </p:nvCxnSpPr>
          <p:spPr>
            <a:xfrm rot="10800000" flipV="1">
              <a:off x="5220072" y="4174001"/>
              <a:ext cx="2016224" cy="19109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165 Conector recto"/>
            <p:cNvCxnSpPr/>
            <p:nvPr/>
          </p:nvCxnSpPr>
          <p:spPr>
            <a:xfrm rot="10800000">
              <a:off x="6557964" y="3214688"/>
              <a:ext cx="9096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6" name="205 CuadroTexto"/>
          <p:cNvSpPr txBox="1"/>
          <p:nvPr/>
        </p:nvSpPr>
        <p:spPr>
          <a:xfrm>
            <a:off x="10267927" y="25843851"/>
            <a:ext cx="2522482" cy="1384995"/>
          </a:xfrm>
          <a:prstGeom prst="rect">
            <a:avLst/>
          </a:prstGeom>
          <a:noFill/>
        </p:spPr>
        <p:txBody>
          <a:bodyPr wrap="square" rtlCol="0">
            <a:spAutoFit/>
          </a:bodyPr>
          <a:lstStyle/>
          <a:p>
            <a:r>
              <a:rPr lang="es-VE" sz="2800" b="1" dirty="0" smtClean="0">
                <a:solidFill>
                  <a:schemeClr val="tx2">
                    <a:lumMod val="75000"/>
                  </a:schemeClr>
                </a:solidFill>
                <a:latin typeface="+mn-lt"/>
              </a:rPr>
              <a:t>Figura 1: </a:t>
            </a:r>
            <a:r>
              <a:rPr lang="es-VE" sz="2800" dirty="0" smtClean="0">
                <a:latin typeface="+mn-lt"/>
              </a:rPr>
              <a:t>Microscopio interferencial</a:t>
            </a:r>
            <a:endParaRPr lang="es-VE" sz="2800" dirty="0">
              <a:latin typeface="+mn-lt"/>
            </a:endParaRPr>
          </a:p>
        </p:txBody>
      </p:sp>
      <p:grpSp>
        <p:nvGrpSpPr>
          <p:cNvPr id="297" name="296 Grupo"/>
          <p:cNvGrpSpPr/>
          <p:nvPr/>
        </p:nvGrpSpPr>
        <p:grpSpPr>
          <a:xfrm>
            <a:off x="501544" y="28328055"/>
            <a:ext cx="14948662" cy="4111092"/>
            <a:chOff x="501544" y="28366802"/>
            <a:chExt cx="14948662" cy="3794854"/>
          </a:xfrm>
        </p:grpSpPr>
        <p:sp>
          <p:nvSpPr>
            <p:cNvPr id="209" name="78 CuadroTexto"/>
            <p:cNvSpPr txBox="1">
              <a:spLocks noChangeArrowheads="1"/>
            </p:cNvSpPr>
            <p:nvPr/>
          </p:nvSpPr>
          <p:spPr bwMode="auto">
            <a:xfrm>
              <a:off x="4729655" y="28366802"/>
              <a:ext cx="10720551" cy="3778549"/>
            </a:xfrm>
            <a:prstGeom prst="rect">
              <a:avLst/>
            </a:prstGeom>
            <a:noFill/>
            <a:ln w="9525">
              <a:noFill/>
              <a:miter lim="800000"/>
              <a:headEnd/>
              <a:tailEnd/>
            </a:ln>
          </p:spPr>
          <p:txBody>
            <a:bodyPr wrap="square">
              <a:spAutoFit/>
            </a:bodyPr>
            <a:lstStyle/>
            <a:p>
              <a:pPr algn="just"/>
              <a:r>
                <a:rPr lang="es-VE" sz="3600" b="1" i="1" dirty="0">
                  <a:latin typeface="Calibri" pitchFamily="34" charset="0"/>
                </a:rPr>
                <a:t>Células como objetos de fase:</a:t>
              </a:r>
            </a:p>
            <a:p>
              <a:pPr algn="just"/>
              <a:r>
                <a:rPr lang="es-VE" sz="3200" dirty="0" smtClean="0">
                  <a:latin typeface="Calibri" pitchFamily="34" charset="0"/>
                </a:rPr>
                <a:t>Como su </a:t>
              </a:r>
              <a:r>
                <a:rPr lang="es-VE" sz="3200" dirty="0">
                  <a:latin typeface="Calibri" pitchFamily="34" charset="0"/>
                </a:rPr>
                <a:t>interior carece de </a:t>
              </a:r>
              <a:r>
                <a:rPr lang="es-VE" sz="3200" dirty="0" smtClean="0">
                  <a:latin typeface="Calibri" pitchFamily="34" charset="0"/>
                </a:rPr>
                <a:t>elementos </a:t>
              </a:r>
              <a:r>
                <a:rPr lang="es-VE" sz="3200" dirty="0">
                  <a:latin typeface="Calibri" pitchFamily="34" charset="0"/>
                </a:rPr>
                <a:t>que absorban </a:t>
              </a:r>
              <a:r>
                <a:rPr lang="es-VE" sz="3200" dirty="0" smtClean="0">
                  <a:latin typeface="Calibri" pitchFamily="34" charset="0"/>
                </a:rPr>
                <a:t>o dispersen luz significativamente, las </a:t>
              </a:r>
              <a:r>
                <a:rPr lang="es-VE" sz="3200" dirty="0">
                  <a:latin typeface="Calibri" pitchFamily="34" charset="0"/>
                </a:rPr>
                <a:t>células son básicamente </a:t>
              </a:r>
              <a:r>
                <a:rPr lang="es-VE" sz="3200" dirty="0" smtClean="0">
                  <a:latin typeface="Calibri" pitchFamily="34" charset="0"/>
                </a:rPr>
                <a:t>transparentes </a:t>
              </a:r>
              <a:r>
                <a:rPr lang="es-VE" sz="3200" dirty="0">
                  <a:latin typeface="Calibri" pitchFamily="34" charset="0"/>
                </a:rPr>
                <a:t>a la luz visible. </a:t>
              </a:r>
              <a:r>
                <a:rPr lang="es-VE" sz="3200" dirty="0" smtClean="0">
                  <a:latin typeface="Calibri" pitchFamily="34" charset="0"/>
                </a:rPr>
                <a:t>La presencia de organelos y otros elementos en su interior modifica  </a:t>
              </a:r>
              <a:r>
                <a:rPr lang="es-VE" sz="3200" dirty="0">
                  <a:latin typeface="Calibri" pitchFamily="34" charset="0"/>
                </a:rPr>
                <a:t>su índice de refracción  </a:t>
              </a:r>
              <a:r>
                <a:rPr lang="es-VE" sz="3200" dirty="0" smtClean="0">
                  <a:latin typeface="Calibri" pitchFamily="34" charset="0"/>
                </a:rPr>
                <a:t>en relación a su entorno, produciendo deformaciones </a:t>
              </a:r>
              <a:r>
                <a:rPr lang="es-VE" sz="3200" dirty="0">
                  <a:latin typeface="Calibri" pitchFamily="34" charset="0"/>
                </a:rPr>
                <a:t>en un frente de ondas que interactúe con ellas, </a:t>
              </a:r>
              <a:r>
                <a:rPr lang="es-VE" sz="3200" dirty="0" smtClean="0">
                  <a:latin typeface="Calibri" pitchFamily="34" charset="0"/>
                </a:rPr>
                <a:t>este efecto puede ser observado por interferometría, permitiendo “ver” la célula.</a:t>
              </a:r>
              <a:endParaRPr lang="es-VE" sz="3200" dirty="0">
                <a:latin typeface="Calibri" pitchFamily="34" charset="0"/>
              </a:endParaRPr>
            </a:p>
          </p:txBody>
        </p:sp>
        <p:grpSp>
          <p:nvGrpSpPr>
            <p:cNvPr id="210" name="93 Grupo"/>
            <p:cNvGrpSpPr>
              <a:grpSpLocks/>
            </p:cNvGrpSpPr>
            <p:nvPr/>
          </p:nvGrpSpPr>
          <p:grpSpPr bwMode="auto">
            <a:xfrm>
              <a:off x="501544" y="28549150"/>
              <a:ext cx="4231805" cy="3612506"/>
              <a:chOff x="914248" y="40486736"/>
              <a:chExt cx="6116638" cy="5456285"/>
            </a:xfrm>
          </p:grpSpPr>
          <p:pic>
            <p:nvPicPr>
              <p:cNvPr id="211" name="Picture 1"/>
              <p:cNvPicPr>
                <a:picLocks noChangeAspect="1" noChangeArrowheads="1"/>
              </p:cNvPicPr>
              <p:nvPr/>
            </p:nvPicPr>
            <p:blipFill>
              <a:blip r:embed="rId5" cstate="print"/>
              <a:srcRect/>
              <a:stretch>
                <a:fillRect/>
              </a:stretch>
            </p:blipFill>
            <p:spPr bwMode="auto">
              <a:xfrm>
                <a:off x="914248" y="40486736"/>
                <a:ext cx="6116638" cy="5456285"/>
              </a:xfrm>
              <a:prstGeom prst="rect">
                <a:avLst/>
              </a:prstGeom>
              <a:noFill/>
              <a:ln w="9525">
                <a:noFill/>
                <a:miter lim="800000"/>
                <a:headEnd/>
                <a:tailEnd/>
              </a:ln>
            </p:spPr>
          </p:pic>
          <p:sp>
            <p:nvSpPr>
              <p:cNvPr id="212" name="86 CuadroTexto"/>
              <p:cNvSpPr txBox="1">
                <a:spLocks noChangeArrowheads="1"/>
              </p:cNvSpPr>
              <p:nvPr/>
            </p:nvSpPr>
            <p:spPr bwMode="auto">
              <a:xfrm>
                <a:off x="1700112" y="45245248"/>
                <a:ext cx="4643471" cy="643655"/>
              </a:xfrm>
              <a:prstGeom prst="rect">
                <a:avLst/>
              </a:prstGeom>
              <a:solidFill>
                <a:schemeClr val="bg1"/>
              </a:solidFill>
              <a:ln w="9525">
                <a:noFill/>
                <a:miter lim="800000"/>
                <a:headEnd/>
                <a:tailEnd/>
              </a:ln>
            </p:spPr>
            <p:txBody>
              <a:bodyPr>
                <a:spAutoFit/>
              </a:bodyPr>
              <a:lstStyle/>
              <a:p>
                <a:pPr algn="ctr"/>
                <a:r>
                  <a:rPr lang="es-VE" sz="2400" dirty="0">
                    <a:latin typeface="Calibri" pitchFamily="34" charset="0"/>
                  </a:rPr>
                  <a:t>Onda incidente</a:t>
                </a:r>
                <a:endParaRPr lang="es-VE" sz="2000" dirty="0">
                  <a:latin typeface="Calibri" pitchFamily="34" charset="0"/>
                </a:endParaRPr>
              </a:p>
            </p:txBody>
          </p:sp>
          <p:sp>
            <p:nvSpPr>
              <p:cNvPr id="213" name="87 CuadroTexto"/>
              <p:cNvSpPr txBox="1">
                <a:spLocks noChangeArrowheads="1"/>
              </p:cNvSpPr>
              <p:nvPr/>
            </p:nvSpPr>
            <p:spPr bwMode="auto">
              <a:xfrm>
                <a:off x="1414360" y="40541781"/>
                <a:ext cx="5214975" cy="729476"/>
              </a:xfrm>
              <a:prstGeom prst="rect">
                <a:avLst/>
              </a:prstGeom>
              <a:solidFill>
                <a:schemeClr val="bg1"/>
              </a:solidFill>
              <a:ln w="9525">
                <a:noFill/>
                <a:miter lim="800000"/>
                <a:headEnd/>
                <a:tailEnd/>
              </a:ln>
            </p:spPr>
            <p:txBody>
              <a:bodyPr>
                <a:spAutoFit/>
              </a:bodyPr>
              <a:lstStyle/>
              <a:p>
                <a:pPr algn="ctr"/>
                <a:r>
                  <a:rPr lang="es-VE" sz="2800" dirty="0">
                    <a:latin typeface="Calibri" pitchFamily="34" charset="0"/>
                  </a:rPr>
                  <a:t>Onda </a:t>
                </a:r>
                <a:r>
                  <a:rPr lang="es-VE" sz="2400" dirty="0">
                    <a:latin typeface="Calibri" pitchFamily="34" charset="0"/>
                  </a:rPr>
                  <a:t>transmitida</a:t>
                </a:r>
              </a:p>
            </p:txBody>
          </p:sp>
          <p:sp>
            <p:nvSpPr>
              <p:cNvPr id="214" name="88 CuadroTexto"/>
              <p:cNvSpPr txBox="1">
                <a:spLocks noChangeArrowheads="1"/>
              </p:cNvSpPr>
              <p:nvPr/>
            </p:nvSpPr>
            <p:spPr bwMode="auto">
              <a:xfrm>
                <a:off x="5343436" y="43136514"/>
                <a:ext cx="1500199" cy="643655"/>
              </a:xfrm>
              <a:prstGeom prst="rect">
                <a:avLst/>
              </a:prstGeom>
              <a:solidFill>
                <a:schemeClr val="bg1"/>
              </a:solidFill>
              <a:ln w="9525">
                <a:noFill/>
                <a:miter lim="800000"/>
                <a:headEnd/>
                <a:tailEnd/>
              </a:ln>
            </p:spPr>
            <p:txBody>
              <a:bodyPr>
                <a:spAutoFit/>
              </a:bodyPr>
              <a:lstStyle/>
              <a:p>
                <a:pPr algn="ctr"/>
                <a:r>
                  <a:rPr lang="es-VE" sz="2400" dirty="0">
                    <a:latin typeface="Calibri" pitchFamily="34" charset="0"/>
                  </a:rPr>
                  <a:t>Célula</a:t>
                </a:r>
                <a:endParaRPr lang="es-VE" sz="2000" dirty="0">
                  <a:latin typeface="Calibri" pitchFamily="34" charset="0"/>
                </a:endParaRPr>
              </a:p>
            </p:txBody>
          </p:sp>
        </p:grpSp>
      </p:grpSp>
      <p:grpSp>
        <p:nvGrpSpPr>
          <p:cNvPr id="222" name="221 Grupo"/>
          <p:cNvGrpSpPr/>
          <p:nvPr/>
        </p:nvGrpSpPr>
        <p:grpSpPr>
          <a:xfrm>
            <a:off x="531173" y="32630694"/>
            <a:ext cx="15176820" cy="7696256"/>
            <a:chOff x="531173" y="33014321"/>
            <a:chExt cx="15176820" cy="7696256"/>
          </a:xfrm>
        </p:grpSpPr>
        <p:pic>
          <p:nvPicPr>
            <p:cNvPr id="223" name="222 Imagen" descr="Graph01.emf"/>
            <p:cNvPicPr>
              <a:picLocks noChangeAspect="1"/>
            </p:cNvPicPr>
            <p:nvPr/>
          </p:nvPicPr>
          <p:blipFill>
            <a:blip r:embed="rId6" cstate="print"/>
            <a:srcRect l="7111" t="10766" r="14437" b="5949"/>
            <a:stretch>
              <a:fillRect/>
            </a:stretch>
          </p:blipFill>
          <p:spPr>
            <a:xfrm>
              <a:off x="669873" y="35259807"/>
              <a:ext cx="6143882" cy="5450770"/>
            </a:xfrm>
            <a:prstGeom prst="rect">
              <a:avLst/>
            </a:prstGeom>
          </p:spPr>
        </p:pic>
        <p:sp>
          <p:nvSpPr>
            <p:cNvPr id="216" name="95 CuadroTexto"/>
            <p:cNvSpPr txBox="1">
              <a:spLocks noChangeArrowheads="1"/>
            </p:cNvSpPr>
            <p:nvPr/>
          </p:nvSpPr>
          <p:spPr bwMode="auto">
            <a:xfrm>
              <a:off x="531173" y="33014321"/>
              <a:ext cx="14930542" cy="2123658"/>
            </a:xfrm>
            <a:prstGeom prst="rect">
              <a:avLst/>
            </a:prstGeom>
            <a:noFill/>
            <a:ln w="9525">
              <a:noFill/>
              <a:miter lim="800000"/>
              <a:headEnd/>
              <a:tailEnd/>
            </a:ln>
          </p:spPr>
          <p:txBody>
            <a:bodyPr wrap="square">
              <a:spAutoFit/>
            </a:bodyPr>
            <a:lstStyle/>
            <a:p>
              <a:pPr algn="just"/>
              <a:r>
                <a:rPr lang="es-VE" sz="3600" b="1" i="1" dirty="0" smtClean="0">
                  <a:latin typeface="Calibri" pitchFamily="34" charset="0"/>
                </a:rPr>
                <a:t>Preparación de los substratos metálicos:</a:t>
              </a:r>
              <a:r>
                <a:rPr lang="es-VE" sz="3200" b="1" i="1" dirty="0" smtClean="0">
                  <a:latin typeface="Calibri" pitchFamily="34" charset="0"/>
                </a:rPr>
                <a:t> </a:t>
              </a:r>
              <a:r>
                <a:rPr lang="es-VE" sz="3200" dirty="0" smtClean="0">
                  <a:latin typeface="Calibri" pitchFamily="34" charset="0"/>
                </a:rPr>
                <a:t>Discos de acero quirúrgico 316LVM, fueron sometidos a distintos niveles de pulitura mecánica; ajustando tamaño de grano y tiempo de pulitura se produjeron  discos con cinco rugosidades distintas (figura 2).</a:t>
              </a:r>
            </a:p>
            <a:p>
              <a:pPr algn="just"/>
              <a:r>
                <a:rPr lang="es-VE" sz="3200" dirty="0" smtClean="0">
                  <a:latin typeface="Calibri" pitchFamily="34" charset="0"/>
                </a:rPr>
                <a:t>Por interferometría se obtuvo la altura H(x,y) y se calculó la rugosidad cuadrática media.</a:t>
              </a:r>
              <a:endParaRPr lang="es-VE" sz="3200" dirty="0">
                <a:latin typeface="Calibri" pitchFamily="34" charset="0"/>
              </a:endParaRPr>
            </a:p>
          </p:txBody>
        </p:sp>
        <p:sp>
          <p:nvSpPr>
            <p:cNvPr id="221" name="220 CuadroTexto"/>
            <p:cNvSpPr txBox="1"/>
            <p:nvPr/>
          </p:nvSpPr>
          <p:spPr>
            <a:xfrm>
              <a:off x="7374193" y="39041741"/>
              <a:ext cx="8333800" cy="1569660"/>
            </a:xfrm>
            <a:prstGeom prst="rect">
              <a:avLst/>
            </a:prstGeom>
            <a:noFill/>
          </p:spPr>
          <p:txBody>
            <a:bodyPr wrap="square" rtlCol="0">
              <a:spAutoFit/>
            </a:bodyPr>
            <a:lstStyle/>
            <a:p>
              <a:pPr algn="just"/>
              <a:r>
                <a:rPr lang="es-VE" sz="3200" dirty="0" smtClean="0">
                  <a:solidFill>
                    <a:schemeClr val="tx2">
                      <a:lumMod val="75000"/>
                    </a:schemeClr>
                  </a:solidFill>
                  <a:latin typeface="+mn-lt"/>
                </a:rPr>
                <a:t>Figura 2: </a:t>
              </a:r>
              <a:r>
                <a:rPr lang="es-VE" sz="3200" dirty="0" smtClean="0">
                  <a:latin typeface="+mn-lt"/>
                </a:rPr>
                <a:t>a) Rugosidades establecidas  en los discos. (b) y (c) mapas de colores falsos para H(x,y) en discos A y E respectivamente. </a:t>
              </a:r>
              <a:endParaRPr lang="es-VE" sz="3200" dirty="0">
                <a:latin typeface="+mn-lt"/>
              </a:endParaRPr>
            </a:p>
          </p:txBody>
        </p:sp>
        <p:pic>
          <p:nvPicPr>
            <p:cNvPr id="1026" name="Picture 2"/>
            <p:cNvPicPr>
              <a:picLocks noChangeAspect="1" noChangeArrowheads="1"/>
            </p:cNvPicPr>
            <p:nvPr/>
          </p:nvPicPr>
          <p:blipFill>
            <a:blip r:embed="rId7" cstate="print"/>
            <a:srcRect/>
            <a:stretch>
              <a:fillRect/>
            </a:stretch>
          </p:blipFill>
          <p:spPr bwMode="auto">
            <a:xfrm>
              <a:off x="11407305" y="35274531"/>
              <a:ext cx="3993498" cy="3427290"/>
            </a:xfrm>
            <a:prstGeom prst="rect">
              <a:avLst/>
            </a:prstGeom>
            <a:noFill/>
            <a:ln w="9525">
              <a:solidFill>
                <a:schemeClr val="accent1"/>
              </a:solid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7216877" y="35314369"/>
              <a:ext cx="3944492" cy="3356405"/>
            </a:xfrm>
            <a:prstGeom prst="rect">
              <a:avLst/>
            </a:prstGeom>
            <a:noFill/>
            <a:ln w="9525">
              <a:solidFill>
                <a:schemeClr val="accent1"/>
              </a:solidFill>
              <a:miter lim="800000"/>
              <a:headEnd/>
              <a:tailEnd/>
            </a:ln>
          </p:spPr>
        </p:pic>
        <p:sp>
          <p:nvSpPr>
            <p:cNvPr id="218" name="217 CuadroTexto"/>
            <p:cNvSpPr txBox="1"/>
            <p:nvPr/>
          </p:nvSpPr>
          <p:spPr>
            <a:xfrm>
              <a:off x="2368893" y="35502620"/>
              <a:ext cx="506870" cy="584775"/>
            </a:xfrm>
            <a:prstGeom prst="rect">
              <a:avLst/>
            </a:prstGeom>
            <a:noFill/>
          </p:spPr>
          <p:txBody>
            <a:bodyPr wrap="none" rtlCol="0">
              <a:spAutoFit/>
            </a:bodyPr>
            <a:lstStyle/>
            <a:p>
              <a:r>
                <a:rPr lang="es-VE" sz="3200" dirty="0" smtClean="0">
                  <a:latin typeface="+mn-lt"/>
                </a:rPr>
                <a:t>a)</a:t>
              </a:r>
              <a:endParaRPr lang="es-VE" sz="3200" dirty="0">
                <a:latin typeface="+mn-lt"/>
              </a:endParaRPr>
            </a:p>
          </p:txBody>
        </p:sp>
        <p:sp>
          <p:nvSpPr>
            <p:cNvPr id="219" name="218 CuadroTexto"/>
            <p:cNvSpPr txBox="1"/>
            <p:nvPr/>
          </p:nvSpPr>
          <p:spPr>
            <a:xfrm>
              <a:off x="7881302" y="35817438"/>
              <a:ext cx="526106" cy="584775"/>
            </a:xfrm>
            <a:prstGeom prst="rect">
              <a:avLst/>
            </a:prstGeom>
            <a:noFill/>
          </p:spPr>
          <p:txBody>
            <a:bodyPr wrap="none" rtlCol="0">
              <a:spAutoFit/>
            </a:bodyPr>
            <a:lstStyle/>
            <a:p>
              <a:r>
                <a:rPr lang="es-VE" sz="3200" dirty="0" smtClean="0">
                  <a:latin typeface="+mn-lt"/>
                </a:rPr>
                <a:t>b)</a:t>
              </a:r>
              <a:endParaRPr lang="es-VE" sz="3200" dirty="0">
                <a:latin typeface="+mn-lt"/>
              </a:endParaRPr>
            </a:p>
          </p:txBody>
        </p:sp>
        <p:sp>
          <p:nvSpPr>
            <p:cNvPr id="220" name="219 CuadroTexto"/>
            <p:cNvSpPr txBox="1"/>
            <p:nvPr/>
          </p:nvSpPr>
          <p:spPr>
            <a:xfrm>
              <a:off x="12165529" y="35763201"/>
              <a:ext cx="482824" cy="584775"/>
            </a:xfrm>
            <a:prstGeom prst="rect">
              <a:avLst/>
            </a:prstGeom>
            <a:noFill/>
          </p:spPr>
          <p:txBody>
            <a:bodyPr wrap="none" rtlCol="0">
              <a:spAutoFit/>
            </a:bodyPr>
            <a:lstStyle/>
            <a:p>
              <a:r>
                <a:rPr lang="es-VE" sz="3200" dirty="0" smtClean="0">
                  <a:latin typeface="+mn-lt"/>
                </a:rPr>
                <a:t>c)</a:t>
              </a:r>
              <a:endParaRPr lang="es-VE" sz="3200" dirty="0">
                <a:latin typeface="+mn-lt"/>
              </a:endParaRPr>
            </a:p>
          </p:txBody>
        </p:sp>
      </p:grpSp>
      <p:grpSp>
        <p:nvGrpSpPr>
          <p:cNvPr id="295" name="294 Grupo"/>
          <p:cNvGrpSpPr/>
          <p:nvPr/>
        </p:nvGrpSpPr>
        <p:grpSpPr>
          <a:xfrm>
            <a:off x="15689100" y="12662026"/>
            <a:ext cx="15873465" cy="13890004"/>
            <a:chOff x="16040377" y="24373921"/>
            <a:chExt cx="15845636" cy="12004513"/>
          </a:xfrm>
        </p:grpSpPr>
        <p:grpSp>
          <p:nvGrpSpPr>
            <p:cNvPr id="249" name="248 Grupo"/>
            <p:cNvGrpSpPr/>
            <p:nvPr/>
          </p:nvGrpSpPr>
          <p:grpSpPr>
            <a:xfrm>
              <a:off x="16040377" y="24373921"/>
              <a:ext cx="8090680" cy="6137542"/>
              <a:chOff x="702062" y="764704"/>
              <a:chExt cx="5022066" cy="3312368"/>
            </a:xfrm>
          </p:grpSpPr>
          <p:pic>
            <p:nvPicPr>
              <p:cNvPr id="250" name="Picture 3"/>
              <p:cNvPicPr>
                <a:picLocks noChangeAspect="1" noChangeArrowheads="1"/>
              </p:cNvPicPr>
              <p:nvPr/>
            </p:nvPicPr>
            <p:blipFill>
              <a:blip r:embed="rId9" cstate="print"/>
              <a:srcRect l="91214"/>
              <a:stretch>
                <a:fillRect/>
              </a:stretch>
            </p:blipFill>
            <p:spPr bwMode="auto">
              <a:xfrm>
                <a:off x="4788024" y="1052736"/>
                <a:ext cx="512440" cy="2848942"/>
              </a:xfrm>
              <a:prstGeom prst="rect">
                <a:avLst/>
              </a:prstGeom>
              <a:noFill/>
              <a:ln w="9525">
                <a:noFill/>
                <a:miter lim="800000"/>
                <a:headEnd/>
                <a:tailEnd/>
              </a:ln>
            </p:spPr>
          </p:pic>
          <p:pic>
            <p:nvPicPr>
              <p:cNvPr id="251" name="Picture 3"/>
              <p:cNvPicPr>
                <a:picLocks noChangeAspect="1" noChangeArrowheads="1"/>
              </p:cNvPicPr>
              <p:nvPr/>
            </p:nvPicPr>
            <p:blipFill>
              <a:blip r:embed="rId9" cstate="print"/>
              <a:srcRect l="4938" t="17679" r="28395" b="6301"/>
              <a:stretch>
                <a:fillRect/>
              </a:stretch>
            </p:blipFill>
            <p:spPr bwMode="auto">
              <a:xfrm>
                <a:off x="755576" y="980728"/>
                <a:ext cx="3888432" cy="3096344"/>
              </a:xfrm>
              <a:prstGeom prst="rect">
                <a:avLst/>
              </a:prstGeom>
              <a:noFill/>
              <a:ln w="9525">
                <a:noFill/>
                <a:miter lim="800000"/>
                <a:headEnd/>
                <a:tailEnd/>
              </a:ln>
            </p:spPr>
          </p:pic>
          <p:sp>
            <p:nvSpPr>
              <p:cNvPr id="252" name="251 Rectángulo"/>
              <p:cNvSpPr/>
              <p:nvPr/>
            </p:nvSpPr>
            <p:spPr>
              <a:xfrm>
                <a:off x="5076056" y="764704"/>
                <a:ext cx="648072" cy="3312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3" name="252 CuadroTexto"/>
              <p:cNvSpPr txBox="1"/>
              <p:nvPr/>
            </p:nvSpPr>
            <p:spPr>
              <a:xfrm>
                <a:off x="5076056" y="1196752"/>
                <a:ext cx="504056" cy="169248"/>
              </a:xfrm>
              <a:prstGeom prst="rect">
                <a:avLst/>
              </a:prstGeom>
              <a:noFill/>
            </p:spPr>
            <p:txBody>
              <a:bodyPr wrap="square" rtlCol="0">
                <a:spAutoFit/>
              </a:bodyPr>
              <a:lstStyle/>
              <a:p>
                <a:r>
                  <a:rPr lang="es-VE" sz="1400" dirty="0" smtClean="0"/>
                  <a:t>280</a:t>
                </a:r>
              </a:p>
            </p:txBody>
          </p:sp>
          <p:sp>
            <p:nvSpPr>
              <p:cNvPr id="254" name="253 CuadroTexto"/>
              <p:cNvSpPr txBox="1"/>
              <p:nvPr/>
            </p:nvSpPr>
            <p:spPr>
              <a:xfrm>
                <a:off x="5107310" y="1570930"/>
                <a:ext cx="504056" cy="169248"/>
              </a:xfrm>
              <a:prstGeom prst="rect">
                <a:avLst/>
              </a:prstGeom>
              <a:noFill/>
            </p:spPr>
            <p:txBody>
              <a:bodyPr wrap="square" rtlCol="0">
                <a:spAutoFit/>
              </a:bodyPr>
              <a:lstStyle/>
              <a:p>
                <a:r>
                  <a:rPr lang="es-VE" sz="1400" dirty="0" smtClean="0"/>
                  <a:t>240</a:t>
                </a:r>
              </a:p>
            </p:txBody>
          </p:sp>
          <p:sp>
            <p:nvSpPr>
              <p:cNvPr id="255" name="254 CuadroTexto"/>
              <p:cNvSpPr txBox="1"/>
              <p:nvPr/>
            </p:nvSpPr>
            <p:spPr>
              <a:xfrm>
                <a:off x="5076056" y="2617167"/>
                <a:ext cx="504056" cy="169248"/>
              </a:xfrm>
              <a:prstGeom prst="rect">
                <a:avLst/>
              </a:prstGeom>
              <a:noFill/>
            </p:spPr>
            <p:txBody>
              <a:bodyPr wrap="square" rtlCol="0">
                <a:spAutoFit/>
              </a:bodyPr>
              <a:lstStyle/>
              <a:p>
                <a:r>
                  <a:rPr lang="es-VE" sz="1400" dirty="0" smtClean="0"/>
                  <a:t>120</a:t>
                </a:r>
              </a:p>
            </p:txBody>
          </p:sp>
          <p:sp>
            <p:nvSpPr>
              <p:cNvPr id="256" name="255 CuadroTexto"/>
              <p:cNvSpPr txBox="1"/>
              <p:nvPr/>
            </p:nvSpPr>
            <p:spPr>
              <a:xfrm>
                <a:off x="5076056" y="3140968"/>
                <a:ext cx="504056" cy="169248"/>
              </a:xfrm>
              <a:prstGeom prst="rect">
                <a:avLst/>
              </a:prstGeom>
              <a:noFill/>
            </p:spPr>
            <p:txBody>
              <a:bodyPr wrap="square" rtlCol="0">
                <a:spAutoFit/>
              </a:bodyPr>
              <a:lstStyle/>
              <a:p>
                <a:r>
                  <a:rPr lang="es-VE" sz="1400" dirty="0" smtClean="0"/>
                  <a:t>60</a:t>
                </a:r>
              </a:p>
            </p:txBody>
          </p:sp>
          <p:sp>
            <p:nvSpPr>
              <p:cNvPr id="257" name="256 CuadroTexto"/>
              <p:cNvSpPr txBox="1"/>
              <p:nvPr/>
            </p:nvSpPr>
            <p:spPr>
              <a:xfrm>
                <a:off x="5076056" y="836712"/>
                <a:ext cx="504056" cy="169248"/>
              </a:xfrm>
              <a:prstGeom prst="rect">
                <a:avLst/>
              </a:prstGeom>
              <a:noFill/>
            </p:spPr>
            <p:txBody>
              <a:bodyPr wrap="square" rtlCol="0">
                <a:spAutoFit/>
              </a:bodyPr>
              <a:lstStyle/>
              <a:p>
                <a:r>
                  <a:rPr lang="es-VE" sz="1400" dirty="0" err="1" smtClean="0"/>
                  <a:t>nm</a:t>
                </a:r>
                <a:endParaRPr lang="es-VE" sz="1400" dirty="0" smtClean="0"/>
              </a:p>
            </p:txBody>
          </p:sp>
          <p:sp>
            <p:nvSpPr>
              <p:cNvPr id="258" name="257 CuadroTexto"/>
              <p:cNvSpPr txBox="1"/>
              <p:nvPr/>
            </p:nvSpPr>
            <p:spPr>
              <a:xfrm>
                <a:off x="5076056" y="3697287"/>
                <a:ext cx="504056" cy="169248"/>
              </a:xfrm>
              <a:prstGeom prst="rect">
                <a:avLst/>
              </a:prstGeom>
              <a:noFill/>
            </p:spPr>
            <p:txBody>
              <a:bodyPr wrap="square" rtlCol="0">
                <a:spAutoFit/>
              </a:bodyPr>
              <a:lstStyle/>
              <a:p>
                <a:r>
                  <a:rPr lang="es-VE" sz="1400" dirty="0" smtClean="0"/>
                  <a:t>0</a:t>
                </a:r>
              </a:p>
            </p:txBody>
          </p:sp>
          <p:sp>
            <p:nvSpPr>
              <p:cNvPr id="259" name="258 Paralelogramo"/>
              <p:cNvSpPr/>
              <p:nvPr/>
            </p:nvSpPr>
            <p:spPr>
              <a:xfrm rot="9001038">
                <a:off x="702062" y="2769504"/>
                <a:ext cx="432048" cy="648072"/>
              </a:xfrm>
              <a:prstGeom prst="parallelogram">
                <a:avLst>
                  <a:gd name="adj" fmla="val 4409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0" name="259 CuadroTexto"/>
              <p:cNvSpPr txBox="1"/>
              <p:nvPr/>
            </p:nvSpPr>
            <p:spPr>
              <a:xfrm>
                <a:off x="5076056" y="2094061"/>
                <a:ext cx="504056" cy="169248"/>
              </a:xfrm>
              <a:prstGeom prst="rect">
                <a:avLst/>
              </a:prstGeom>
              <a:noFill/>
            </p:spPr>
            <p:txBody>
              <a:bodyPr wrap="square" rtlCol="0">
                <a:spAutoFit/>
              </a:bodyPr>
              <a:lstStyle/>
              <a:p>
                <a:r>
                  <a:rPr lang="es-VE" sz="1400" dirty="0" smtClean="0"/>
                  <a:t>240</a:t>
                </a:r>
              </a:p>
            </p:txBody>
          </p:sp>
        </p:grpSp>
        <p:grpSp>
          <p:nvGrpSpPr>
            <p:cNvPr id="261" name="260 Grupo"/>
            <p:cNvGrpSpPr/>
            <p:nvPr/>
          </p:nvGrpSpPr>
          <p:grpSpPr>
            <a:xfrm>
              <a:off x="23920088" y="25229323"/>
              <a:ext cx="7965925" cy="6314532"/>
              <a:chOff x="971600" y="764704"/>
              <a:chExt cx="4913287" cy="3692448"/>
            </a:xfrm>
          </p:grpSpPr>
          <p:pic>
            <p:nvPicPr>
              <p:cNvPr id="262" name="Picture 4"/>
              <p:cNvPicPr>
                <a:picLocks noChangeAspect="1" noChangeArrowheads="1"/>
              </p:cNvPicPr>
              <p:nvPr/>
            </p:nvPicPr>
            <p:blipFill>
              <a:blip r:embed="rId10" cstate="print"/>
              <a:srcRect l="5556" t="16234" r="13889" b="565"/>
              <a:stretch>
                <a:fillRect/>
              </a:stretch>
            </p:blipFill>
            <p:spPr bwMode="auto">
              <a:xfrm>
                <a:off x="971600" y="1412776"/>
                <a:ext cx="4176464" cy="2952328"/>
              </a:xfrm>
              <a:prstGeom prst="rect">
                <a:avLst/>
              </a:prstGeom>
              <a:noFill/>
              <a:ln w="9525">
                <a:noFill/>
                <a:miter lim="800000"/>
                <a:headEnd/>
                <a:tailEnd/>
              </a:ln>
            </p:spPr>
          </p:pic>
          <p:pic>
            <p:nvPicPr>
              <p:cNvPr id="263" name="Picture 4"/>
              <p:cNvPicPr>
                <a:picLocks noChangeAspect="1" noChangeArrowheads="1"/>
              </p:cNvPicPr>
              <p:nvPr/>
            </p:nvPicPr>
            <p:blipFill>
              <a:blip r:embed="rId10" cstate="print"/>
              <a:srcRect l="90278" t="4059"/>
              <a:stretch>
                <a:fillRect/>
              </a:stretch>
            </p:blipFill>
            <p:spPr bwMode="auto">
              <a:xfrm>
                <a:off x="5148064" y="1052736"/>
                <a:ext cx="504056" cy="3404416"/>
              </a:xfrm>
              <a:prstGeom prst="rect">
                <a:avLst/>
              </a:prstGeom>
              <a:noFill/>
              <a:ln w="9525">
                <a:noFill/>
                <a:miter lim="800000"/>
                <a:headEnd/>
                <a:tailEnd/>
              </a:ln>
            </p:spPr>
          </p:pic>
          <p:grpSp>
            <p:nvGrpSpPr>
              <p:cNvPr id="264" name="11 Grupo"/>
              <p:cNvGrpSpPr/>
              <p:nvPr/>
            </p:nvGrpSpPr>
            <p:grpSpPr>
              <a:xfrm>
                <a:off x="5364088" y="764704"/>
                <a:ext cx="520799" cy="3672408"/>
                <a:chOff x="5635377" y="764704"/>
                <a:chExt cx="520799" cy="3672408"/>
              </a:xfrm>
            </p:grpSpPr>
            <p:sp>
              <p:nvSpPr>
                <p:cNvPr id="265" name="264 Rectángulo"/>
                <p:cNvSpPr/>
                <p:nvPr/>
              </p:nvSpPr>
              <p:spPr>
                <a:xfrm>
                  <a:off x="5724128" y="836712"/>
                  <a:ext cx="360040"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6" name="4 CuadroTexto"/>
                <p:cNvSpPr txBox="1"/>
                <p:nvPr/>
              </p:nvSpPr>
              <p:spPr>
                <a:xfrm>
                  <a:off x="5652120" y="4149080"/>
                  <a:ext cx="276038" cy="183380"/>
                </a:xfrm>
                <a:prstGeom prst="rect">
                  <a:avLst/>
                </a:prstGeom>
                <a:noFill/>
              </p:spPr>
              <p:txBody>
                <a:bodyPr wrap="square" rtlCol="0">
                  <a:spAutoFit/>
                </a:bodyPr>
                <a:lstStyle/>
                <a:p>
                  <a:r>
                    <a:rPr lang="es-VE" sz="1400" dirty="0" smtClean="0"/>
                    <a:t>0</a:t>
                  </a:r>
                  <a:endParaRPr lang="es-VE" sz="1400" dirty="0"/>
                </a:p>
              </p:txBody>
            </p:sp>
            <p:sp>
              <p:nvSpPr>
                <p:cNvPr id="267" name="266 CuadroTexto"/>
                <p:cNvSpPr txBox="1"/>
                <p:nvPr/>
              </p:nvSpPr>
              <p:spPr>
                <a:xfrm>
                  <a:off x="5652120" y="3409255"/>
                  <a:ext cx="504056" cy="183380"/>
                </a:xfrm>
                <a:prstGeom prst="rect">
                  <a:avLst/>
                </a:prstGeom>
                <a:noFill/>
              </p:spPr>
              <p:txBody>
                <a:bodyPr wrap="square" rtlCol="0">
                  <a:spAutoFit/>
                </a:bodyPr>
                <a:lstStyle/>
                <a:p>
                  <a:r>
                    <a:rPr lang="es-VE" sz="1400" dirty="0" smtClean="0"/>
                    <a:t>150</a:t>
                  </a:r>
                  <a:endParaRPr lang="es-VE" sz="1400" dirty="0"/>
                </a:p>
              </p:txBody>
            </p:sp>
            <p:sp>
              <p:nvSpPr>
                <p:cNvPr id="268" name="267 CuadroTexto"/>
                <p:cNvSpPr txBox="1"/>
                <p:nvPr/>
              </p:nvSpPr>
              <p:spPr>
                <a:xfrm>
                  <a:off x="5652120" y="2636912"/>
                  <a:ext cx="504056" cy="183380"/>
                </a:xfrm>
                <a:prstGeom prst="rect">
                  <a:avLst/>
                </a:prstGeom>
                <a:noFill/>
              </p:spPr>
              <p:txBody>
                <a:bodyPr wrap="square" rtlCol="0">
                  <a:spAutoFit/>
                </a:bodyPr>
                <a:lstStyle/>
                <a:p>
                  <a:r>
                    <a:rPr lang="es-VE" sz="1400" dirty="0" smtClean="0"/>
                    <a:t>300</a:t>
                  </a:r>
                  <a:endParaRPr lang="es-VE" sz="1400" dirty="0"/>
                </a:p>
              </p:txBody>
            </p:sp>
            <p:sp>
              <p:nvSpPr>
                <p:cNvPr id="269" name="268 CuadroTexto"/>
                <p:cNvSpPr txBox="1"/>
                <p:nvPr/>
              </p:nvSpPr>
              <p:spPr>
                <a:xfrm>
                  <a:off x="5635377" y="1876425"/>
                  <a:ext cx="504056" cy="183380"/>
                </a:xfrm>
                <a:prstGeom prst="rect">
                  <a:avLst/>
                </a:prstGeom>
                <a:noFill/>
              </p:spPr>
              <p:txBody>
                <a:bodyPr wrap="square" rtlCol="0">
                  <a:spAutoFit/>
                </a:bodyPr>
                <a:lstStyle/>
                <a:p>
                  <a:r>
                    <a:rPr lang="es-VE" sz="1400" dirty="0" smtClean="0"/>
                    <a:t>450</a:t>
                  </a:r>
                  <a:endParaRPr lang="es-VE" sz="1400" dirty="0"/>
                </a:p>
              </p:txBody>
            </p:sp>
            <p:sp>
              <p:nvSpPr>
                <p:cNvPr id="270" name="269 CuadroTexto"/>
                <p:cNvSpPr txBox="1"/>
                <p:nvPr/>
              </p:nvSpPr>
              <p:spPr>
                <a:xfrm>
                  <a:off x="5652120" y="1124744"/>
                  <a:ext cx="504056" cy="183380"/>
                </a:xfrm>
                <a:prstGeom prst="rect">
                  <a:avLst/>
                </a:prstGeom>
                <a:noFill/>
              </p:spPr>
              <p:txBody>
                <a:bodyPr wrap="square" rtlCol="0">
                  <a:spAutoFit/>
                </a:bodyPr>
                <a:lstStyle/>
                <a:p>
                  <a:r>
                    <a:rPr lang="es-VE" sz="1400" dirty="0" smtClean="0"/>
                    <a:t>600</a:t>
                  </a:r>
                  <a:endParaRPr lang="es-VE" sz="1400" dirty="0"/>
                </a:p>
              </p:txBody>
            </p:sp>
            <p:sp>
              <p:nvSpPr>
                <p:cNvPr id="271" name="270 CuadroTexto"/>
                <p:cNvSpPr txBox="1"/>
                <p:nvPr/>
              </p:nvSpPr>
              <p:spPr>
                <a:xfrm>
                  <a:off x="5652120" y="764704"/>
                  <a:ext cx="504056" cy="183380"/>
                </a:xfrm>
                <a:prstGeom prst="rect">
                  <a:avLst/>
                </a:prstGeom>
                <a:noFill/>
              </p:spPr>
              <p:txBody>
                <a:bodyPr wrap="square" rtlCol="0">
                  <a:spAutoFit/>
                </a:bodyPr>
                <a:lstStyle/>
                <a:p>
                  <a:r>
                    <a:rPr lang="es-VE" sz="1400" dirty="0" err="1" smtClean="0"/>
                    <a:t>nm</a:t>
                  </a:r>
                  <a:endParaRPr lang="es-VE" sz="1400" dirty="0"/>
                </a:p>
              </p:txBody>
            </p:sp>
          </p:grpSp>
        </p:grpSp>
        <p:grpSp>
          <p:nvGrpSpPr>
            <p:cNvPr id="272" name="271 Grupo"/>
            <p:cNvGrpSpPr/>
            <p:nvPr/>
          </p:nvGrpSpPr>
          <p:grpSpPr>
            <a:xfrm>
              <a:off x="16589783" y="29891768"/>
              <a:ext cx="8217001" cy="6486666"/>
              <a:chOff x="1133475" y="1681063"/>
              <a:chExt cx="4950693" cy="3908177"/>
            </a:xfrm>
          </p:grpSpPr>
          <p:pic>
            <p:nvPicPr>
              <p:cNvPr id="273" name="Picture 2"/>
              <p:cNvPicPr>
                <a:picLocks noChangeAspect="1" noChangeArrowheads="1"/>
              </p:cNvPicPr>
              <p:nvPr/>
            </p:nvPicPr>
            <p:blipFill>
              <a:blip r:embed="rId11" cstate="print"/>
              <a:srcRect l="6923" t="18000" r="16891"/>
              <a:stretch>
                <a:fillRect/>
              </a:stretch>
            </p:blipFill>
            <p:spPr bwMode="auto">
              <a:xfrm>
                <a:off x="1133475" y="2348880"/>
                <a:ext cx="4158605" cy="2952328"/>
              </a:xfrm>
              <a:prstGeom prst="rect">
                <a:avLst/>
              </a:prstGeom>
              <a:noFill/>
              <a:ln w="9525">
                <a:noFill/>
                <a:miter lim="800000"/>
                <a:headEnd/>
                <a:tailEnd/>
              </a:ln>
            </p:spPr>
          </p:pic>
          <p:pic>
            <p:nvPicPr>
              <p:cNvPr id="274" name="Picture 2"/>
              <p:cNvPicPr>
                <a:picLocks noChangeAspect="1" noChangeArrowheads="1"/>
              </p:cNvPicPr>
              <p:nvPr/>
            </p:nvPicPr>
            <p:blipFill>
              <a:blip r:embed="rId11" cstate="print"/>
              <a:srcRect l="92344"/>
              <a:stretch>
                <a:fillRect/>
              </a:stretch>
            </p:blipFill>
            <p:spPr bwMode="auto">
              <a:xfrm>
                <a:off x="5436096" y="1844824"/>
                <a:ext cx="417925" cy="3600400"/>
              </a:xfrm>
              <a:prstGeom prst="rect">
                <a:avLst/>
              </a:prstGeom>
              <a:noFill/>
              <a:ln w="9525">
                <a:noFill/>
                <a:miter lim="800000"/>
                <a:headEnd/>
                <a:tailEnd/>
              </a:ln>
            </p:spPr>
          </p:pic>
          <p:grpSp>
            <p:nvGrpSpPr>
              <p:cNvPr id="275" name="12 Grupo"/>
              <p:cNvGrpSpPr/>
              <p:nvPr/>
            </p:nvGrpSpPr>
            <p:grpSpPr>
              <a:xfrm>
                <a:off x="5567561" y="1681063"/>
                <a:ext cx="516607" cy="3908177"/>
                <a:chOff x="5855593" y="1681063"/>
                <a:chExt cx="516607" cy="3908177"/>
              </a:xfrm>
            </p:grpSpPr>
            <p:sp>
              <p:nvSpPr>
                <p:cNvPr id="276" name="275 Rectángulo"/>
                <p:cNvSpPr/>
                <p:nvPr/>
              </p:nvSpPr>
              <p:spPr>
                <a:xfrm>
                  <a:off x="5940152" y="1700808"/>
                  <a:ext cx="432048" cy="3888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77" name="276 CuadroTexto"/>
                <p:cNvSpPr txBox="1"/>
                <p:nvPr/>
              </p:nvSpPr>
              <p:spPr>
                <a:xfrm>
                  <a:off x="5868144" y="5281463"/>
                  <a:ext cx="201414" cy="188944"/>
                </a:xfrm>
                <a:prstGeom prst="rect">
                  <a:avLst/>
                </a:prstGeom>
                <a:noFill/>
              </p:spPr>
              <p:txBody>
                <a:bodyPr wrap="none" rtlCol="0">
                  <a:spAutoFit/>
                </a:bodyPr>
                <a:lstStyle/>
                <a:p>
                  <a:r>
                    <a:rPr lang="es-VE" sz="1400" dirty="0" smtClean="0"/>
                    <a:t>0</a:t>
                  </a:r>
                  <a:endParaRPr lang="es-VE" sz="1400" dirty="0"/>
                </a:p>
              </p:txBody>
            </p:sp>
            <p:sp>
              <p:nvSpPr>
                <p:cNvPr id="278" name="4 CuadroTexto"/>
                <p:cNvSpPr txBox="1"/>
                <p:nvPr/>
              </p:nvSpPr>
              <p:spPr>
                <a:xfrm>
                  <a:off x="5868144" y="4581128"/>
                  <a:ext cx="342358" cy="188944"/>
                </a:xfrm>
                <a:prstGeom prst="rect">
                  <a:avLst/>
                </a:prstGeom>
                <a:noFill/>
              </p:spPr>
              <p:txBody>
                <a:bodyPr wrap="none" rtlCol="0">
                  <a:spAutoFit/>
                </a:bodyPr>
                <a:lstStyle/>
                <a:p>
                  <a:r>
                    <a:rPr lang="es-VE" sz="1400" dirty="0" smtClean="0"/>
                    <a:t>100</a:t>
                  </a:r>
                  <a:endParaRPr lang="es-VE" sz="1400" dirty="0"/>
                </a:p>
              </p:txBody>
            </p:sp>
            <p:sp>
              <p:nvSpPr>
                <p:cNvPr id="279" name="5 CuadroTexto"/>
                <p:cNvSpPr txBox="1"/>
                <p:nvPr/>
              </p:nvSpPr>
              <p:spPr>
                <a:xfrm>
                  <a:off x="5855593" y="3981450"/>
                  <a:ext cx="342358" cy="188944"/>
                </a:xfrm>
                <a:prstGeom prst="rect">
                  <a:avLst/>
                </a:prstGeom>
                <a:noFill/>
              </p:spPr>
              <p:txBody>
                <a:bodyPr wrap="none" rtlCol="0">
                  <a:spAutoFit/>
                </a:bodyPr>
                <a:lstStyle/>
                <a:p>
                  <a:r>
                    <a:rPr lang="es-VE" sz="1400" dirty="0" smtClean="0"/>
                    <a:t>200</a:t>
                  </a:r>
                  <a:endParaRPr lang="es-VE" sz="1400" dirty="0"/>
                </a:p>
              </p:txBody>
            </p:sp>
            <p:sp>
              <p:nvSpPr>
                <p:cNvPr id="280" name="6 CuadroTexto"/>
                <p:cNvSpPr txBox="1"/>
                <p:nvPr/>
              </p:nvSpPr>
              <p:spPr>
                <a:xfrm>
                  <a:off x="5868144" y="3284984"/>
                  <a:ext cx="342358" cy="188944"/>
                </a:xfrm>
                <a:prstGeom prst="rect">
                  <a:avLst/>
                </a:prstGeom>
                <a:noFill/>
              </p:spPr>
              <p:txBody>
                <a:bodyPr wrap="none" rtlCol="0">
                  <a:spAutoFit/>
                </a:bodyPr>
                <a:lstStyle/>
                <a:p>
                  <a:r>
                    <a:rPr lang="es-VE" sz="1400" dirty="0" smtClean="0"/>
                    <a:t>300</a:t>
                  </a:r>
                  <a:endParaRPr lang="es-VE" sz="1400" dirty="0"/>
                </a:p>
              </p:txBody>
            </p:sp>
            <p:sp>
              <p:nvSpPr>
                <p:cNvPr id="281" name="7 CuadroTexto"/>
                <p:cNvSpPr txBox="1"/>
                <p:nvPr/>
              </p:nvSpPr>
              <p:spPr>
                <a:xfrm>
                  <a:off x="5868144" y="2708920"/>
                  <a:ext cx="342358" cy="188944"/>
                </a:xfrm>
                <a:prstGeom prst="rect">
                  <a:avLst/>
                </a:prstGeom>
                <a:noFill/>
              </p:spPr>
              <p:txBody>
                <a:bodyPr wrap="none" rtlCol="0">
                  <a:spAutoFit/>
                </a:bodyPr>
                <a:lstStyle/>
                <a:p>
                  <a:r>
                    <a:rPr lang="es-VE" sz="1400" dirty="0" smtClean="0"/>
                    <a:t>400</a:t>
                  </a:r>
                  <a:endParaRPr lang="es-VE" sz="1400" dirty="0"/>
                </a:p>
              </p:txBody>
            </p:sp>
            <p:sp>
              <p:nvSpPr>
                <p:cNvPr id="282" name="8 CuadroTexto"/>
                <p:cNvSpPr txBox="1"/>
                <p:nvPr/>
              </p:nvSpPr>
              <p:spPr>
                <a:xfrm>
                  <a:off x="5868144" y="2060848"/>
                  <a:ext cx="342358" cy="188944"/>
                </a:xfrm>
                <a:prstGeom prst="rect">
                  <a:avLst/>
                </a:prstGeom>
                <a:noFill/>
              </p:spPr>
              <p:txBody>
                <a:bodyPr wrap="none" rtlCol="0">
                  <a:spAutoFit/>
                </a:bodyPr>
                <a:lstStyle/>
                <a:p>
                  <a:r>
                    <a:rPr lang="es-VE" sz="1400" dirty="0" smtClean="0"/>
                    <a:t>500</a:t>
                  </a:r>
                  <a:endParaRPr lang="es-VE" sz="1400" dirty="0"/>
                </a:p>
              </p:txBody>
            </p:sp>
            <p:sp>
              <p:nvSpPr>
                <p:cNvPr id="283" name="282 CuadroTexto"/>
                <p:cNvSpPr txBox="1"/>
                <p:nvPr/>
              </p:nvSpPr>
              <p:spPr>
                <a:xfrm>
                  <a:off x="5868144" y="1681063"/>
                  <a:ext cx="307123" cy="188944"/>
                </a:xfrm>
                <a:prstGeom prst="rect">
                  <a:avLst/>
                </a:prstGeom>
                <a:noFill/>
              </p:spPr>
              <p:txBody>
                <a:bodyPr wrap="none" rtlCol="0">
                  <a:spAutoFit/>
                </a:bodyPr>
                <a:lstStyle/>
                <a:p>
                  <a:r>
                    <a:rPr lang="es-VE" sz="1400" dirty="0" err="1" smtClean="0"/>
                    <a:t>nm</a:t>
                  </a:r>
                  <a:endParaRPr lang="es-VE" sz="1400" dirty="0"/>
                </a:p>
              </p:txBody>
            </p:sp>
          </p:grpSp>
        </p:grpSp>
        <p:sp>
          <p:nvSpPr>
            <p:cNvPr id="287" name="78 CuadroTexto"/>
            <p:cNvSpPr txBox="1">
              <a:spLocks noChangeArrowheads="1"/>
            </p:cNvSpPr>
            <p:nvPr/>
          </p:nvSpPr>
          <p:spPr bwMode="auto">
            <a:xfrm>
              <a:off x="24848729" y="32319252"/>
              <a:ext cx="6447350" cy="2633376"/>
            </a:xfrm>
            <a:prstGeom prst="rect">
              <a:avLst/>
            </a:prstGeom>
            <a:noFill/>
            <a:ln w="9525">
              <a:noFill/>
              <a:miter lim="800000"/>
              <a:headEnd/>
              <a:tailEnd/>
            </a:ln>
          </p:spPr>
          <p:txBody>
            <a:bodyPr wrap="square">
              <a:spAutoFit/>
            </a:bodyPr>
            <a:lstStyle/>
            <a:p>
              <a:pPr algn="just"/>
              <a:r>
                <a:rPr lang="es-VE" sz="3200" b="1" dirty="0" smtClean="0">
                  <a:solidFill>
                    <a:schemeClr val="tx2">
                      <a:lumMod val="75000"/>
                    </a:schemeClr>
                  </a:solidFill>
                  <a:latin typeface="Calibri" pitchFamily="34" charset="0"/>
                </a:rPr>
                <a:t>Figura 3:</a:t>
              </a:r>
              <a:r>
                <a:rPr lang="es-VE" sz="3200" dirty="0" smtClean="0">
                  <a:solidFill>
                    <a:schemeClr val="tx2">
                      <a:lumMod val="75000"/>
                    </a:schemeClr>
                  </a:solidFill>
                  <a:latin typeface="Calibri" pitchFamily="34" charset="0"/>
                </a:rPr>
                <a:t> </a:t>
              </a:r>
              <a:r>
                <a:rPr lang="es-VE" sz="3200" dirty="0" smtClean="0">
                  <a:latin typeface="Calibri" pitchFamily="34" charset="0"/>
                </a:rPr>
                <a:t>Mapas de altura en colores falsos correspondientes las células a distintas horas. Se asume un índice de refracción  constante para la célula para facilitar la interpretación. a) 2,5 horas. b) 12,5 horas, c) 23,5 horas.</a:t>
              </a:r>
              <a:endParaRPr lang="es-VE" sz="3200" dirty="0">
                <a:latin typeface="Calibri" pitchFamily="34" charset="0"/>
              </a:endParaRPr>
            </a:p>
          </p:txBody>
        </p:sp>
        <p:sp>
          <p:nvSpPr>
            <p:cNvPr id="288" name="287 CuadroTexto"/>
            <p:cNvSpPr txBox="1"/>
            <p:nvPr/>
          </p:nvSpPr>
          <p:spPr>
            <a:xfrm>
              <a:off x="16429705" y="25320030"/>
              <a:ext cx="707921" cy="533124"/>
            </a:xfrm>
            <a:prstGeom prst="rect">
              <a:avLst/>
            </a:prstGeom>
            <a:noFill/>
          </p:spPr>
          <p:txBody>
            <a:bodyPr wrap="square" rtlCol="0">
              <a:spAutoFit/>
            </a:bodyPr>
            <a:lstStyle/>
            <a:p>
              <a:r>
                <a:rPr lang="es-VE" sz="2800" dirty="0" smtClean="0"/>
                <a:t>a)</a:t>
              </a:r>
              <a:endParaRPr lang="es-VE" sz="2800" dirty="0"/>
            </a:p>
          </p:txBody>
        </p:sp>
        <p:sp>
          <p:nvSpPr>
            <p:cNvPr id="289" name="288 CuadroTexto"/>
            <p:cNvSpPr txBox="1"/>
            <p:nvPr/>
          </p:nvSpPr>
          <p:spPr>
            <a:xfrm>
              <a:off x="24777293" y="25968959"/>
              <a:ext cx="707921" cy="533124"/>
            </a:xfrm>
            <a:prstGeom prst="rect">
              <a:avLst/>
            </a:prstGeom>
            <a:noFill/>
          </p:spPr>
          <p:txBody>
            <a:bodyPr wrap="square" rtlCol="0">
              <a:spAutoFit/>
            </a:bodyPr>
            <a:lstStyle/>
            <a:p>
              <a:r>
                <a:rPr lang="es-VE" sz="2800" dirty="0" smtClean="0"/>
                <a:t>b)</a:t>
              </a:r>
              <a:endParaRPr lang="es-VE" sz="2800" dirty="0"/>
            </a:p>
          </p:txBody>
        </p:sp>
        <p:sp>
          <p:nvSpPr>
            <p:cNvPr id="290" name="289 CuadroTexto"/>
            <p:cNvSpPr txBox="1"/>
            <p:nvPr/>
          </p:nvSpPr>
          <p:spPr>
            <a:xfrm>
              <a:off x="16724673" y="31455359"/>
              <a:ext cx="707921" cy="533124"/>
            </a:xfrm>
            <a:prstGeom prst="rect">
              <a:avLst/>
            </a:prstGeom>
            <a:noFill/>
          </p:spPr>
          <p:txBody>
            <a:bodyPr wrap="square" rtlCol="0">
              <a:spAutoFit/>
            </a:bodyPr>
            <a:lstStyle/>
            <a:p>
              <a:r>
                <a:rPr lang="es-VE" sz="2800" dirty="0" smtClean="0"/>
                <a:t>c)</a:t>
              </a:r>
              <a:endParaRPr lang="es-VE" sz="2800" dirty="0"/>
            </a:p>
          </p:txBody>
        </p:sp>
      </p:grpSp>
      <p:grpSp>
        <p:nvGrpSpPr>
          <p:cNvPr id="302" name="301 Grupo"/>
          <p:cNvGrpSpPr/>
          <p:nvPr/>
        </p:nvGrpSpPr>
        <p:grpSpPr>
          <a:xfrm>
            <a:off x="1272640" y="4584638"/>
            <a:ext cx="29811312" cy="5281895"/>
            <a:chOff x="1345792" y="5512319"/>
            <a:chExt cx="29811312" cy="5281895"/>
          </a:xfrm>
        </p:grpSpPr>
        <p:sp>
          <p:nvSpPr>
            <p:cNvPr id="2055" name="8 CuadroTexto"/>
            <p:cNvSpPr txBox="1">
              <a:spLocks noChangeArrowheads="1"/>
            </p:cNvSpPr>
            <p:nvPr/>
          </p:nvSpPr>
          <p:spPr bwMode="auto">
            <a:xfrm>
              <a:off x="1345792" y="5521427"/>
              <a:ext cx="29811312" cy="5139869"/>
            </a:xfrm>
            <a:prstGeom prst="rect">
              <a:avLst/>
            </a:prstGeom>
            <a:noFill/>
            <a:ln w="9525">
              <a:noFill/>
              <a:miter lim="800000"/>
              <a:headEnd/>
              <a:tailEnd/>
            </a:ln>
          </p:spPr>
          <p:txBody>
            <a:bodyPr wrap="square">
              <a:spAutoFit/>
            </a:bodyPr>
            <a:lstStyle/>
            <a:p>
              <a:pPr algn="ctr"/>
              <a:r>
                <a:rPr lang="es-VE" sz="3600" b="1" i="1" dirty="0">
                  <a:latin typeface="+mn-lt"/>
                </a:rPr>
                <a:t>Resumen</a:t>
              </a:r>
            </a:p>
            <a:p>
              <a:pPr algn="just"/>
              <a:r>
                <a:rPr lang="es-VE" sz="3200" dirty="0" smtClean="0">
                  <a:latin typeface="+mn-lt"/>
                </a:rPr>
                <a:t>Se presenta la utilización de un microscopio interferencial para el estudio del proceso de adhesión temprana de células óseas tipo osteoblastos,  por medio de la técnica de desplazamiento de fase. Se obtienen experimentalmente los mapas de fase óptica correspondientes a las células en función del tiempo de adhesión. El proceso es llevado a cabo sobre superficies de acero quirúrgico 316LVM,  de interés  para el desarrollo de implantes óseos.  Las superficies fueron sometidas  a diversos niveles de pulitura mecánica, siendo  determinada la rugosidad de estas superficies por la misma técnica óptica. Se  evidencia en los mapas de fase los cambios morfológicos de la célula durante el proceso de adhesión. </a:t>
              </a:r>
              <a:endParaRPr lang="es-VE" sz="3600" dirty="0" smtClean="0">
                <a:latin typeface="+mn-lt"/>
              </a:endParaRPr>
            </a:p>
            <a:p>
              <a:pPr algn="ctr"/>
              <a:r>
                <a:rPr lang="en-US" sz="3600" b="1" i="1" dirty="0" smtClean="0">
                  <a:latin typeface="+mn-lt"/>
                </a:rPr>
                <a:t>Abstract</a:t>
              </a:r>
              <a:endParaRPr lang="en-US" sz="3200" b="1" i="1" dirty="0" smtClean="0">
                <a:latin typeface="+mn-lt"/>
              </a:endParaRPr>
            </a:p>
            <a:p>
              <a:pPr algn="just"/>
              <a:r>
                <a:rPr lang="en-US" sz="3200" b="1" dirty="0" smtClean="0">
                  <a:latin typeface="+mn-lt"/>
                </a:rPr>
                <a:t>Quantitative phase microscopy for the study of bone cells on multiple roughness surfaces</a:t>
              </a:r>
              <a:r>
                <a:rPr lang="en-US" sz="3200" dirty="0" smtClean="0">
                  <a:latin typeface="+mn-lt"/>
                </a:rPr>
                <a:t>. We present a phase shifting interferometry for the study of the early adhesion process for </a:t>
              </a:r>
              <a:r>
                <a:rPr lang="en-US" sz="3200" dirty="0" err="1" smtClean="0">
                  <a:latin typeface="+mn-lt"/>
                </a:rPr>
                <a:t>osteoblast</a:t>
              </a:r>
              <a:r>
                <a:rPr lang="en-US" sz="3200" dirty="0" smtClean="0">
                  <a:latin typeface="+mn-lt"/>
                </a:rPr>
                <a:t>-like cells, through an interference microscope. Optic phase maps from the cells are obtained experimentally versus cell adhesion time. The process is carried out on surfaces of 316LVM stainless steel, relevant to the development of bone implants. The surfaces were submitted to various levels of mechanical polishing and their roughness were measured using the same optical technique. Morphological changes of the cell can be measured over their optical phase maps while the cell adhesion process is accomplished. </a:t>
              </a:r>
              <a:endParaRPr lang="es-VE" sz="3200" dirty="0" smtClean="0">
                <a:latin typeface="+mn-lt"/>
              </a:endParaRPr>
            </a:p>
          </p:txBody>
        </p:sp>
        <p:cxnSp>
          <p:nvCxnSpPr>
            <p:cNvPr id="292" name="291 Conector recto"/>
            <p:cNvCxnSpPr/>
            <p:nvPr/>
          </p:nvCxnSpPr>
          <p:spPr>
            <a:xfrm>
              <a:off x="10523626" y="5512319"/>
              <a:ext cx="11502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293 Conector recto"/>
            <p:cNvCxnSpPr/>
            <p:nvPr/>
          </p:nvCxnSpPr>
          <p:spPr>
            <a:xfrm>
              <a:off x="10408744" y="10794214"/>
              <a:ext cx="115021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8" name="95 CuadroTexto"/>
          <p:cNvSpPr txBox="1">
            <a:spLocks noChangeArrowheads="1"/>
          </p:cNvSpPr>
          <p:nvPr/>
        </p:nvSpPr>
        <p:spPr bwMode="auto">
          <a:xfrm>
            <a:off x="15944850" y="26911852"/>
            <a:ext cx="15766217" cy="1569660"/>
          </a:xfrm>
          <a:prstGeom prst="rect">
            <a:avLst/>
          </a:prstGeom>
          <a:noFill/>
          <a:ln w="9525">
            <a:noFill/>
            <a:miter lim="800000"/>
            <a:headEnd/>
            <a:tailEnd/>
          </a:ln>
        </p:spPr>
        <p:txBody>
          <a:bodyPr wrap="square">
            <a:spAutoFit/>
          </a:bodyPr>
          <a:lstStyle/>
          <a:p>
            <a:pPr algn="just"/>
            <a:r>
              <a:rPr lang="es-VE" sz="3200" b="1" i="1" dirty="0" smtClean="0">
                <a:latin typeface="Calibri" pitchFamily="34" charset="0"/>
              </a:rPr>
              <a:t>Efecto de la rugosidad de la superficie: </a:t>
            </a:r>
            <a:r>
              <a:rPr lang="es-VE" sz="3200" dirty="0" smtClean="0">
                <a:latin typeface="Calibri" pitchFamily="34" charset="0"/>
              </a:rPr>
              <a:t>La morfología de las células presenta como característica que el cociente entre la fase óptica máxima y su sección transversal máxima (no común), S, es constante, permitiendo estudiar de forma cuantitativa su evolución morfológica.</a:t>
            </a:r>
            <a:endParaRPr lang="es-VE" sz="3200" dirty="0">
              <a:latin typeface="Calibri" pitchFamily="34" charset="0"/>
            </a:endParaRPr>
          </a:p>
        </p:txBody>
      </p:sp>
      <p:pic>
        <p:nvPicPr>
          <p:cNvPr id="301" name="300 Imagen" descr="El grafico.emf"/>
          <p:cNvPicPr>
            <a:picLocks noChangeAspect="1"/>
          </p:cNvPicPr>
          <p:nvPr/>
        </p:nvPicPr>
        <p:blipFill>
          <a:blip r:embed="rId12" cstate="print"/>
          <a:srcRect l="5268" t="8975" r="11455" b="4015"/>
          <a:stretch>
            <a:fillRect/>
          </a:stretch>
        </p:blipFill>
        <p:spPr>
          <a:xfrm>
            <a:off x="15625242" y="28826740"/>
            <a:ext cx="9822690" cy="8576895"/>
          </a:xfrm>
          <a:prstGeom prst="rect">
            <a:avLst/>
          </a:prstGeom>
        </p:spPr>
      </p:pic>
      <p:sp>
        <p:nvSpPr>
          <p:cNvPr id="303" name="78 CuadroTexto"/>
          <p:cNvSpPr txBox="1">
            <a:spLocks noChangeArrowheads="1"/>
          </p:cNvSpPr>
          <p:nvPr/>
        </p:nvSpPr>
        <p:spPr bwMode="auto">
          <a:xfrm>
            <a:off x="25686327" y="29329171"/>
            <a:ext cx="5860473" cy="2554545"/>
          </a:xfrm>
          <a:prstGeom prst="rect">
            <a:avLst/>
          </a:prstGeom>
          <a:noFill/>
          <a:ln w="9525">
            <a:noFill/>
            <a:miter lim="800000"/>
            <a:headEnd/>
            <a:tailEnd/>
          </a:ln>
        </p:spPr>
        <p:txBody>
          <a:bodyPr wrap="square">
            <a:spAutoFit/>
          </a:bodyPr>
          <a:lstStyle/>
          <a:p>
            <a:pPr algn="just"/>
            <a:r>
              <a:rPr lang="es-VE" sz="3200" b="1" dirty="0" smtClean="0">
                <a:solidFill>
                  <a:schemeClr val="tx2">
                    <a:lumMod val="75000"/>
                  </a:schemeClr>
                </a:solidFill>
                <a:latin typeface="Calibri" pitchFamily="34" charset="0"/>
              </a:rPr>
              <a:t>Figura 4:</a:t>
            </a:r>
            <a:r>
              <a:rPr lang="es-VE" sz="3200" dirty="0" smtClean="0">
                <a:solidFill>
                  <a:schemeClr val="tx2">
                    <a:lumMod val="75000"/>
                  </a:schemeClr>
                </a:solidFill>
                <a:latin typeface="Calibri" pitchFamily="34" charset="0"/>
              </a:rPr>
              <a:t> </a:t>
            </a:r>
            <a:r>
              <a:rPr lang="es-VE" sz="3200" dirty="0" smtClean="0">
                <a:latin typeface="Calibri" pitchFamily="34" charset="0"/>
              </a:rPr>
              <a:t>Fase óptica máxima entre superficie no común en función del tiempo de cultivo, </a:t>
            </a:r>
            <a:r>
              <a:rPr lang="es-VE" sz="3200" dirty="0" err="1" smtClean="0">
                <a:latin typeface="Calibri" pitchFamily="34" charset="0"/>
              </a:rPr>
              <a:t>parametrizada</a:t>
            </a:r>
            <a:r>
              <a:rPr lang="es-VE" sz="3200" dirty="0" smtClean="0">
                <a:latin typeface="Calibri" pitchFamily="34" charset="0"/>
              </a:rPr>
              <a:t> por la rugosidad de la superficie. </a:t>
            </a:r>
            <a:endParaRPr lang="es-VE" sz="3200" dirty="0">
              <a:latin typeface="Calibri" pitchFamily="34" charset="0"/>
            </a:endParaRPr>
          </a:p>
        </p:txBody>
      </p:sp>
      <p:sp>
        <p:nvSpPr>
          <p:cNvPr id="304" name="78 CuadroTexto"/>
          <p:cNvSpPr txBox="1">
            <a:spLocks noChangeArrowheads="1"/>
          </p:cNvSpPr>
          <p:nvPr/>
        </p:nvSpPr>
        <p:spPr bwMode="auto">
          <a:xfrm>
            <a:off x="25666262" y="33129905"/>
            <a:ext cx="5880538" cy="4031873"/>
          </a:xfrm>
          <a:prstGeom prst="rect">
            <a:avLst/>
          </a:prstGeom>
          <a:noFill/>
          <a:ln w="9525">
            <a:noFill/>
            <a:miter lim="800000"/>
            <a:headEnd/>
            <a:tailEnd/>
          </a:ln>
        </p:spPr>
        <p:txBody>
          <a:bodyPr wrap="square">
            <a:spAutoFit/>
          </a:bodyPr>
          <a:lstStyle/>
          <a:p>
            <a:pPr algn="just"/>
            <a:r>
              <a:rPr lang="es-VE" sz="3200" dirty="0" smtClean="0">
                <a:latin typeface="Calibri" pitchFamily="34" charset="0"/>
              </a:rPr>
              <a:t>Los resultados muestran que, al menos en el rango estudiado para este parámetro, la rugosidad del substrato no afecta de forma significativa el proceso de evolución morfológica de la célula en su proceso de adhesión temprana. </a:t>
            </a:r>
            <a:endParaRPr lang="es-VE" sz="3200" dirty="0">
              <a:latin typeface="Calibri" pitchFamily="34" charset="0"/>
            </a:endParaRPr>
          </a:p>
        </p:txBody>
      </p:sp>
      <p:sp>
        <p:nvSpPr>
          <p:cNvPr id="308" name="307 CuadroTexto"/>
          <p:cNvSpPr txBox="1"/>
          <p:nvPr/>
        </p:nvSpPr>
        <p:spPr>
          <a:xfrm>
            <a:off x="867485" y="44146538"/>
            <a:ext cx="14736309" cy="1815882"/>
          </a:xfrm>
          <a:prstGeom prst="rect">
            <a:avLst/>
          </a:prstGeom>
          <a:noFill/>
        </p:spPr>
        <p:txBody>
          <a:bodyPr wrap="square" rtlCol="0">
            <a:spAutoFit/>
          </a:bodyPr>
          <a:lstStyle/>
          <a:p>
            <a:r>
              <a:rPr lang="es-VE" sz="2800" b="1" i="1" dirty="0" smtClean="0">
                <a:latin typeface="+mn-lt"/>
                <a:cs typeface="+mn-cs"/>
              </a:rPr>
              <a:t>Bibliografía:</a:t>
            </a:r>
          </a:p>
          <a:p>
            <a:pPr>
              <a:buFont typeface="Arial" pitchFamily="34" charset="0"/>
              <a:buChar char="•"/>
            </a:pPr>
            <a:r>
              <a:rPr lang="es-VE" sz="2800" dirty="0" smtClean="0">
                <a:latin typeface="+mn-lt"/>
                <a:cs typeface="+mn-cs"/>
              </a:rPr>
              <a:t> </a:t>
            </a:r>
            <a:r>
              <a:rPr lang="es-VE" sz="2800" dirty="0" err="1" smtClean="0">
                <a:latin typeface="+mn-lt"/>
                <a:cs typeface="+mn-cs"/>
              </a:rPr>
              <a:t>Shaked</a:t>
            </a:r>
            <a:r>
              <a:rPr lang="es-VE" sz="2800" dirty="0" smtClean="0">
                <a:latin typeface="+mn-lt"/>
                <a:cs typeface="+mn-cs"/>
              </a:rPr>
              <a:t>, N.T., et al., </a:t>
            </a:r>
            <a:r>
              <a:rPr lang="es-VE" sz="2800" dirty="0" err="1" smtClean="0">
                <a:latin typeface="+mn-lt"/>
                <a:cs typeface="+mn-cs"/>
              </a:rPr>
              <a:t>Journal</a:t>
            </a:r>
            <a:r>
              <a:rPr lang="es-VE" sz="2800" dirty="0" smtClean="0">
                <a:latin typeface="+mn-lt"/>
                <a:cs typeface="+mn-cs"/>
              </a:rPr>
              <a:t> of </a:t>
            </a:r>
            <a:r>
              <a:rPr lang="es-VE" sz="2800" dirty="0" err="1" smtClean="0">
                <a:latin typeface="+mn-lt"/>
                <a:cs typeface="+mn-cs"/>
              </a:rPr>
              <a:t>Biomedical</a:t>
            </a:r>
            <a:r>
              <a:rPr lang="es-VE" sz="2800" dirty="0" smtClean="0">
                <a:latin typeface="+mn-lt"/>
                <a:cs typeface="+mn-cs"/>
              </a:rPr>
              <a:t> </a:t>
            </a:r>
            <a:r>
              <a:rPr lang="es-VE" sz="2800" dirty="0" err="1" smtClean="0">
                <a:latin typeface="+mn-lt"/>
                <a:cs typeface="+mn-cs"/>
              </a:rPr>
              <a:t>Optics</a:t>
            </a:r>
            <a:r>
              <a:rPr lang="es-VE" sz="2800" dirty="0" smtClean="0">
                <a:latin typeface="+mn-lt"/>
                <a:cs typeface="+mn-cs"/>
              </a:rPr>
              <a:t>, 2010. 15(1): p. 0101505-1 - 010505-3.</a:t>
            </a:r>
          </a:p>
          <a:p>
            <a:pPr>
              <a:buFont typeface="Arial" pitchFamily="34" charset="0"/>
              <a:buChar char="•"/>
            </a:pPr>
            <a:r>
              <a:rPr lang="es-VE" sz="2800" dirty="0" smtClean="0">
                <a:latin typeface="+mn-lt"/>
                <a:cs typeface="+mn-cs"/>
              </a:rPr>
              <a:t> </a:t>
            </a:r>
            <a:r>
              <a:rPr lang="es-VE" sz="2800" dirty="0" err="1" smtClean="0">
                <a:latin typeface="+mn-lt"/>
                <a:cs typeface="+mn-cs"/>
              </a:rPr>
              <a:t>Ding</a:t>
            </a:r>
            <a:r>
              <a:rPr lang="es-VE" sz="2800" dirty="0" smtClean="0">
                <a:latin typeface="+mn-lt"/>
                <a:cs typeface="+mn-cs"/>
              </a:rPr>
              <a:t>, H. and G. </a:t>
            </a:r>
            <a:r>
              <a:rPr lang="es-VE" sz="2800" dirty="0" err="1" smtClean="0">
                <a:latin typeface="+mn-lt"/>
                <a:cs typeface="+mn-cs"/>
              </a:rPr>
              <a:t>Popescu</a:t>
            </a:r>
            <a:r>
              <a:rPr lang="es-VE" sz="2800" dirty="0" smtClean="0">
                <a:latin typeface="+mn-lt"/>
                <a:cs typeface="+mn-cs"/>
              </a:rPr>
              <a:t>, </a:t>
            </a:r>
            <a:r>
              <a:rPr lang="es-VE" sz="2800" dirty="0" err="1" smtClean="0">
                <a:latin typeface="+mn-lt"/>
                <a:cs typeface="+mn-cs"/>
              </a:rPr>
              <a:t>Optics</a:t>
            </a:r>
            <a:r>
              <a:rPr lang="es-VE" sz="2800" dirty="0" smtClean="0">
                <a:latin typeface="+mn-lt"/>
                <a:cs typeface="+mn-cs"/>
              </a:rPr>
              <a:t> Express, 2010. 18(2): p. 1569-1575.</a:t>
            </a:r>
          </a:p>
          <a:p>
            <a:pPr>
              <a:buFont typeface="Arial" pitchFamily="34" charset="0"/>
              <a:buChar char="•"/>
            </a:pPr>
            <a:r>
              <a:rPr lang="es-VE" sz="2800" dirty="0" smtClean="0">
                <a:latin typeface="+mn-lt"/>
                <a:cs typeface="+mn-cs"/>
              </a:rPr>
              <a:t> </a:t>
            </a:r>
            <a:r>
              <a:rPr lang="es-VE" sz="2800" dirty="0" err="1" smtClean="0">
                <a:latin typeface="+mn-lt"/>
                <a:cs typeface="+mn-cs"/>
              </a:rPr>
              <a:t>Anselme</a:t>
            </a:r>
            <a:r>
              <a:rPr lang="es-VE" sz="2800" dirty="0" smtClean="0">
                <a:latin typeface="+mn-lt"/>
                <a:cs typeface="+mn-cs"/>
              </a:rPr>
              <a:t>, K., et al., </a:t>
            </a:r>
            <a:r>
              <a:rPr lang="es-VE" sz="2800" dirty="0" err="1" smtClean="0">
                <a:latin typeface="+mn-lt"/>
                <a:cs typeface="+mn-cs"/>
              </a:rPr>
              <a:t>Biomed</a:t>
            </a:r>
            <a:r>
              <a:rPr lang="es-VE" sz="2800" dirty="0" smtClean="0">
                <a:latin typeface="+mn-lt"/>
                <a:cs typeface="+mn-cs"/>
              </a:rPr>
              <a:t> Mater Res, 2000. 49: p. 155-166.</a:t>
            </a:r>
          </a:p>
        </p:txBody>
      </p:sp>
      <p:sp>
        <p:nvSpPr>
          <p:cNvPr id="309" name="308 CuadroTexto"/>
          <p:cNvSpPr txBox="1"/>
          <p:nvPr/>
        </p:nvSpPr>
        <p:spPr>
          <a:xfrm>
            <a:off x="15720836" y="44175490"/>
            <a:ext cx="14480246" cy="1815882"/>
          </a:xfrm>
          <a:prstGeom prst="rect">
            <a:avLst/>
          </a:prstGeom>
          <a:noFill/>
        </p:spPr>
        <p:txBody>
          <a:bodyPr wrap="none" rtlCol="0">
            <a:spAutoFit/>
          </a:bodyPr>
          <a:lstStyle/>
          <a:p>
            <a:pPr>
              <a:buFont typeface="Arial" pitchFamily="34" charset="0"/>
              <a:buChar char="•"/>
            </a:pPr>
            <a:r>
              <a:rPr lang="es-VE" sz="2800" dirty="0" smtClean="0">
                <a:latin typeface="+mn-lt"/>
              </a:rPr>
              <a:t> </a:t>
            </a:r>
            <a:r>
              <a:rPr lang="es-VE" sz="2800" dirty="0" err="1" smtClean="0">
                <a:latin typeface="+mn-lt"/>
              </a:rPr>
              <a:t>Anselme</a:t>
            </a:r>
            <a:r>
              <a:rPr lang="es-VE" sz="2800" dirty="0" smtClean="0">
                <a:latin typeface="+mn-lt"/>
              </a:rPr>
              <a:t>, K. and M. </a:t>
            </a:r>
            <a:r>
              <a:rPr lang="es-VE" sz="2800" dirty="0" err="1" smtClean="0">
                <a:latin typeface="+mn-lt"/>
              </a:rPr>
              <a:t>Bigerelle</a:t>
            </a:r>
            <a:r>
              <a:rPr lang="es-VE" sz="2800" dirty="0" smtClean="0">
                <a:latin typeface="+mn-lt"/>
              </a:rPr>
              <a:t>, Acta </a:t>
            </a:r>
            <a:r>
              <a:rPr lang="es-VE" sz="2800" dirty="0" err="1" smtClean="0">
                <a:latin typeface="+mn-lt"/>
              </a:rPr>
              <a:t>Biomaterialia</a:t>
            </a:r>
            <a:r>
              <a:rPr lang="es-VE" sz="2800" dirty="0" smtClean="0">
                <a:latin typeface="+mn-lt"/>
              </a:rPr>
              <a:t> 1, 2005: p. 211-222.</a:t>
            </a:r>
          </a:p>
          <a:p>
            <a:pPr>
              <a:buFont typeface="Arial" pitchFamily="34" charset="0"/>
              <a:buChar char="•"/>
            </a:pPr>
            <a:r>
              <a:rPr lang="es-VE" sz="2800" dirty="0" smtClean="0">
                <a:latin typeface="+mn-lt"/>
              </a:rPr>
              <a:t> </a:t>
            </a:r>
            <a:r>
              <a:rPr lang="es-VE" sz="2800" dirty="0" err="1" smtClean="0">
                <a:latin typeface="+mn-lt"/>
              </a:rPr>
              <a:t>Anselme</a:t>
            </a:r>
            <a:r>
              <a:rPr lang="es-VE" sz="2800" dirty="0" smtClean="0">
                <a:latin typeface="+mn-lt"/>
              </a:rPr>
              <a:t>, K. and M. </a:t>
            </a:r>
            <a:r>
              <a:rPr lang="es-VE" sz="2800" dirty="0" err="1" smtClean="0">
                <a:latin typeface="+mn-lt"/>
              </a:rPr>
              <a:t>Bigerelle</a:t>
            </a:r>
            <a:r>
              <a:rPr lang="es-VE" sz="2800" dirty="0" smtClean="0">
                <a:latin typeface="+mn-lt"/>
              </a:rPr>
              <a:t>, J Mater </a:t>
            </a:r>
            <a:r>
              <a:rPr lang="es-VE" sz="2800" dirty="0" err="1" smtClean="0">
                <a:latin typeface="+mn-lt"/>
              </a:rPr>
              <a:t>Sci</a:t>
            </a:r>
            <a:r>
              <a:rPr lang="es-VE" sz="2800" dirty="0" smtClean="0">
                <a:latin typeface="+mn-lt"/>
              </a:rPr>
              <a:t>: Mater </a:t>
            </a:r>
            <a:r>
              <a:rPr lang="es-VE" sz="2800" dirty="0" err="1" smtClean="0">
                <a:latin typeface="+mn-lt"/>
              </a:rPr>
              <a:t>Med</a:t>
            </a:r>
            <a:r>
              <a:rPr lang="es-VE" sz="2800" dirty="0" smtClean="0">
                <a:latin typeface="+mn-lt"/>
              </a:rPr>
              <a:t>, 2006. </a:t>
            </a:r>
            <a:r>
              <a:rPr lang="es-VE" sz="2800" b="1" dirty="0" smtClean="0">
                <a:latin typeface="+mn-lt"/>
              </a:rPr>
              <a:t>17</a:t>
            </a:r>
            <a:r>
              <a:rPr lang="es-VE" sz="2800" dirty="0" smtClean="0">
                <a:latin typeface="+mn-lt"/>
              </a:rPr>
              <a:t>: p. 471-479.</a:t>
            </a:r>
          </a:p>
          <a:p>
            <a:pPr>
              <a:buFont typeface="Arial" pitchFamily="34" charset="0"/>
              <a:buChar char="•"/>
            </a:pPr>
            <a:r>
              <a:rPr lang="es-VE" sz="2800" dirty="0" smtClean="0">
                <a:latin typeface="+mn-lt"/>
              </a:rPr>
              <a:t> Noris-Suarez, K., et al., Revista latinoamericana de metalurgia y materiales, 2003. </a:t>
            </a:r>
            <a:r>
              <a:rPr lang="es-VE" sz="2800" b="1" dirty="0" smtClean="0">
                <a:latin typeface="+mn-lt"/>
              </a:rPr>
              <a:t>23</a:t>
            </a:r>
            <a:r>
              <a:rPr lang="es-VE" sz="2800" dirty="0" smtClean="0">
                <a:latin typeface="+mn-lt"/>
              </a:rPr>
              <a:t>(1): p. 82-88.</a:t>
            </a:r>
          </a:p>
          <a:p>
            <a:pPr>
              <a:buFont typeface="Arial" pitchFamily="34" charset="0"/>
              <a:buChar char="•"/>
            </a:pPr>
            <a:r>
              <a:rPr lang="es-VE" sz="2800" dirty="0" smtClean="0">
                <a:latin typeface="+mn-lt"/>
              </a:rPr>
              <a:t> </a:t>
            </a:r>
            <a:r>
              <a:rPr lang="es-VE" sz="2800" dirty="0" err="1" smtClean="0">
                <a:latin typeface="+mn-lt"/>
              </a:rPr>
              <a:t>Hariharan</a:t>
            </a:r>
            <a:r>
              <a:rPr lang="es-VE" sz="2800" dirty="0" smtClean="0">
                <a:latin typeface="+mn-lt"/>
              </a:rPr>
              <a:t>, P., </a:t>
            </a:r>
            <a:r>
              <a:rPr lang="es-VE" sz="2800" i="1" dirty="0" err="1" smtClean="0">
                <a:latin typeface="+mn-lt"/>
              </a:rPr>
              <a:t>Optical</a:t>
            </a:r>
            <a:r>
              <a:rPr lang="es-VE" sz="2800" i="1" dirty="0" smtClean="0">
                <a:latin typeface="+mn-lt"/>
              </a:rPr>
              <a:t> Interferometry</a:t>
            </a:r>
            <a:r>
              <a:rPr lang="es-VE" sz="2800" dirty="0" smtClean="0">
                <a:latin typeface="+mn-lt"/>
              </a:rPr>
              <a:t>. 2</a:t>
            </a:r>
            <a:r>
              <a:rPr lang="es-VE" sz="2800" baseline="30000" dirty="0" smtClean="0">
                <a:latin typeface="+mn-lt"/>
              </a:rPr>
              <a:t>da</a:t>
            </a:r>
            <a:r>
              <a:rPr lang="es-VE" sz="2800" dirty="0" smtClean="0">
                <a:latin typeface="+mn-lt"/>
              </a:rPr>
              <a:t> ed. 2003, </a:t>
            </a:r>
            <a:r>
              <a:rPr lang="es-VE" sz="2800" dirty="0" err="1" smtClean="0">
                <a:latin typeface="+mn-lt"/>
              </a:rPr>
              <a:t>Amsterdam</a:t>
            </a:r>
            <a:r>
              <a:rPr lang="es-VE" sz="2800" dirty="0" smtClean="0">
                <a:latin typeface="+mn-lt"/>
              </a:rPr>
              <a:t>: </a:t>
            </a:r>
            <a:r>
              <a:rPr lang="es-VE" sz="2800" dirty="0" err="1" smtClean="0">
                <a:latin typeface="+mn-lt"/>
              </a:rPr>
              <a:t>Academic</a:t>
            </a:r>
            <a:r>
              <a:rPr lang="es-VE" sz="2800" dirty="0" smtClean="0">
                <a:latin typeface="+mn-lt"/>
              </a:rPr>
              <a:t> </a:t>
            </a:r>
            <a:r>
              <a:rPr lang="es-VE" sz="2800" dirty="0" err="1" smtClean="0">
                <a:latin typeface="+mn-lt"/>
              </a:rPr>
              <a:t>Press</a:t>
            </a:r>
            <a:r>
              <a:rPr lang="es-VE" sz="2800" dirty="0" smtClean="0">
                <a:latin typeface="+mn-lt"/>
              </a:rPr>
              <a:t>. 368.</a:t>
            </a:r>
          </a:p>
        </p:txBody>
      </p:sp>
      <p:cxnSp>
        <p:nvCxnSpPr>
          <p:cNvPr id="311" name="310 Conector recto"/>
          <p:cNvCxnSpPr/>
          <p:nvPr/>
        </p:nvCxnSpPr>
        <p:spPr>
          <a:xfrm>
            <a:off x="1769806" y="44105649"/>
            <a:ext cx="2955576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7" name="216 Objeto"/>
          <p:cNvGraphicFramePr>
            <a:graphicFrameLocks noChangeAspect="1"/>
          </p:cNvGraphicFramePr>
          <p:nvPr/>
        </p:nvGraphicFramePr>
        <p:xfrm>
          <a:off x="4838699" y="11769281"/>
          <a:ext cx="6311901" cy="746569"/>
        </p:xfrm>
        <a:graphic>
          <a:graphicData uri="http://schemas.openxmlformats.org/presentationml/2006/ole">
            <p:oleObj spid="_x0000_s1026" name="Equation" r:id="rId13" imgW="2361960" imgH="279360" progId="">
              <p:embed/>
            </p:oleObj>
          </a:graphicData>
        </a:graphic>
      </p:graphicFrame>
      <p:graphicFrame>
        <p:nvGraphicFramePr>
          <p:cNvPr id="224" name="223 Objeto"/>
          <p:cNvGraphicFramePr>
            <a:graphicFrameLocks noChangeAspect="1"/>
          </p:cNvGraphicFramePr>
          <p:nvPr/>
        </p:nvGraphicFramePr>
        <p:xfrm>
          <a:off x="5499100" y="14190663"/>
          <a:ext cx="4714875" cy="1289050"/>
        </p:xfrm>
        <a:graphic>
          <a:graphicData uri="http://schemas.openxmlformats.org/presentationml/2006/ole">
            <p:oleObj spid="_x0000_s1027" name="Equation" r:id="rId14" imgW="1765080" imgH="482400" progId="">
              <p:embed/>
            </p:oleObj>
          </a:graphicData>
        </a:graphic>
      </p:graphicFrame>
      <p:sp>
        <p:nvSpPr>
          <p:cNvPr id="225" name="224 CuadroTexto"/>
          <p:cNvSpPr txBox="1"/>
          <p:nvPr/>
        </p:nvSpPr>
        <p:spPr>
          <a:xfrm>
            <a:off x="1047750" y="46272450"/>
            <a:ext cx="11365932" cy="400110"/>
          </a:xfrm>
          <a:prstGeom prst="rect">
            <a:avLst/>
          </a:prstGeom>
          <a:noFill/>
        </p:spPr>
        <p:txBody>
          <a:bodyPr wrap="none" rtlCol="0">
            <a:spAutoFit/>
          </a:bodyPr>
          <a:lstStyle/>
          <a:p>
            <a:r>
              <a:rPr lang="es-ES" sz="2000" dirty="0" smtClean="0">
                <a:latin typeface="+mn-lt"/>
              </a:rPr>
              <a:t>Este trabajo fue financiado parciamente por el Decanato de Investigación y desarrollo de la USB</a:t>
            </a:r>
            <a:r>
              <a:rPr lang="es-ES" sz="2000" dirty="0" smtClean="0">
                <a:latin typeface="+mn-lt"/>
              </a:rPr>
              <a:t> </a:t>
            </a:r>
            <a:r>
              <a:rPr lang="es-ES" sz="2000" dirty="0" smtClean="0">
                <a:latin typeface="+mn-lt"/>
              </a:rPr>
              <a:t>Y FONACIT.  </a:t>
            </a:r>
            <a:endParaRPr lang="es-VE" sz="2000" dirty="0">
              <a:latin typeface="+mn-lt"/>
            </a:endParaRPr>
          </a:p>
        </p:txBody>
      </p:sp>
      <p:sp>
        <p:nvSpPr>
          <p:cNvPr id="226" name="225 CuadroTexto"/>
          <p:cNvSpPr txBox="1"/>
          <p:nvPr/>
        </p:nvSpPr>
        <p:spPr>
          <a:xfrm>
            <a:off x="16002000" y="46259252"/>
            <a:ext cx="8253221" cy="400110"/>
          </a:xfrm>
          <a:prstGeom prst="rect">
            <a:avLst/>
          </a:prstGeom>
          <a:noFill/>
        </p:spPr>
        <p:txBody>
          <a:bodyPr wrap="none" rtlCol="0">
            <a:spAutoFit/>
          </a:bodyPr>
          <a:lstStyle/>
          <a:p>
            <a:r>
              <a:rPr lang="es-ES" sz="2000" dirty="0" smtClean="0">
                <a:latin typeface="+mn-lt"/>
              </a:rPr>
              <a:t>Gracias al laboratorio e superficies de IVIC, por el suministro de los substratos</a:t>
            </a:r>
            <a:endParaRPr lang="es-VE" sz="2000" dirty="0">
              <a:latin typeface="+mn-lt"/>
            </a:endParaRPr>
          </a:p>
        </p:txBody>
      </p:sp>
      <p:cxnSp>
        <p:nvCxnSpPr>
          <p:cNvPr id="227" name="226 Conector recto"/>
          <p:cNvCxnSpPr/>
          <p:nvPr/>
        </p:nvCxnSpPr>
        <p:spPr>
          <a:xfrm>
            <a:off x="1706743" y="46186697"/>
            <a:ext cx="29555768" cy="0"/>
          </a:xfrm>
          <a:prstGeom prst="line">
            <a:avLst/>
          </a:prstGeom>
          <a:ln w="31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1652</TotalTime>
  <Words>1192</Words>
  <Application>Microsoft Office PowerPoint</Application>
  <PresentationFormat>Personalizado</PresentationFormat>
  <Paragraphs>83</Paragraphs>
  <Slides>1</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3" baseType="lpstr">
      <vt:lpstr>Tema de Office</vt:lpstr>
      <vt:lpstr>Equation</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Jesús</dc:creator>
  <cp:lastModifiedBy>LabKN</cp:lastModifiedBy>
  <cp:revision>177</cp:revision>
  <dcterms:created xsi:type="dcterms:W3CDTF">2008-11-03T14:56:13Z</dcterms:created>
  <dcterms:modified xsi:type="dcterms:W3CDTF">2010-09-14T18:57:43Z</dcterms:modified>
</cp:coreProperties>
</file>