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711D-7507-4E45-8C49-28D2BF4D4BB9}" type="datetimeFigureOut">
              <a:rPr lang="es-VE" smtClean="0"/>
              <a:t>17/07/2013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DA9B-DCBE-47CE-BF4C-66442E1F5400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547664" y="260648"/>
            <a:ext cx="720080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</a:t>
            </a:r>
            <a:endParaRPr lang="es-VE" sz="1100" dirty="0"/>
          </a:p>
        </p:txBody>
      </p:sp>
      <p:sp>
        <p:nvSpPr>
          <p:cNvPr id="5" name="4 Rectángulo"/>
          <p:cNvSpPr/>
          <p:nvPr/>
        </p:nvSpPr>
        <p:spPr>
          <a:xfrm>
            <a:off x="1151620" y="72870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Get average </a:t>
            </a:r>
            <a:r>
              <a:rPr lang="en-US" sz="1100" dirty="0"/>
              <a:t>c</a:t>
            </a:r>
            <a:r>
              <a:rPr lang="en-US" sz="1100" dirty="0" smtClean="0"/>
              <a:t>ontrast</a:t>
            </a:r>
            <a:endParaRPr lang="es-VE" sz="1100" dirty="0"/>
          </a:p>
        </p:txBody>
      </p:sp>
      <p:sp>
        <p:nvSpPr>
          <p:cNvPr id="7" name="6 Rectángulo"/>
          <p:cNvSpPr/>
          <p:nvPr/>
        </p:nvSpPr>
        <p:spPr>
          <a:xfrm>
            <a:off x="971600" y="148478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Generate Gaussian Signal with random Amplitude=</a:t>
            </a:r>
            <a:r>
              <a:rPr lang="en-US" sz="1100" dirty="0" err="1" smtClean="0"/>
              <a:t>A</a:t>
            </a:r>
            <a:r>
              <a:rPr lang="en-US" sz="1100" baseline="-25000" dirty="0" err="1" smtClean="0"/>
              <a:t>o</a:t>
            </a:r>
            <a:r>
              <a:rPr lang="en-US" sz="1100" dirty="0" smtClean="0"/>
              <a:t>  and Width </a:t>
            </a:r>
            <a:r>
              <a:rPr lang="en-US" sz="1100" dirty="0" smtClean="0">
                <a:latin typeface="Symbol" pitchFamily="18" charset="2"/>
              </a:rPr>
              <a:t>s=s</a:t>
            </a:r>
            <a:r>
              <a:rPr lang="en-US" sz="1100" baseline="-25000" dirty="0" smtClean="0"/>
              <a:t>o</a:t>
            </a:r>
            <a:endParaRPr lang="en-US" sz="1100" dirty="0" smtClean="0"/>
          </a:p>
          <a:p>
            <a:pPr algn="ctr"/>
            <a:r>
              <a:rPr lang="en-US" sz="1100" dirty="0" smtClean="0"/>
              <a:t> </a:t>
            </a:r>
            <a:r>
              <a:rPr lang="en-US" sz="1100" dirty="0" smtClean="0"/>
              <a:t>centered in t</a:t>
            </a:r>
            <a:r>
              <a:rPr lang="en-US" sz="1100" baseline="-25000" dirty="0" smtClean="0"/>
              <a:t>o</a:t>
            </a:r>
            <a:r>
              <a:rPr lang="en-US" sz="1100" dirty="0" smtClean="0"/>
              <a:t>=0</a:t>
            </a:r>
            <a:endParaRPr lang="es-VE" sz="1100" dirty="0"/>
          </a:p>
        </p:txBody>
      </p:sp>
      <p:sp>
        <p:nvSpPr>
          <p:cNvPr id="8" name="7 Rectángulo"/>
          <p:cNvSpPr/>
          <p:nvPr/>
        </p:nvSpPr>
        <p:spPr>
          <a:xfrm>
            <a:off x="1223628" y="2421682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Increment in t</a:t>
            </a:r>
            <a:r>
              <a:rPr lang="en-US" sz="1100" baseline="-25000" dirty="0" smtClean="0"/>
              <a:t>o</a:t>
            </a:r>
            <a:endParaRPr lang="es-VE" sz="1100" baseline="-25000" dirty="0"/>
          </a:p>
        </p:txBody>
      </p:sp>
      <p:sp>
        <p:nvSpPr>
          <p:cNvPr id="9" name="8 Decisión"/>
          <p:cNvSpPr/>
          <p:nvPr/>
        </p:nvSpPr>
        <p:spPr>
          <a:xfrm>
            <a:off x="1007604" y="2871335"/>
            <a:ext cx="1800200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Contrast</a:t>
            </a:r>
            <a:endParaRPr lang="en-US" sz="1100" dirty="0" smtClean="0"/>
          </a:p>
          <a:p>
            <a:pPr algn="ctr"/>
            <a:r>
              <a:rPr lang="en-US" sz="1100" dirty="0" smtClean="0"/>
              <a:t>&gt;95% </a:t>
            </a:r>
            <a:r>
              <a:rPr lang="en-US" sz="1100" dirty="0" smtClean="0"/>
              <a:t> </a:t>
            </a:r>
            <a:r>
              <a:rPr lang="en-US" sz="1100" dirty="0" smtClean="0"/>
              <a:t>of the better</a:t>
            </a:r>
            <a:r>
              <a:rPr lang="en-US" sz="1100" dirty="0" smtClean="0"/>
              <a:t>?</a:t>
            </a:r>
            <a:endParaRPr lang="es-VE" sz="1100" dirty="0"/>
          </a:p>
        </p:txBody>
      </p:sp>
      <p:sp>
        <p:nvSpPr>
          <p:cNvPr id="10" name="9 Proceso"/>
          <p:cNvSpPr/>
          <p:nvPr/>
        </p:nvSpPr>
        <p:spPr>
          <a:xfrm>
            <a:off x="1115615" y="4207877"/>
            <a:ext cx="158417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contrast average from 3 </a:t>
            </a:r>
            <a:r>
              <a:rPr lang="en-US" sz="1100" dirty="0" smtClean="0"/>
              <a:t>images</a:t>
            </a:r>
            <a:endParaRPr lang="es-VE" sz="1100" dirty="0"/>
          </a:p>
        </p:txBody>
      </p:sp>
      <p:sp>
        <p:nvSpPr>
          <p:cNvPr id="12" name="11 Rectángulo"/>
          <p:cNvSpPr/>
          <p:nvPr/>
        </p:nvSpPr>
        <p:spPr>
          <a:xfrm>
            <a:off x="4085946" y="292494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Increment Amplitude</a:t>
            </a:r>
            <a:endParaRPr lang="es-VE" sz="1100" dirty="0"/>
          </a:p>
        </p:txBody>
      </p:sp>
      <p:sp>
        <p:nvSpPr>
          <p:cNvPr id="16" name="15 Decisión"/>
          <p:cNvSpPr/>
          <p:nvPr/>
        </p:nvSpPr>
        <p:spPr>
          <a:xfrm>
            <a:off x="3738142" y="404664"/>
            <a:ext cx="2279784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Better average </a:t>
            </a:r>
            <a:r>
              <a:rPr lang="en-US" sz="1100" dirty="0" smtClean="0"/>
              <a:t>&gt;100% of initial contrast?</a:t>
            </a:r>
            <a:endParaRPr lang="en-US" sz="1100" dirty="0" smtClean="0"/>
          </a:p>
        </p:txBody>
      </p:sp>
      <p:sp>
        <p:nvSpPr>
          <p:cNvPr id="17" name="16 Decisión"/>
          <p:cNvSpPr/>
          <p:nvPr/>
        </p:nvSpPr>
        <p:spPr>
          <a:xfrm>
            <a:off x="1007604" y="5049180"/>
            <a:ext cx="180020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19138" algn="l"/>
              </a:tabLst>
            </a:pPr>
            <a:r>
              <a:rPr lang="en-US" sz="1100" dirty="0" smtClean="0"/>
              <a:t>Is t</a:t>
            </a:r>
            <a:r>
              <a:rPr lang="en-US" sz="1100" baseline="-25000" dirty="0" smtClean="0"/>
              <a:t>o</a:t>
            </a:r>
            <a:r>
              <a:rPr lang="en-US" sz="1100" dirty="0" smtClean="0"/>
              <a:t>&gt; integration time?</a:t>
            </a:r>
            <a:endParaRPr lang="es-VE" sz="1100" dirty="0"/>
          </a:p>
        </p:txBody>
      </p:sp>
      <p:sp>
        <p:nvSpPr>
          <p:cNvPr id="18" name="17 Rectángulo"/>
          <p:cNvSpPr/>
          <p:nvPr/>
        </p:nvSpPr>
        <p:spPr>
          <a:xfrm>
            <a:off x="4373978" y="184482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Amplitude=0</a:t>
            </a:r>
            <a:endParaRPr lang="en-US" sz="1100" dirty="0" smtClean="0"/>
          </a:p>
          <a:p>
            <a:pPr algn="ctr"/>
            <a:r>
              <a:rPr lang="en-US" sz="1100" dirty="0" smtClean="0"/>
              <a:t>t</a:t>
            </a:r>
            <a:r>
              <a:rPr lang="en-US" sz="1100" baseline="-25000" dirty="0" smtClean="0"/>
              <a:t>o</a:t>
            </a:r>
            <a:r>
              <a:rPr lang="en-US" sz="1100" dirty="0" smtClean="0"/>
              <a:t>=better t</a:t>
            </a:r>
            <a:r>
              <a:rPr lang="en-US" sz="1100" baseline="-25000" dirty="0" smtClean="0"/>
              <a:t>o</a:t>
            </a:r>
          </a:p>
        </p:txBody>
      </p:sp>
      <p:sp>
        <p:nvSpPr>
          <p:cNvPr id="19" name="18 Decisión"/>
          <p:cNvSpPr/>
          <p:nvPr/>
        </p:nvSpPr>
        <p:spPr>
          <a:xfrm>
            <a:off x="3977934" y="5589240"/>
            <a:ext cx="180020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19138" algn="l"/>
              </a:tabLst>
            </a:pPr>
            <a:r>
              <a:rPr lang="en-US" sz="1100" dirty="0" smtClean="0"/>
              <a:t>Amplitude &gt;2A</a:t>
            </a:r>
            <a:r>
              <a:rPr lang="en-US" sz="1100" baseline="-25000" dirty="0" smtClean="0"/>
              <a:t>o</a:t>
            </a:r>
            <a:r>
              <a:rPr lang="en-US" sz="1100" dirty="0" smtClean="0"/>
              <a:t>?</a:t>
            </a:r>
            <a:endParaRPr lang="es-VE" sz="1100" dirty="0"/>
          </a:p>
        </p:txBody>
      </p:sp>
      <p:sp>
        <p:nvSpPr>
          <p:cNvPr id="20" name="19 Decisión"/>
          <p:cNvSpPr/>
          <p:nvPr/>
        </p:nvSpPr>
        <p:spPr>
          <a:xfrm>
            <a:off x="3977934" y="3501008"/>
            <a:ext cx="1800200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Contrast</a:t>
            </a:r>
            <a:endParaRPr lang="en-US" sz="1100" dirty="0" smtClean="0"/>
          </a:p>
          <a:p>
            <a:pPr algn="ctr"/>
            <a:r>
              <a:rPr lang="en-US" sz="1100" dirty="0" smtClean="0"/>
              <a:t>&gt;</a:t>
            </a:r>
            <a:r>
              <a:rPr lang="en-US" sz="1100" dirty="0" smtClean="0"/>
              <a:t>100</a:t>
            </a:r>
            <a:r>
              <a:rPr lang="en-US" sz="1100" dirty="0" smtClean="0"/>
              <a:t>% of the best?</a:t>
            </a:r>
            <a:endParaRPr lang="es-VE" sz="1100" dirty="0"/>
          </a:p>
        </p:txBody>
      </p:sp>
      <p:sp>
        <p:nvSpPr>
          <p:cNvPr id="21" name="20 Rectángulo"/>
          <p:cNvSpPr/>
          <p:nvPr/>
        </p:nvSpPr>
        <p:spPr>
          <a:xfrm>
            <a:off x="6948264" y="1484784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Increment </a:t>
            </a:r>
            <a:r>
              <a:rPr lang="en-US" sz="1100" dirty="0" smtClean="0">
                <a:latin typeface="Symbol" pitchFamily="18" charset="2"/>
              </a:rPr>
              <a:t>s</a:t>
            </a:r>
            <a:endParaRPr lang="es-VE" sz="1100" dirty="0">
              <a:latin typeface="Symbol" pitchFamily="18" charset="2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804248" y="47667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ymbol" pitchFamily="18" charset="2"/>
              </a:rPr>
              <a:t>s</a:t>
            </a:r>
            <a:r>
              <a:rPr lang="en-US" sz="1100" dirty="0" smtClean="0"/>
              <a:t>=0</a:t>
            </a:r>
          </a:p>
          <a:p>
            <a:pPr algn="ctr"/>
            <a:r>
              <a:rPr lang="en-US" sz="1100" dirty="0" smtClean="0"/>
              <a:t>Amplitude= better A</a:t>
            </a:r>
          </a:p>
          <a:p>
            <a:pPr algn="ctr"/>
            <a:r>
              <a:rPr lang="en-US" sz="1100" dirty="0" smtClean="0"/>
              <a:t>t</a:t>
            </a:r>
            <a:r>
              <a:rPr lang="en-US" sz="1100" baseline="-25000" dirty="0" smtClean="0"/>
              <a:t>o</a:t>
            </a:r>
            <a:r>
              <a:rPr lang="en-US" sz="1100" dirty="0" smtClean="0"/>
              <a:t>=t</a:t>
            </a:r>
            <a:r>
              <a:rPr lang="en-US" sz="1100" baseline="-25000" dirty="0" smtClean="0"/>
              <a:t>o</a:t>
            </a:r>
            <a:r>
              <a:rPr lang="en-US" sz="1100" dirty="0" smtClean="0"/>
              <a:t>(</a:t>
            </a:r>
            <a:r>
              <a:rPr lang="en-US" sz="1100" dirty="0" err="1" smtClean="0"/>
              <a:t>mejor</a:t>
            </a:r>
            <a:r>
              <a:rPr lang="en-US" sz="1100" dirty="0" smtClean="0"/>
              <a:t>)</a:t>
            </a:r>
            <a:endParaRPr lang="es-VE" sz="1100" dirty="0"/>
          </a:p>
        </p:txBody>
      </p:sp>
      <p:sp>
        <p:nvSpPr>
          <p:cNvPr id="24" name="23 Decisión"/>
          <p:cNvSpPr/>
          <p:nvPr/>
        </p:nvSpPr>
        <p:spPr>
          <a:xfrm>
            <a:off x="6624228" y="4365104"/>
            <a:ext cx="180020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719138" algn="l"/>
              </a:tabLst>
            </a:pPr>
            <a:r>
              <a:rPr lang="en-US" sz="1100" dirty="0" smtClean="0">
                <a:latin typeface="Symbol" pitchFamily="18" charset="2"/>
              </a:rPr>
              <a:t>s</a:t>
            </a:r>
            <a:r>
              <a:rPr lang="en-US" sz="1100" dirty="0" smtClean="0"/>
              <a:t>&gt;</a:t>
            </a:r>
            <a:r>
              <a:rPr lang="en-US" sz="1100" dirty="0" err="1" smtClean="0"/>
              <a:t>2</a:t>
            </a:r>
            <a:r>
              <a:rPr lang="en-US" sz="1100" dirty="0" err="1" smtClean="0">
                <a:latin typeface="Symbol" pitchFamily="18" charset="2"/>
              </a:rPr>
              <a:t>s</a:t>
            </a:r>
            <a:r>
              <a:rPr lang="en-US" sz="1100" baseline="-25000" dirty="0" err="1" smtClean="0"/>
              <a:t>o</a:t>
            </a:r>
            <a:r>
              <a:rPr lang="en-US" sz="1100" dirty="0" smtClean="0"/>
              <a:t>?</a:t>
            </a:r>
            <a:endParaRPr lang="es-VE" sz="1100" dirty="0"/>
          </a:p>
        </p:txBody>
      </p:sp>
      <p:sp>
        <p:nvSpPr>
          <p:cNvPr id="25" name="24 Decisión"/>
          <p:cNvSpPr/>
          <p:nvPr/>
        </p:nvSpPr>
        <p:spPr>
          <a:xfrm>
            <a:off x="6624228" y="2132856"/>
            <a:ext cx="1800200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Is Contrast</a:t>
            </a:r>
          </a:p>
          <a:p>
            <a:pPr algn="ctr"/>
            <a:r>
              <a:rPr lang="en-US" sz="1100" dirty="0"/>
              <a:t>&gt;100% of the best?</a:t>
            </a:r>
            <a:endParaRPr lang="es-VE" sz="1100" dirty="0"/>
          </a:p>
        </p:txBody>
      </p:sp>
      <p:sp>
        <p:nvSpPr>
          <p:cNvPr id="26" name="25 Rectángulo"/>
          <p:cNvSpPr/>
          <p:nvPr/>
        </p:nvSpPr>
        <p:spPr>
          <a:xfrm>
            <a:off x="6588224" y="5517232"/>
            <a:ext cx="187220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 </a:t>
            </a:r>
            <a:r>
              <a:rPr lang="en-US" sz="1100" dirty="0" err="1" smtClean="0"/>
              <a:t>suma</a:t>
            </a:r>
            <a:r>
              <a:rPr lang="en-US" sz="1100" dirty="0" smtClean="0"/>
              <a:t> </a:t>
            </a:r>
            <a:r>
              <a:rPr lang="en-US" sz="1100" dirty="0" err="1" smtClean="0"/>
              <a:t>gaussiana</a:t>
            </a:r>
            <a:r>
              <a:rPr lang="en-US" sz="1100" dirty="0" smtClean="0"/>
              <a:t> con </a:t>
            </a:r>
            <a:r>
              <a:rPr lang="en-US" sz="1100" dirty="0" err="1" smtClean="0"/>
              <a:t>Amplitud</a:t>
            </a:r>
            <a:r>
              <a:rPr lang="en-US" sz="1100" dirty="0" smtClean="0"/>
              <a:t>=A(</a:t>
            </a:r>
            <a:r>
              <a:rPr lang="en-US" sz="1100" dirty="0" err="1" smtClean="0"/>
              <a:t>mejor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Ancho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Symbol" pitchFamily="18" charset="2"/>
              </a:rPr>
              <a:t>s=s</a:t>
            </a:r>
            <a:r>
              <a:rPr lang="en-US" sz="1100" dirty="0" smtClean="0"/>
              <a:t>(</a:t>
            </a:r>
            <a:r>
              <a:rPr lang="en-US" sz="1100" dirty="0" err="1" smtClean="0"/>
              <a:t>mejor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 y </a:t>
            </a:r>
            <a:r>
              <a:rPr lang="en-US" sz="1100" dirty="0" err="1" smtClean="0"/>
              <a:t>centrada</a:t>
            </a:r>
            <a:r>
              <a:rPr lang="en-US" sz="1100" dirty="0" smtClean="0"/>
              <a:t> en t</a:t>
            </a:r>
            <a:r>
              <a:rPr lang="en-US" sz="1100" baseline="-25000" dirty="0" smtClean="0"/>
              <a:t>o</a:t>
            </a:r>
            <a:r>
              <a:rPr lang="en-US" sz="1100" dirty="0" smtClean="0"/>
              <a:t>(</a:t>
            </a:r>
            <a:r>
              <a:rPr lang="en-US" sz="1100" dirty="0" err="1" smtClean="0"/>
              <a:t>mejor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a la </a:t>
            </a:r>
            <a:r>
              <a:rPr lang="en-US" sz="1100" dirty="0" err="1" smtClean="0"/>
              <a:t>señal</a:t>
            </a:r>
            <a:r>
              <a:rPr lang="en-US" sz="1100" dirty="0" smtClean="0"/>
              <a:t> de control</a:t>
            </a:r>
            <a:endParaRPr lang="es-VE" sz="1100" dirty="0"/>
          </a:p>
        </p:txBody>
      </p:sp>
      <p:sp>
        <p:nvSpPr>
          <p:cNvPr id="27" name="26 Proceso"/>
          <p:cNvSpPr/>
          <p:nvPr/>
        </p:nvSpPr>
        <p:spPr>
          <a:xfrm>
            <a:off x="4031939" y="4869160"/>
            <a:ext cx="169219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Save contrast </a:t>
            </a:r>
            <a:r>
              <a:rPr lang="en-US" sz="1100" dirty="0"/>
              <a:t>average </a:t>
            </a:r>
            <a:r>
              <a:rPr lang="en-US" sz="1100" dirty="0" smtClean="0"/>
              <a:t>from </a:t>
            </a:r>
            <a:r>
              <a:rPr lang="en-US" sz="1100" dirty="0"/>
              <a:t>3 images</a:t>
            </a:r>
            <a:endParaRPr lang="es-VE" sz="1100" dirty="0"/>
          </a:p>
        </p:txBody>
      </p:sp>
      <p:sp>
        <p:nvSpPr>
          <p:cNvPr id="28" name="27 Proceso"/>
          <p:cNvSpPr/>
          <p:nvPr/>
        </p:nvSpPr>
        <p:spPr>
          <a:xfrm>
            <a:off x="6804248" y="3573016"/>
            <a:ext cx="144016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contrast average from 3 images</a:t>
            </a:r>
            <a:endParaRPr lang="es-VE" sz="1100" dirty="0"/>
          </a:p>
        </p:txBody>
      </p:sp>
      <p:cxnSp>
        <p:nvCxnSpPr>
          <p:cNvPr id="39" name="38 Conector recto de flecha"/>
          <p:cNvCxnSpPr>
            <a:stCxn id="4" idx="4"/>
            <a:endCxn id="5" idx="0"/>
          </p:cNvCxnSpPr>
          <p:nvPr/>
        </p:nvCxnSpPr>
        <p:spPr>
          <a:xfrm>
            <a:off x="1907704" y="5126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5" idx="2"/>
            <a:endCxn id="7" idx="0"/>
          </p:cNvCxnSpPr>
          <p:nvPr/>
        </p:nvCxnSpPr>
        <p:spPr>
          <a:xfrm>
            <a:off x="1907704" y="116074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7" idx="2"/>
            <a:endCxn id="8" idx="0"/>
          </p:cNvCxnSpPr>
          <p:nvPr/>
        </p:nvCxnSpPr>
        <p:spPr>
          <a:xfrm>
            <a:off x="1907704" y="2204864"/>
            <a:ext cx="0" cy="216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8" idx="2"/>
            <a:endCxn id="9" idx="0"/>
          </p:cNvCxnSpPr>
          <p:nvPr/>
        </p:nvCxnSpPr>
        <p:spPr>
          <a:xfrm>
            <a:off x="1907704" y="2709714"/>
            <a:ext cx="0" cy="161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9" idx="2"/>
            <a:endCxn id="10" idx="0"/>
          </p:cNvCxnSpPr>
          <p:nvPr/>
        </p:nvCxnSpPr>
        <p:spPr>
          <a:xfrm>
            <a:off x="1907704" y="3951455"/>
            <a:ext cx="0" cy="256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stCxn id="9" idx="3"/>
            <a:endCxn id="17" idx="0"/>
          </p:cNvCxnSpPr>
          <p:nvPr/>
        </p:nvCxnSpPr>
        <p:spPr>
          <a:xfrm flipH="1">
            <a:off x="1907704" y="3411395"/>
            <a:ext cx="900100" cy="1637785"/>
          </a:xfrm>
          <a:prstGeom prst="bentConnector4">
            <a:avLst>
              <a:gd name="adj1" fmla="val -25397"/>
              <a:gd name="adj2" fmla="val 877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10" idx="2"/>
            <a:endCxn id="17" idx="0"/>
          </p:cNvCxnSpPr>
          <p:nvPr/>
        </p:nvCxnSpPr>
        <p:spPr>
          <a:xfrm>
            <a:off x="1907704" y="4639925"/>
            <a:ext cx="0" cy="40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17" idx="1"/>
            <a:endCxn id="8" idx="1"/>
          </p:cNvCxnSpPr>
          <p:nvPr/>
        </p:nvCxnSpPr>
        <p:spPr>
          <a:xfrm rot="10800000" flipH="1">
            <a:off x="1007604" y="2565698"/>
            <a:ext cx="216024" cy="2879526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16" idx="2"/>
            <a:endCxn id="18" idx="0"/>
          </p:cNvCxnSpPr>
          <p:nvPr/>
        </p:nvCxnSpPr>
        <p:spPr>
          <a:xfrm>
            <a:off x="4878034" y="14847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stCxn id="16" idx="1"/>
            <a:endCxn id="7" idx="3"/>
          </p:cNvCxnSpPr>
          <p:nvPr/>
        </p:nvCxnSpPr>
        <p:spPr>
          <a:xfrm rot="10800000" flipV="1">
            <a:off x="2843808" y="944724"/>
            <a:ext cx="894334" cy="9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18" idx="2"/>
            <a:endCxn id="12" idx="0"/>
          </p:cNvCxnSpPr>
          <p:nvPr/>
        </p:nvCxnSpPr>
        <p:spPr>
          <a:xfrm rot="5400000">
            <a:off x="4626006" y="267291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12" idx="2"/>
            <a:endCxn id="20" idx="0"/>
          </p:cNvCxnSpPr>
          <p:nvPr/>
        </p:nvCxnSpPr>
        <p:spPr>
          <a:xfrm rot="5400000">
            <a:off x="4734018" y="3356992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20" idx="3"/>
            <a:endCxn id="19" idx="0"/>
          </p:cNvCxnSpPr>
          <p:nvPr/>
        </p:nvCxnSpPr>
        <p:spPr>
          <a:xfrm flipH="1">
            <a:off x="4878034" y="4041068"/>
            <a:ext cx="900100" cy="1548172"/>
          </a:xfrm>
          <a:prstGeom prst="bentConnector4">
            <a:avLst>
              <a:gd name="adj1" fmla="val -25397"/>
              <a:gd name="adj2" fmla="val 90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Forma"/>
          <p:cNvCxnSpPr>
            <a:stCxn id="19" idx="3"/>
            <a:endCxn id="23" idx="0"/>
          </p:cNvCxnSpPr>
          <p:nvPr/>
        </p:nvCxnSpPr>
        <p:spPr>
          <a:xfrm flipV="1">
            <a:off x="5778134" y="476672"/>
            <a:ext cx="1746194" cy="5508612"/>
          </a:xfrm>
          <a:prstGeom prst="bentConnector4">
            <a:avLst>
              <a:gd name="adj1" fmla="val 29381"/>
              <a:gd name="adj2" fmla="val 1041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19" idx="1"/>
            <a:endCxn id="12" idx="1"/>
          </p:cNvCxnSpPr>
          <p:nvPr/>
        </p:nvCxnSpPr>
        <p:spPr>
          <a:xfrm rot="10800000" flipH="1">
            <a:off x="3977934" y="3068960"/>
            <a:ext cx="108012" cy="2916324"/>
          </a:xfrm>
          <a:prstGeom prst="bentConnector3">
            <a:avLst>
              <a:gd name="adj1" fmla="val -211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20" idx="2"/>
            <a:endCxn id="27" idx="0"/>
          </p:cNvCxnSpPr>
          <p:nvPr/>
        </p:nvCxnSpPr>
        <p:spPr>
          <a:xfrm>
            <a:off x="4878034" y="45811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stCxn id="27" idx="2"/>
            <a:endCxn id="19" idx="0"/>
          </p:cNvCxnSpPr>
          <p:nvPr/>
        </p:nvCxnSpPr>
        <p:spPr>
          <a:xfrm>
            <a:off x="4878034" y="53012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>
            <a:stCxn id="23" idx="2"/>
            <a:endCxn id="21" idx="0"/>
          </p:cNvCxnSpPr>
          <p:nvPr/>
        </p:nvCxnSpPr>
        <p:spPr>
          <a:xfrm rot="5400000">
            <a:off x="7308304" y="126876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>
            <a:stCxn id="21" idx="2"/>
            <a:endCxn id="25" idx="0"/>
          </p:cNvCxnSpPr>
          <p:nvPr/>
        </p:nvCxnSpPr>
        <p:spPr>
          <a:xfrm rot="5400000">
            <a:off x="7344308" y="195283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25" idx="2"/>
            <a:endCxn id="28" idx="0"/>
          </p:cNvCxnSpPr>
          <p:nvPr/>
        </p:nvCxnSpPr>
        <p:spPr>
          <a:xfrm>
            <a:off x="7524328" y="32129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28" idx="2"/>
            <a:endCxn id="24" idx="0"/>
          </p:cNvCxnSpPr>
          <p:nvPr/>
        </p:nvCxnSpPr>
        <p:spPr>
          <a:xfrm>
            <a:off x="7524328" y="40050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>
            <a:stCxn id="24" idx="2"/>
            <a:endCxn id="26" idx="0"/>
          </p:cNvCxnSpPr>
          <p:nvPr/>
        </p:nvCxnSpPr>
        <p:spPr>
          <a:xfrm rot="5400000">
            <a:off x="7344308" y="5337212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angular"/>
          <p:cNvCxnSpPr>
            <a:stCxn id="24" idx="3"/>
            <a:endCxn id="21" idx="3"/>
          </p:cNvCxnSpPr>
          <p:nvPr/>
        </p:nvCxnSpPr>
        <p:spPr>
          <a:xfrm flipH="1" flipV="1">
            <a:off x="8100392" y="1628800"/>
            <a:ext cx="324036" cy="3132348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Forma"/>
          <p:cNvCxnSpPr>
            <a:stCxn id="25" idx="1"/>
            <a:endCxn id="24" idx="0"/>
          </p:cNvCxnSpPr>
          <p:nvPr/>
        </p:nvCxnSpPr>
        <p:spPr>
          <a:xfrm rot="10800000" flipH="1" flipV="1">
            <a:off x="6624228" y="2672916"/>
            <a:ext cx="900100" cy="1692188"/>
          </a:xfrm>
          <a:prstGeom prst="bentConnector4">
            <a:avLst>
              <a:gd name="adj1" fmla="val -25397"/>
              <a:gd name="adj2" fmla="val 8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04 CuadroTexto"/>
          <p:cNvSpPr txBox="1"/>
          <p:nvPr/>
        </p:nvSpPr>
        <p:spPr>
          <a:xfrm>
            <a:off x="2714219" y="340257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s-VE" sz="1100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1466464" y="388177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s-VE" sz="1100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5652120" y="400506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s-VE" sz="1100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4860032" y="450912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s-VE" sz="1100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6372200" y="2636912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s-VE" sz="11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7138286" y="314096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s-VE" sz="11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755576" y="573325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s-VE" sz="1100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2699792" y="594928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s-VE" sz="1100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3707904" y="573325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s-VE" sz="1100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5652120" y="594928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s-VE" sz="1100" dirty="0"/>
          </a:p>
        </p:txBody>
      </p:sp>
      <p:sp>
        <p:nvSpPr>
          <p:cNvPr id="115" name="114 CuadroTexto"/>
          <p:cNvSpPr txBox="1"/>
          <p:nvPr/>
        </p:nvSpPr>
        <p:spPr>
          <a:xfrm>
            <a:off x="8316416" y="450912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s-VE" sz="1100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7524328" y="508518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s-VE" sz="1100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3437912" y="919753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s-VE" sz="1100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4860032" y="141277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</a:t>
            </a:r>
            <a:endParaRPr lang="es-VE" sz="1100" dirty="0"/>
          </a:p>
        </p:txBody>
      </p:sp>
      <p:sp>
        <p:nvSpPr>
          <p:cNvPr id="157" name="156 Elipse"/>
          <p:cNvSpPr/>
          <p:nvPr/>
        </p:nvSpPr>
        <p:spPr>
          <a:xfrm>
            <a:off x="1678469" y="6210890"/>
            <a:ext cx="458470" cy="458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135</Words>
  <Application>Microsoft Office PowerPoint</Application>
  <PresentationFormat>Presentación en pantalla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nico</dc:creator>
  <cp:lastModifiedBy>nico</cp:lastModifiedBy>
  <cp:revision>21</cp:revision>
  <dcterms:created xsi:type="dcterms:W3CDTF">2010-09-16T04:55:39Z</dcterms:created>
  <dcterms:modified xsi:type="dcterms:W3CDTF">2013-07-17T23:47:34Z</dcterms:modified>
</cp:coreProperties>
</file>