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5" r:id="rId2"/>
    <p:sldId id="266" r:id="rId3"/>
    <p:sldId id="267" r:id="rId4"/>
    <p:sldId id="268" r:id="rId5"/>
    <p:sldId id="269" r:id="rId6"/>
    <p:sldId id="258" r:id="rId7"/>
    <p:sldId id="274" r:id="rId8"/>
    <p:sldId id="272" r:id="rId9"/>
    <p:sldId id="270" r:id="rId10"/>
    <p:sldId id="275" r:id="rId11"/>
    <p:sldId id="271" r:id="rId12"/>
    <p:sldId id="276" r:id="rId13"/>
    <p:sldId id="277" r:id="rId14"/>
    <p:sldId id="278" r:id="rId15"/>
    <p:sldId id="281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89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A90883-06A2-4D8C-A9B8-0646C865576B}">
          <p14:sldIdLst>
            <p14:sldId id="265"/>
            <p14:sldId id="266"/>
          </p14:sldIdLst>
        </p14:section>
        <p14:section name="Untitled Section" id="{B1C654CF-EB1B-40B3-AAAC-6DE9FDD724B1}">
          <p14:sldIdLst>
            <p14:sldId id="267"/>
            <p14:sldId id="268"/>
            <p14:sldId id="269"/>
            <p14:sldId id="258"/>
            <p14:sldId id="274"/>
            <p14:sldId id="272"/>
            <p14:sldId id="270"/>
            <p14:sldId id="275"/>
            <p14:sldId id="271"/>
            <p14:sldId id="276"/>
            <p14:sldId id="277"/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8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dhini2894@outlook.com" initials="n" lastIdx="1" clrIdx="0">
    <p:extLst>
      <p:ext uri="{19B8F6BF-5375-455C-9EA6-DF929625EA0E}">
        <p15:presenceInfo xmlns:p15="http://schemas.microsoft.com/office/powerpoint/2012/main" userId="77860f54d4ddd6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400"/>
    <a:srgbClr val="FB6400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822" y="66"/>
      </p:cViewPr>
      <p:guideLst>
        <p:guide orient="horz" pos="3384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Sheet1!$A$42</c:f>
              <c:strCache>
                <c:ptCount val="1"/>
                <c:pt idx="0">
                  <c:v>Sepsis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Sheet1!$B$41:$E$41</c:f>
              <c:strCache>
                <c:ptCount val="4"/>
                <c:pt idx="0">
                  <c:v>No Shift</c:v>
                </c:pt>
                <c:pt idx="1">
                  <c:v>1 hour</c:v>
                </c:pt>
                <c:pt idx="2">
                  <c:v>6 hour</c:v>
                </c:pt>
                <c:pt idx="3">
                  <c:v>12 hour</c:v>
                </c:pt>
              </c:strCache>
            </c:strRef>
          </c:cat>
          <c:val>
            <c:numRef>
              <c:f>Sheet1!$B$42:$E$42</c:f>
              <c:numCache>
                <c:formatCode>General</c:formatCode>
                <c:ptCount val="4"/>
                <c:pt idx="0">
                  <c:v>4801</c:v>
                </c:pt>
                <c:pt idx="1">
                  <c:v>5262</c:v>
                </c:pt>
                <c:pt idx="2">
                  <c:v>7270</c:v>
                </c:pt>
                <c:pt idx="3">
                  <c:v>8606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5-4A73-9F21-48443DA28069}"/>
            </c:ext>
          </c:extLst>
        </c:ser>
        <c:ser>
          <c:idx val="1"/>
          <c:order val="1"/>
          <c:tx>
            <c:strRef>
              <c:f>Sheet1!$A$43</c:f>
              <c:strCache>
                <c:ptCount val="1"/>
                <c:pt idx="0">
                  <c:v>Non Sepsis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Sheet1!$B$41:$E$41</c:f>
              <c:strCache>
                <c:ptCount val="4"/>
                <c:pt idx="0">
                  <c:v>No Shift</c:v>
                </c:pt>
                <c:pt idx="1">
                  <c:v>1 hour</c:v>
                </c:pt>
                <c:pt idx="2">
                  <c:v>6 hour</c:v>
                </c:pt>
                <c:pt idx="3">
                  <c:v>12 hour</c:v>
                </c:pt>
              </c:strCache>
            </c:strRef>
          </c:cat>
          <c:val>
            <c:numRef>
              <c:f>Sheet1!$B$43:$E$43</c:f>
              <c:numCache>
                <c:formatCode>General</c:formatCode>
                <c:ptCount val="4"/>
                <c:pt idx="0">
                  <c:v>263525</c:v>
                </c:pt>
                <c:pt idx="1">
                  <c:v>263064</c:v>
                </c:pt>
                <c:pt idx="2">
                  <c:v>261056</c:v>
                </c:pt>
                <c:pt idx="3">
                  <c:v>259720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45-4A73-9F21-48443DA280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6352592"/>
        <c:axId val="706348432"/>
      </c:barChart>
      <c:catAx>
        <c:axId val="706352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348432"/>
        <c:crosses val="autoZero"/>
        <c:auto val="1"/>
        <c:lblAlgn val="ctr"/>
        <c:lblOffset val="100"/>
        <c:noMultiLvlLbl val="0"/>
      </c:catAx>
      <c:valAx>
        <c:axId val="7063484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35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LABEL SHIFT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 Shift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32-4799-8177-496EF8164695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1 hour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32-4799-8177-496EF816469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6 hour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32-4799-8177-496EF816469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12 hour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32-4799-8177-496EF8164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4936016"/>
        <c:axId val="694935376"/>
      </c:lineChart>
      <c:catAx>
        <c:axId val="69493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935376"/>
        <c:crosses val="autoZero"/>
        <c:auto val="1"/>
        <c:lblAlgn val="ctr"/>
        <c:lblOffset val="100"/>
        <c:noMultiLvlLbl val="0"/>
      </c:catAx>
      <c:valAx>
        <c:axId val="694935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SEPSIS LABEL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9360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40757-D6EC-46CF-A887-D920E7F00106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0CABF9-C47E-48EF-9562-B508006836B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  <a:endParaRPr lang="en-US" dirty="0"/>
        </a:p>
      </dgm:t>
    </dgm:pt>
    <dgm:pt modelId="{A21F8DDC-F9E8-412D-BA21-6786AC433C38}" type="parTrans" cxnId="{2CB4E352-4590-4B5C-8881-A8894F79DFA1}">
      <dgm:prSet/>
      <dgm:spPr/>
      <dgm:t>
        <a:bodyPr/>
        <a:lstStyle/>
        <a:p>
          <a:endParaRPr lang="en-US"/>
        </a:p>
      </dgm:t>
    </dgm:pt>
    <dgm:pt modelId="{F272946B-B24F-4F11-9F90-A008BB8D6343}" type="sibTrans" cxnId="{2CB4E352-4590-4B5C-8881-A8894F79DF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691CE1-5D3A-4556-ADCC-CD58CC515EA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</a:t>
          </a:r>
          <a:r>
            <a:rPr lang="en-US" dirty="0" err="1"/>
            <a:t>Preporcessing</a:t>
          </a:r>
          <a:endParaRPr lang="en-US" dirty="0"/>
        </a:p>
      </dgm:t>
    </dgm:pt>
    <dgm:pt modelId="{31EE9A1E-C61A-4D16-8224-0F3EC9168751}" type="parTrans" cxnId="{269EE499-5DF8-48E5-9D9E-85078DF61265}">
      <dgm:prSet/>
      <dgm:spPr/>
      <dgm:t>
        <a:bodyPr/>
        <a:lstStyle/>
        <a:p>
          <a:endParaRPr lang="en-US"/>
        </a:p>
      </dgm:t>
    </dgm:pt>
    <dgm:pt modelId="{DDF84205-B6C3-4123-A496-19B39DAAD2BC}" type="sibTrans" cxnId="{269EE499-5DF8-48E5-9D9E-85078DF612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F15467-6CA9-4A6B-904A-2EA6C752B5C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Modelling</a:t>
          </a:r>
        </a:p>
      </dgm:t>
    </dgm:pt>
    <dgm:pt modelId="{A3D0E600-398B-408E-B18E-8DA007F66445}" type="parTrans" cxnId="{F366EA25-6AA4-4B5E-AB0B-387A986D1D81}">
      <dgm:prSet/>
      <dgm:spPr/>
      <dgm:t>
        <a:bodyPr/>
        <a:lstStyle/>
        <a:p>
          <a:endParaRPr lang="en-US"/>
        </a:p>
      </dgm:t>
    </dgm:pt>
    <dgm:pt modelId="{4C187989-EBCA-47BE-AC00-62F15D3FA4B9}" type="sibTrans" cxnId="{F366EA25-6AA4-4B5E-AB0B-387A986D1D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FC32A9-6C98-4FB5-B84E-3035E3893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Evaluation</a:t>
          </a:r>
        </a:p>
      </dgm:t>
    </dgm:pt>
    <dgm:pt modelId="{40CDA953-751D-44DA-B413-18289CF5E9B2}" type="parTrans" cxnId="{58B44026-E425-485C-9C79-A696A7CB2F06}">
      <dgm:prSet/>
      <dgm:spPr/>
      <dgm:t>
        <a:bodyPr/>
        <a:lstStyle/>
        <a:p>
          <a:endParaRPr lang="en-US"/>
        </a:p>
      </dgm:t>
    </dgm:pt>
    <dgm:pt modelId="{B8E40304-9A92-456B-A128-3C5764CE3D5A}" type="sibTrans" cxnId="{58B44026-E425-485C-9C79-A696A7CB2F06}">
      <dgm:prSet/>
      <dgm:spPr/>
      <dgm:t>
        <a:bodyPr/>
        <a:lstStyle/>
        <a:p>
          <a:endParaRPr lang="en-US"/>
        </a:p>
      </dgm:t>
    </dgm:pt>
    <dgm:pt modelId="{A66AF05C-57F1-4058-8052-CCAFEB267271}" type="pres">
      <dgm:prSet presAssocID="{01240757-D6EC-46CF-A887-D920E7F00106}" presName="Name0" presStyleCnt="0">
        <dgm:presLayoutVars>
          <dgm:dir/>
          <dgm:resizeHandles val="exact"/>
        </dgm:presLayoutVars>
      </dgm:prSet>
      <dgm:spPr/>
    </dgm:pt>
    <dgm:pt modelId="{75C3D08D-8F34-4CB3-867E-5D974FF60307}" type="pres">
      <dgm:prSet presAssocID="{2B0CABF9-C47E-48EF-9562-B508006836B5}" presName="node" presStyleLbl="node1" presStyleIdx="0" presStyleCnt="4">
        <dgm:presLayoutVars>
          <dgm:bulletEnabled val="1"/>
        </dgm:presLayoutVars>
      </dgm:prSet>
      <dgm:spPr/>
    </dgm:pt>
    <dgm:pt modelId="{7276916D-3C0E-4B13-A65F-DDDE82280911}" type="pres">
      <dgm:prSet presAssocID="{F272946B-B24F-4F11-9F90-A008BB8D6343}" presName="sibTrans" presStyleLbl="sibTrans2D1" presStyleIdx="0" presStyleCnt="3"/>
      <dgm:spPr/>
    </dgm:pt>
    <dgm:pt modelId="{753775E2-1D0C-446C-9371-643C9ED3B2C2}" type="pres">
      <dgm:prSet presAssocID="{F272946B-B24F-4F11-9F90-A008BB8D6343}" presName="connectorText" presStyleLbl="sibTrans2D1" presStyleIdx="0" presStyleCnt="3"/>
      <dgm:spPr/>
    </dgm:pt>
    <dgm:pt modelId="{AE475AF3-66E2-4AEF-ADF8-CF8AB64CC921}" type="pres">
      <dgm:prSet presAssocID="{C0691CE1-5D3A-4556-ADCC-CD58CC515EAF}" presName="node" presStyleLbl="node1" presStyleIdx="1" presStyleCnt="4">
        <dgm:presLayoutVars>
          <dgm:bulletEnabled val="1"/>
        </dgm:presLayoutVars>
      </dgm:prSet>
      <dgm:spPr/>
    </dgm:pt>
    <dgm:pt modelId="{B675EAAE-524C-47BB-96AC-B333D9D3E7D0}" type="pres">
      <dgm:prSet presAssocID="{DDF84205-B6C3-4123-A496-19B39DAAD2BC}" presName="sibTrans" presStyleLbl="sibTrans2D1" presStyleIdx="1" presStyleCnt="3"/>
      <dgm:spPr/>
    </dgm:pt>
    <dgm:pt modelId="{61C32671-BAB4-459C-A49F-A3A17E8EF0F1}" type="pres">
      <dgm:prSet presAssocID="{DDF84205-B6C3-4123-A496-19B39DAAD2BC}" presName="connectorText" presStyleLbl="sibTrans2D1" presStyleIdx="1" presStyleCnt="3"/>
      <dgm:spPr/>
    </dgm:pt>
    <dgm:pt modelId="{03F95807-3C1F-4781-8082-6B34112B7341}" type="pres">
      <dgm:prSet presAssocID="{01F15467-6CA9-4A6B-904A-2EA6C752B5C1}" presName="node" presStyleLbl="node1" presStyleIdx="2" presStyleCnt="4">
        <dgm:presLayoutVars>
          <dgm:bulletEnabled val="1"/>
        </dgm:presLayoutVars>
      </dgm:prSet>
      <dgm:spPr/>
    </dgm:pt>
    <dgm:pt modelId="{75D7FCE9-9D25-4265-8BAE-3A8CD8E6F370}" type="pres">
      <dgm:prSet presAssocID="{4C187989-EBCA-47BE-AC00-62F15D3FA4B9}" presName="sibTrans" presStyleLbl="sibTrans2D1" presStyleIdx="2" presStyleCnt="3"/>
      <dgm:spPr/>
    </dgm:pt>
    <dgm:pt modelId="{F40DC92E-6549-4EDF-87BC-859B82541527}" type="pres">
      <dgm:prSet presAssocID="{4C187989-EBCA-47BE-AC00-62F15D3FA4B9}" presName="connectorText" presStyleLbl="sibTrans2D1" presStyleIdx="2" presStyleCnt="3"/>
      <dgm:spPr/>
    </dgm:pt>
    <dgm:pt modelId="{0DE701BB-F6D3-40BD-978D-F46DCC7083CD}" type="pres">
      <dgm:prSet presAssocID="{3BFC32A9-6C98-4FB5-B84E-3035E3893B2B}" presName="node" presStyleLbl="node1" presStyleIdx="3" presStyleCnt="4">
        <dgm:presLayoutVars>
          <dgm:bulletEnabled val="1"/>
        </dgm:presLayoutVars>
      </dgm:prSet>
      <dgm:spPr/>
    </dgm:pt>
  </dgm:ptLst>
  <dgm:cxnLst>
    <dgm:cxn modelId="{184F7002-8234-4CF9-BBD0-0E5B1BF52BCE}" type="presOf" srcId="{01F15467-6CA9-4A6B-904A-2EA6C752B5C1}" destId="{03F95807-3C1F-4781-8082-6B34112B7341}" srcOrd="0" destOrd="0" presId="urn:microsoft.com/office/officeart/2005/8/layout/process1"/>
    <dgm:cxn modelId="{87CB7B1E-616E-45ED-896A-A91092D54EB5}" type="presOf" srcId="{01240757-D6EC-46CF-A887-D920E7F00106}" destId="{A66AF05C-57F1-4058-8052-CCAFEB267271}" srcOrd="0" destOrd="0" presId="urn:microsoft.com/office/officeart/2005/8/layout/process1"/>
    <dgm:cxn modelId="{C6837125-30D5-48BD-88B5-3890436398A2}" type="presOf" srcId="{2B0CABF9-C47E-48EF-9562-B508006836B5}" destId="{75C3D08D-8F34-4CB3-867E-5D974FF60307}" srcOrd="0" destOrd="0" presId="urn:microsoft.com/office/officeart/2005/8/layout/process1"/>
    <dgm:cxn modelId="{F366EA25-6AA4-4B5E-AB0B-387A986D1D81}" srcId="{01240757-D6EC-46CF-A887-D920E7F00106}" destId="{01F15467-6CA9-4A6B-904A-2EA6C752B5C1}" srcOrd="2" destOrd="0" parTransId="{A3D0E600-398B-408E-B18E-8DA007F66445}" sibTransId="{4C187989-EBCA-47BE-AC00-62F15D3FA4B9}"/>
    <dgm:cxn modelId="{58B44026-E425-485C-9C79-A696A7CB2F06}" srcId="{01240757-D6EC-46CF-A887-D920E7F00106}" destId="{3BFC32A9-6C98-4FB5-B84E-3035E3893B2B}" srcOrd="3" destOrd="0" parTransId="{40CDA953-751D-44DA-B413-18289CF5E9B2}" sibTransId="{B8E40304-9A92-456B-A128-3C5764CE3D5A}"/>
    <dgm:cxn modelId="{ECA1D238-B32E-444A-BA5B-2F280B572E7E}" type="presOf" srcId="{DDF84205-B6C3-4123-A496-19B39DAAD2BC}" destId="{B675EAAE-524C-47BB-96AC-B333D9D3E7D0}" srcOrd="0" destOrd="0" presId="urn:microsoft.com/office/officeart/2005/8/layout/process1"/>
    <dgm:cxn modelId="{ECF4B75E-0BC2-4C11-98C3-14F3BEDA2F32}" type="presOf" srcId="{DDF84205-B6C3-4123-A496-19B39DAAD2BC}" destId="{61C32671-BAB4-459C-A49F-A3A17E8EF0F1}" srcOrd="1" destOrd="0" presId="urn:microsoft.com/office/officeart/2005/8/layout/process1"/>
    <dgm:cxn modelId="{2CB4E352-4590-4B5C-8881-A8894F79DFA1}" srcId="{01240757-D6EC-46CF-A887-D920E7F00106}" destId="{2B0CABF9-C47E-48EF-9562-B508006836B5}" srcOrd="0" destOrd="0" parTransId="{A21F8DDC-F9E8-412D-BA21-6786AC433C38}" sibTransId="{F272946B-B24F-4F11-9F90-A008BB8D6343}"/>
    <dgm:cxn modelId="{BA7FCD87-D9DC-42CF-BEB1-03B4EFC74E08}" type="presOf" srcId="{4C187989-EBCA-47BE-AC00-62F15D3FA4B9}" destId="{F40DC92E-6549-4EDF-87BC-859B82541527}" srcOrd="1" destOrd="0" presId="urn:microsoft.com/office/officeart/2005/8/layout/process1"/>
    <dgm:cxn modelId="{B9318795-BCD0-4DE3-BA85-04AEB1E1E9B1}" type="presOf" srcId="{4C187989-EBCA-47BE-AC00-62F15D3FA4B9}" destId="{75D7FCE9-9D25-4265-8BAE-3A8CD8E6F370}" srcOrd="0" destOrd="0" presId="urn:microsoft.com/office/officeart/2005/8/layout/process1"/>
    <dgm:cxn modelId="{0A7CDA98-B2AD-4979-A7B5-A3E4B90A27CC}" type="presOf" srcId="{F272946B-B24F-4F11-9F90-A008BB8D6343}" destId="{753775E2-1D0C-446C-9371-643C9ED3B2C2}" srcOrd="1" destOrd="0" presId="urn:microsoft.com/office/officeart/2005/8/layout/process1"/>
    <dgm:cxn modelId="{269EE499-5DF8-48E5-9D9E-85078DF61265}" srcId="{01240757-D6EC-46CF-A887-D920E7F00106}" destId="{C0691CE1-5D3A-4556-ADCC-CD58CC515EAF}" srcOrd="1" destOrd="0" parTransId="{31EE9A1E-C61A-4D16-8224-0F3EC9168751}" sibTransId="{DDF84205-B6C3-4123-A496-19B39DAAD2BC}"/>
    <dgm:cxn modelId="{FD750A9A-0985-4EB6-99EE-B161ADC1F739}" type="presOf" srcId="{F272946B-B24F-4F11-9F90-A008BB8D6343}" destId="{7276916D-3C0E-4B13-A65F-DDDE82280911}" srcOrd="0" destOrd="0" presId="urn:microsoft.com/office/officeart/2005/8/layout/process1"/>
    <dgm:cxn modelId="{EA8A6BAC-2DD2-46B5-9B7F-827C15AF8082}" type="presOf" srcId="{3BFC32A9-6C98-4FB5-B84E-3035E3893B2B}" destId="{0DE701BB-F6D3-40BD-978D-F46DCC7083CD}" srcOrd="0" destOrd="0" presId="urn:microsoft.com/office/officeart/2005/8/layout/process1"/>
    <dgm:cxn modelId="{620555C4-A19D-489C-938C-194D1290B796}" type="presOf" srcId="{C0691CE1-5D3A-4556-ADCC-CD58CC515EAF}" destId="{AE475AF3-66E2-4AEF-ADF8-CF8AB64CC921}" srcOrd="0" destOrd="0" presId="urn:microsoft.com/office/officeart/2005/8/layout/process1"/>
    <dgm:cxn modelId="{D5880EF0-62C4-40A4-BADF-EE2679BF561E}" type="presParOf" srcId="{A66AF05C-57F1-4058-8052-CCAFEB267271}" destId="{75C3D08D-8F34-4CB3-867E-5D974FF60307}" srcOrd="0" destOrd="0" presId="urn:microsoft.com/office/officeart/2005/8/layout/process1"/>
    <dgm:cxn modelId="{46C659B4-862D-4B45-9593-E23E48B5FC99}" type="presParOf" srcId="{A66AF05C-57F1-4058-8052-CCAFEB267271}" destId="{7276916D-3C0E-4B13-A65F-DDDE82280911}" srcOrd="1" destOrd="0" presId="urn:microsoft.com/office/officeart/2005/8/layout/process1"/>
    <dgm:cxn modelId="{9E139814-4626-4A18-BD3F-014E5BCFB408}" type="presParOf" srcId="{7276916D-3C0E-4B13-A65F-DDDE82280911}" destId="{753775E2-1D0C-446C-9371-643C9ED3B2C2}" srcOrd="0" destOrd="0" presId="urn:microsoft.com/office/officeart/2005/8/layout/process1"/>
    <dgm:cxn modelId="{8719DB97-3D87-4C28-B7A9-9E9B70891ECC}" type="presParOf" srcId="{A66AF05C-57F1-4058-8052-CCAFEB267271}" destId="{AE475AF3-66E2-4AEF-ADF8-CF8AB64CC921}" srcOrd="2" destOrd="0" presId="urn:microsoft.com/office/officeart/2005/8/layout/process1"/>
    <dgm:cxn modelId="{38AA8DD4-E890-4465-86D9-D74B36B509EB}" type="presParOf" srcId="{A66AF05C-57F1-4058-8052-CCAFEB267271}" destId="{B675EAAE-524C-47BB-96AC-B333D9D3E7D0}" srcOrd="3" destOrd="0" presId="urn:microsoft.com/office/officeart/2005/8/layout/process1"/>
    <dgm:cxn modelId="{6841DE78-8439-42E8-BD60-27F9EB9AA090}" type="presParOf" srcId="{B675EAAE-524C-47BB-96AC-B333D9D3E7D0}" destId="{61C32671-BAB4-459C-A49F-A3A17E8EF0F1}" srcOrd="0" destOrd="0" presId="urn:microsoft.com/office/officeart/2005/8/layout/process1"/>
    <dgm:cxn modelId="{43044C98-47A9-474C-9A70-D58B21D1E33F}" type="presParOf" srcId="{A66AF05C-57F1-4058-8052-CCAFEB267271}" destId="{03F95807-3C1F-4781-8082-6B34112B7341}" srcOrd="4" destOrd="0" presId="urn:microsoft.com/office/officeart/2005/8/layout/process1"/>
    <dgm:cxn modelId="{117706F3-60FB-4F51-8707-6ADC62F1FCC5}" type="presParOf" srcId="{A66AF05C-57F1-4058-8052-CCAFEB267271}" destId="{75D7FCE9-9D25-4265-8BAE-3A8CD8E6F370}" srcOrd="5" destOrd="0" presId="urn:microsoft.com/office/officeart/2005/8/layout/process1"/>
    <dgm:cxn modelId="{7CD4F537-C684-4076-809B-05E7962BD6CC}" type="presParOf" srcId="{75D7FCE9-9D25-4265-8BAE-3A8CD8E6F370}" destId="{F40DC92E-6549-4EDF-87BC-859B82541527}" srcOrd="0" destOrd="0" presId="urn:microsoft.com/office/officeart/2005/8/layout/process1"/>
    <dgm:cxn modelId="{84E8BCD6-C4AB-4B33-9B27-DD270B9F65DA}" type="presParOf" srcId="{A66AF05C-57F1-4058-8052-CCAFEB267271}" destId="{0DE701BB-F6D3-40BD-978D-F46DCC7083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3D08D-8F34-4CB3-867E-5D974FF60307}">
      <dsp:nvSpPr>
        <dsp:cNvPr id="0" name=""/>
        <dsp:cNvSpPr/>
      </dsp:nvSpPr>
      <dsp:spPr>
        <a:xfrm>
          <a:off x="4621" y="1144738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</a:t>
          </a:r>
          <a:endParaRPr lang="en-US" sz="2400" kern="1200" dirty="0"/>
        </a:p>
      </dsp:txBody>
      <dsp:txXfrm>
        <a:off x="40127" y="1180244"/>
        <a:ext cx="1949441" cy="1141260"/>
      </dsp:txXfrm>
    </dsp:sp>
    <dsp:sp modelId="{7276916D-3C0E-4B13-A65F-DDDE82280911}">
      <dsp:nvSpPr>
        <dsp:cNvPr id="0" name=""/>
        <dsp:cNvSpPr/>
      </dsp:nvSpPr>
      <dsp:spPr>
        <a:xfrm>
          <a:off x="2227119" y="1500338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1600552"/>
        <a:ext cx="299835" cy="300644"/>
      </dsp:txXfrm>
    </dsp:sp>
    <dsp:sp modelId="{AE475AF3-66E2-4AEF-ADF8-CF8AB64CC921}">
      <dsp:nvSpPr>
        <dsp:cNvPr id="0" name=""/>
        <dsp:cNvSpPr/>
      </dsp:nvSpPr>
      <dsp:spPr>
        <a:xfrm>
          <a:off x="2833255" y="1144738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</a:t>
          </a:r>
          <a:r>
            <a:rPr lang="en-US" sz="2400" kern="1200" dirty="0" err="1"/>
            <a:t>Preporcessing</a:t>
          </a:r>
          <a:endParaRPr lang="en-US" sz="2400" kern="1200" dirty="0"/>
        </a:p>
      </dsp:txBody>
      <dsp:txXfrm>
        <a:off x="2868761" y="1180244"/>
        <a:ext cx="1949441" cy="1141260"/>
      </dsp:txXfrm>
    </dsp:sp>
    <dsp:sp modelId="{B675EAAE-524C-47BB-96AC-B333D9D3E7D0}">
      <dsp:nvSpPr>
        <dsp:cNvPr id="0" name=""/>
        <dsp:cNvSpPr/>
      </dsp:nvSpPr>
      <dsp:spPr>
        <a:xfrm>
          <a:off x="5055754" y="1500338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1600552"/>
        <a:ext cx="299835" cy="300644"/>
      </dsp:txXfrm>
    </dsp:sp>
    <dsp:sp modelId="{03F95807-3C1F-4781-8082-6B34112B7341}">
      <dsp:nvSpPr>
        <dsp:cNvPr id="0" name=""/>
        <dsp:cNvSpPr/>
      </dsp:nvSpPr>
      <dsp:spPr>
        <a:xfrm>
          <a:off x="5661890" y="1144738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Modelling</a:t>
          </a:r>
        </a:p>
      </dsp:txBody>
      <dsp:txXfrm>
        <a:off x="5697396" y="1180244"/>
        <a:ext cx="1949441" cy="1141260"/>
      </dsp:txXfrm>
    </dsp:sp>
    <dsp:sp modelId="{75D7FCE9-9D25-4265-8BAE-3A8CD8E6F370}">
      <dsp:nvSpPr>
        <dsp:cNvPr id="0" name=""/>
        <dsp:cNvSpPr/>
      </dsp:nvSpPr>
      <dsp:spPr>
        <a:xfrm>
          <a:off x="7884389" y="1500338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9" y="1600552"/>
        <a:ext cx="299835" cy="300644"/>
      </dsp:txXfrm>
    </dsp:sp>
    <dsp:sp modelId="{0DE701BB-F6D3-40BD-978D-F46DCC7083CD}">
      <dsp:nvSpPr>
        <dsp:cNvPr id="0" name=""/>
        <dsp:cNvSpPr/>
      </dsp:nvSpPr>
      <dsp:spPr>
        <a:xfrm>
          <a:off x="8490525" y="1144738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 Evaluation</a:t>
          </a:r>
        </a:p>
      </dsp:txBody>
      <dsp:txXfrm>
        <a:off x="8526031" y="1180244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F53B3-15D7-478F-8B42-B8704E94FE9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4E93-FA23-4E25-85D2-DE47CB83D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FFB-A540-6648-9625-4836B623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3EC4-0299-014F-AB63-5613D710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94B0-DB87-5A47-AE2A-0E1D86F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B195-33B6-C54F-918A-7B248F9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E47-E1D2-464F-84C8-7CF125C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9E2-8162-854A-9785-5C0F887B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A83B-A163-C845-9E2F-242B3E72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1843-8078-8E4F-8AC3-9CABB3C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8B9-963D-5547-88F3-E66B21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0DBA-6DFD-EC49-89EB-D72108C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A7D84-2420-C449-A619-DE23F7AE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9566-ACC1-2E48-8FA3-7D191784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448E-F29F-884C-AD6B-D96AC7B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C67-CC10-C84A-A4CE-4B65A7F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715D-9921-8940-8B6B-19FEC3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AAAF-162B-764C-9165-99A0392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611-392F-DE4F-869D-D71D33C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EED-AC6C-364B-9B86-E7777D6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17A-C572-9F4A-8C49-35876F4B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9E1-DD71-9048-A713-8333C81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9D8-0C4B-4C49-954B-B50510D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253F-263A-9548-A099-C98753C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EEA-A592-FA4D-B776-28DE6814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A7AD-6FAE-E047-B091-0E5E74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0334-B68E-0644-8F59-DB61E64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8FA-CF49-3F41-A16F-3BCB184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DF-683F-CA4F-B72E-077596B1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DF0-3BB7-4A45-AAED-0ED8798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B11-07E0-AA49-8CAB-02F7E3B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9DF7-CBF9-E74C-B379-C9291C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2C5-C891-D84D-9269-2CE5A7D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516-810D-3146-A79C-F110832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F2ED-DA19-0147-86CB-F005966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8081-56DC-E84A-92B5-98898A06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D4B9-57CA-A545-B68A-D59E6108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C2E1-3752-6148-A1AE-8BD5EED3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DC856-1C30-9A45-A8B9-2CBD496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F0AE-49BE-2041-8FD8-B825604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2C59-772A-6242-81EB-4F2695D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D2-BF11-1047-9083-119184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F0279-DC95-1944-A206-6B077F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81DB-E2D7-EA48-82BE-628C37B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7645-C9C2-1E48-A9C3-BFF2634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D316-3D33-5145-854C-38AAD7F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E516-C2C9-9148-83F9-7F7F644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027-4659-ED4A-AEC6-1B447F6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B70-3B6B-7C46-932B-D820284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202-47F6-374E-B56D-13004790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1383-C902-B745-815D-A6E6B8C6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57A3-65A5-ED42-98E3-7340343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EA6D-495E-754E-9B75-49BF9C7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FE09-6AC0-B648-BB6F-7210AA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CC57-A14E-2145-A748-1258E07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45EF-9D37-2641-927E-67A6D4CF4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C982-4DDE-BC40-9231-AEAFF2CC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D25F-1CC5-814E-A0F3-7D4E581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E17A-3562-B641-B9A8-6360810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DCFE-5830-8541-81C5-9937B20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7420-8314-BA4E-BA14-76D22FE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A44-6E65-7546-A1B9-B0208956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C7D-B11C-8E43-A742-35D7D77F533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054-124A-2040-A81D-AB921CE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328C7BD-97E0-8746-BE4A-081D2E08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93D6E-F700-FB4D-8333-A087C39ACBA6}"/>
              </a:ext>
            </a:extLst>
          </p:cNvPr>
          <p:cNvSpPr txBox="1"/>
          <p:nvPr/>
        </p:nvSpPr>
        <p:spPr>
          <a:xfrm>
            <a:off x="575936" y="697732"/>
            <a:ext cx="1104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B6400"/>
                </a:solidFill>
                <a:latin typeface="FjallaOne" panose="02000506040000020004" pitchFamily="2" charset="77"/>
              </a:rPr>
              <a:t>Comparative Study on Early Detection of Sepsis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8EEB0-02DA-4A2D-8327-95AC490BCFEB}"/>
              </a:ext>
            </a:extLst>
          </p:cNvPr>
          <p:cNvSpPr txBox="1"/>
          <p:nvPr/>
        </p:nvSpPr>
        <p:spPr>
          <a:xfrm>
            <a:off x="2146851" y="1805229"/>
            <a:ext cx="7898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By:</a:t>
            </a:r>
          </a:p>
          <a:p>
            <a:pPr algn="ctr"/>
            <a:r>
              <a:rPr lang="en-US" sz="1800" b="1" dirty="0"/>
              <a:t> Nandhini Veluswamy</a:t>
            </a:r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Chair: </a:t>
            </a:r>
          </a:p>
          <a:p>
            <a:pPr algn="ctr"/>
            <a:r>
              <a:rPr lang="en-US" sz="1800" b="1" dirty="0"/>
              <a:t>Dr. Rittika Shamsuddin</a:t>
            </a:r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Adviser: </a:t>
            </a:r>
          </a:p>
          <a:p>
            <a:pPr algn="ctr"/>
            <a:r>
              <a:rPr lang="en-US" sz="1800" b="1" dirty="0"/>
              <a:t>Dr. Johnson P Thomas </a:t>
            </a:r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Committee Members: </a:t>
            </a:r>
          </a:p>
          <a:p>
            <a:pPr algn="ctr"/>
            <a:r>
              <a:rPr lang="en-US" sz="1800" b="1" dirty="0"/>
              <a:t>Dr. K. M. George </a:t>
            </a:r>
          </a:p>
          <a:p>
            <a:pPr algn="ctr"/>
            <a:endParaRPr lang="en-US" sz="1800" b="1" dirty="0"/>
          </a:p>
          <a:p>
            <a:pPr algn="ctr"/>
            <a:r>
              <a:rPr lang="en-US" sz="1800" b="1" dirty="0"/>
              <a:t>Department of Computer Science</a:t>
            </a:r>
          </a:p>
          <a:p>
            <a:pPr algn="ctr"/>
            <a:r>
              <a:rPr lang="en-US" sz="1800" b="1" dirty="0"/>
              <a:t> Oklahoma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7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Data Preprocessing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BFA683A-E83F-4CA7-8B29-A566B799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Standardize the values in the dataset using stand scalar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mean of standardized dataset should be zero and standard deviation should be the same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Shift the values in dataset using the value one greater than the minimum value in the dataset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Remaining missing values are imputed with zero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12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B757-1D76-4FDF-BD47-C1C9F0B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Models to predict the dataset are Naïve Bayes, Ada Boost, Random Forest and Resnet model</a:t>
            </a:r>
          </a:p>
          <a:p>
            <a:pPr algn="just"/>
            <a:r>
              <a:rPr lang="en-US" dirty="0"/>
              <a:t>Input to the model is feature vector containing vital signs, laboratory observations and demographic information</a:t>
            </a:r>
          </a:p>
          <a:p>
            <a:pPr algn="just"/>
            <a:r>
              <a:rPr lang="en-US" dirty="0"/>
              <a:t>Output is the predicted sepsis label</a:t>
            </a:r>
          </a:p>
          <a:p>
            <a:pPr algn="just"/>
            <a:r>
              <a:rPr lang="en-US" dirty="0"/>
              <a:t>The preprocessed data set is divided into train(70%) and test data(30%)</a:t>
            </a:r>
          </a:p>
          <a:p>
            <a:pPr algn="just"/>
            <a:r>
              <a:rPr lang="en-US" dirty="0"/>
              <a:t>Accuracy, F1-score, sensitivity, and specificity are calculated for each experiment</a:t>
            </a:r>
          </a:p>
        </p:txBody>
      </p:sp>
    </p:spTree>
    <p:extLst>
      <p:ext uri="{BB962C8B-B14F-4D97-AF65-F5344CB8AC3E}">
        <p14:creationId xmlns:p14="http://schemas.microsoft.com/office/powerpoint/2010/main" val="390527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SMOTE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03CD9-E466-409C-93CF-F40EF6DF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2087" cy="4351338"/>
          </a:xfrm>
        </p:spPr>
        <p:txBody>
          <a:bodyPr/>
          <a:lstStyle/>
          <a:p>
            <a:r>
              <a:rPr lang="en-US" dirty="0"/>
              <a:t>The data is skewed towards the majority non sepsis class</a:t>
            </a:r>
          </a:p>
          <a:p>
            <a:r>
              <a:rPr lang="en-US" dirty="0"/>
              <a:t>Bias in prediction as most values are trained for normal class</a:t>
            </a:r>
          </a:p>
          <a:p>
            <a:r>
              <a:rPr lang="en-US" dirty="0"/>
              <a:t>Balance the dataset using SMOTE (Synthetic Minority Oversampling Technique)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5EFDCC-710E-4CC7-859E-CD6B57C61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09600"/>
              </p:ext>
            </p:extLst>
          </p:nvPr>
        </p:nvGraphicFramePr>
        <p:xfrm>
          <a:off x="6544350" y="1825625"/>
          <a:ext cx="52720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6E4D70-DA04-49B9-AAE2-5CD6C0697FD8}"/>
              </a:ext>
            </a:extLst>
          </p:cNvPr>
          <p:cNvSpPr txBox="1"/>
          <p:nvPr/>
        </p:nvSpPr>
        <p:spPr>
          <a:xfrm>
            <a:off x="6793320" y="4568825"/>
            <a:ext cx="47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Figure1: Class Distribution for various Time shifts</a:t>
            </a:r>
          </a:p>
        </p:txBody>
      </p:sp>
    </p:spTree>
    <p:extLst>
      <p:ext uri="{BB962C8B-B14F-4D97-AF65-F5344CB8AC3E}">
        <p14:creationId xmlns:p14="http://schemas.microsoft.com/office/powerpoint/2010/main" val="196361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Label Shift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03CD9-E466-409C-93CF-F40EF6DF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2087" cy="4351338"/>
          </a:xfrm>
        </p:spPr>
        <p:txBody>
          <a:bodyPr/>
          <a:lstStyle/>
          <a:p>
            <a:r>
              <a:rPr lang="en-US" dirty="0"/>
              <a:t>The Sepsis label is shifted one row  ahead to predict sepsis one hour ahead of its occurrence</a:t>
            </a:r>
          </a:p>
          <a:p>
            <a:r>
              <a:rPr lang="en-US" dirty="0"/>
              <a:t>Similarly, the labels are shifted 6 rows and 12 rows to predict 6 hours and 12 hours respectively</a:t>
            </a:r>
          </a:p>
          <a:p>
            <a:r>
              <a:rPr lang="en-US" dirty="0"/>
              <a:t>The model is trained and tested for shifted labels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68B33D-C6EB-41A2-B637-21687381A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650336"/>
              </p:ext>
            </p:extLst>
          </p:nvPr>
        </p:nvGraphicFramePr>
        <p:xfrm>
          <a:off x="5938837" y="1421219"/>
          <a:ext cx="54149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85D48E-ABFD-4A2F-A3A3-643E74BC61AE}"/>
              </a:ext>
            </a:extLst>
          </p:cNvPr>
          <p:cNvSpPr txBox="1"/>
          <p:nvPr/>
        </p:nvSpPr>
        <p:spPr>
          <a:xfrm>
            <a:off x="6579654" y="4384159"/>
            <a:ext cx="47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Figure2: Shifted Labels plotted for time</a:t>
            </a:r>
          </a:p>
        </p:txBody>
      </p:sp>
    </p:spTree>
    <p:extLst>
      <p:ext uri="{BB962C8B-B14F-4D97-AF65-F5344CB8AC3E}">
        <p14:creationId xmlns:p14="http://schemas.microsoft.com/office/powerpoint/2010/main" val="311373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B757-1D76-4FDF-BD47-C1C9F0B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4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The different experiments  conducted are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four classifier are applied on imbalanced dataset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models are trained and tested on balanced dataset after SMOTE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models are implemented for different time shifted datasets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So totally  32 [4(classifier) * 2(Datasets) * 4(Label shifts)] different models are implemented</a:t>
            </a:r>
          </a:p>
        </p:txBody>
      </p:sp>
    </p:spTree>
    <p:extLst>
      <p:ext uri="{BB962C8B-B14F-4D97-AF65-F5344CB8AC3E}">
        <p14:creationId xmlns:p14="http://schemas.microsoft.com/office/powerpoint/2010/main" val="239707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Naïve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A420D-041D-43C5-8B29-760AE3B3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Probabilistic machine learning model based on Bayes theorem with assumption of independence among predictors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presence of a feature in class is dissimilar to any other feature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Commonly used as a benchmark to compare the performance of other 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B757-1D76-4FDF-BD47-C1C9F0B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12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Decision tree-based machine learning model for classification and regression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Each individual tree in a random forest classifier predict its outcome class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final out of random classifier is the class with the maximum votes.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model avoids overfitting of data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Ada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B757-1D76-4FDF-BD47-C1C9F0B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4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Commonly used Machine learning classification algorithm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Ada boost classifier combines multiple week learners into a single strong learner.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Initial weights are reassigned or recalculated  at each iteration for the incorrect classification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Weights are recalculated until maximum iteration or correct classification is obtained</a:t>
            </a:r>
          </a:p>
        </p:txBody>
      </p:sp>
    </p:spTree>
    <p:extLst>
      <p:ext uri="{BB962C8B-B14F-4D97-AF65-F5344CB8AC3E}">
        <p14:creationId xmlns:p14="http://schemas.microsoft.com/office/powerpoint/2010/main" val="19151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Resnet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B757-1D76-4FDF-BD47-C1C9F0BC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48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Deep learning model based on neural networks</a:t>
            </a:r>
          </a:p>
          <a:p>
            <a:pPr algn="just">
              <a:lnSpc>
                <a:spcPct val="150000"/>
              </a:lnSpc>
            </a:pPr>
            <a:r>
              <a:rPr lang="nb-NO" dirty="0"/>
              <a:t>Resnet-50, Resnet -101, Resnet -152  are variants to resnet model</a:t>
            </a:r>
          </a:p>
          <a:p>
            <a:pPr algn="just">
              <a:lnSpc>
                <a:spcPct val="150000"/>
              </a:lnSpc>
            </a:pPr>
            <a:r>
              <a:rPr lang="nb-NO" dirty="0"/>
              <a:t>Resnet 50 is implemeted on the preprocessed datasets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skip function in Resnet is used to transfer the result from a previous layer to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352461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4E10D8-6585-4D86-8449-9E2DECDE9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900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Accuracy could not be only metric to evaluate the performance as it would be misleading for imbalanced datasets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models are evaluated for performance metrics like sensitivity, specificity and F1 score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4E10D8-6585-4D86-8449-9E2DECDE9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9003"/>
                <a:ext cx="10515600" cy="4351338"/>
              </a:xfrm>
              <a:blipFill>
                <a:blip r:embed="rId3"/>
                <a:stretch>
                  <a:fillRect l="-104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96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0D50F-90AE-463C-B9C2-1875B535A04E}"/>
              </a:ext>
            </a:extLst>
          </p:cNvPr>
          <p:cNvSpPr txBox="1"/>
          <p:nvPr/>
        </p:nvSpPr>
        <p:spPr>
          <a:xfrm>
            <a:off x="584026" y="379593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>
                <a:solidFill>
                  <a:srgbClr val="FB6400"/>
                </a:solidFill>
                <a:latin typeface="FjallaOne" panose="02000506040000020004" pitchFamily="2" charset="77"/>
              </a:rPr>
              <a:t>Outline</a:t>
            </a:r>
            <a:endParaRPr lang="en-US" sz="4800" dirty="0">
              <a:solidFill>
                <a:srgbClr val="FB6400"/>
              </a:solidFill>
              <a:latin typeface="FjallaOne" panose="02000506040000020004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9D611-6F33-45CF-83E7-09FEDEE006B5}"/>
              </a:ext>
            </a:extLst>
          </p:cNvPr>
          <p:cNvSpPr txBox="1"/>
          <p:nvPr/>
        </p:nvSpPr>
        <p:spPr>
          <a:xfrm>
            <a:off x="1060174" y="1210590"/>
            <a:ext cx="60960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1.Introduction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• Sepsis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• Motivation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2.  Problem Statement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3. Methodology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• Data Collection Processing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• Data Processing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• Modelling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• Model Performance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158005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 – Contd..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4E10D8-6585-4D86-8449-9E2DECDE9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563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F1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𝑁𝑒𝑔𝑎𝑡𝑖𝑣𝑒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Sensitivity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𝑁𝑒𝑔𝑎𝑡𝑖𝑣𝑒𝑠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4E10D8-6585-4D86-8449-9E2DECDE9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5631"/>
                <a:ext cx="10515600" cy="4351338"/>
              </a:xfrm>
              <a:blipFill>
                <a:blip r:embed="rId3"/>
                <a:stretch>
                  <a:fillRect l="-121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6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 – No Label Shift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DA6467-15DD-4F65-987A-336D75BBB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566194"/>
              </p:ext>
            </p:extLst>
          </p:nvPr>
        </p:nvGraphicFramePr>
        <p:xfrm>
          <a:off x="822415" y="1679174"/>
          <a:ext cx="10547169" cy="3739995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796076">
                  <a:extLst>
                    <a:ext uri="{9D8B030D-6E8A-4147-A177-3AD203B41FA5}">
                      <a16:colId xmlns:a16="http://schemas.microsoft.com/office/drawing/2014/main" val="3479891300"/>
                    </a:ext>
                  </a:extLst>
                </a:gridCol>
                <a:gridCol w="1796076">
                  <a:extLst>
                    <a:ext uri="{9D8B030D-6E8A-4147-A177-3AD203B41FA5}">
                      <a16:colId xmlns:a16="http://schemas.microsoft.com/office/drawing/2014/main" val="52072941"/>
                    </a:ext>
                  </a:extLst>
                </a:gridCol>
                <a:gridCol w="1395831">
                  <a:extLst>
                    <a:ext uri="{9D8B030D-6E8A-4147-A177-3AD203B41FA5}">
                      <a16:colId xmlns:a16="http://schemas.microsoft.com/office/drawing/2014/main" val="2600199636"/>
                    </a:ext>
                  </a:extLst>
                </a:gridCol>
                <a:gridCol w="1439073">
                  <a:extLst>
                    <a:ext uri="{9D8B030D-6E8A-4147-A177-3AD203B41FA5}">
                      <a16:colId xmlns:a16="http://schemas.microsoft.com/office/drawing/2014/main" val="928022115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2168351660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3183951203"/>
                    </a:ext>
                  </a:extLst>
                </a:gridCol>
                <a:gridCol w="1233923">
                  <a:extLst>
                    <a:ext uri="{9D8B030D-6E8A-4147-A177-3AD203B41FA5}">
                      <a16:colId xmlns:a16="http://schemas.microsoft.com/office/drawing/2014/main" val="3841356833"/>
                    </a:ext>
                  </a:extLst>
                </a:gridCol>
              </a:tblGrid>
              <a:tr h="415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Label Shift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Specificity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Sensitivity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 score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697675"/>
                  </a:ext>
                </a:extLst>
              </a:tr>
              <a:tr h="415555"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Shift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80.44%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87044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99.15%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51141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98.24%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36060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97.31%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41040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32.19%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28291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99.19%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35154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85.32%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7523946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98.00%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7918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005C89-0AD5-49C1-8491-97C632E6B6FA}"/>
              </a:ext>
            </a:extLst>
          </p:cNvPr>
          <p:cNvSpPr txBox="1"/>
          <p:nvPr/>
        </p:nvSpPr>
        <p:spPr>
          <a:xfrm>
            <a:off x="3086914" y="5509023"/>
            <a:ext cx="601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Performance metrics of classifiers for no shift in time</a:t>
            </a:r>
          </a:p>
        </p:txBody>
      </p:sp>
    </p:spTree>
    <p:extLst>
      <p:ext uri="{BB962C8B-B14F-4D97-AF65-F5344CB8AC3E}">
        <p14:creationId xmlns:p14="http://schemas.microsoft.com/office/powerpoint/2010/main" val="249391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 – 1 Hour Shift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DA6467-15DD-4F65-987A-336D75BBB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19146"/>
              </p:ext>
            </p:extLst>
          </p:nvPr>
        </p:nvGraphicFramePr>
        <p:xfrm>
          <a:off x="822415" y="1559002"/>
          <a:ext cx="10547169" cy="3739995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796076">
                  <a:extLst>
                    <a:ext uri="{9D8B030D-6E8A-4147-A177-3AD203B41FA5}">
                      <a16:colId xmlns:a16="http://schemas.microsoft.com/office/drawing/2014/main" val="3479891300"/>
                    </a:ext>
                  </a:extLst>
                </a:gridCol>
                <a:gridCol w="1796076">
                  <a:extLst>
                    <a:ext uri="{9D8B030D-6E8A-4147-A177-3AD203B41FA5}">
                      <a16:colId xmlns:a16="http://schemas.microsoft.com/office/drawing/2014/main" val="52072941"/>
                    </a:ext>
                  </a:extLst>
                </a:gridCol>
                <a:gridCol w="1395831">
                  <a:extLst>
                    <a:ext uri="{9D8B030D-6E8A-4147-A177-3AD203B41FA5}">
                      <a16:colId xmlns:a16="http://schemas.microsoft.com/office/drawing/2014/main" val="2600199636"/>
                    </a:ext>
                  </a:extLst>
                </a:gridCol>
                <a:gridCol w="1439073">
                  <a:extLst>
                    <a:ext uri="{9D8B030D-6E8A-4147-A177-3AD203B41FA5}">
                      <a16:colId xmlns:a16="http://schemas.microsoft.com/office/drawing/2014/main" val="928022115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2168351660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3183951203"/>
                    </a:ext>
                  </a:extLst>
                </a:gridCol>
                <a:gridCol w="1233923">
                  <a:extLst>
                    <a:ext uri="{9D8B030D-6E8A-4147-A177-3AD203B41FA5}">
                      <a16:colId xmlns:a16="http://schemas.microsoft.com/office/drawing/2014/main" val="3841356833"/>
                    </a:ext>
                  </a:extLst>
                </a:gridCol>
              </a:tblGrid>
              <a:tr h="415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Label Shift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Specificity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Sensitivity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697675"/>
                  </a:ext>
                </a:extLst>
              </a:tr>
              <a:tr h="415555"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 Shift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80.57%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87044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99.13%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51141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98.11%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36060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98.12%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41040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40.43%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28291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99.18%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35154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84.35%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7523946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Resnet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22.22%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7918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3EE43-593E-4261-A0DE-068087795144}"/>
              </a:ext>
            </a:extLst>
          </p:cNvPr>
          <p:cNvSpPr txBox="1"/>
          <p:nvPr/>
        </p:nvSpPr>
        <p:spPr>
          <a:xfrm>
            <a:off x="2769282" y="5453345"/>
            <a:ext cx="665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2: Performance metrics of classifiers for One hour shift in time</a:t>
            </a:r>
          </a:p>
        </p:txBody>
      </p:sp>
    </p:spTree>
    <p:extLst>
      <p:ext uri="{BB962C8B-B14F-4D97-AF65-F5344CB8AC3E}">
        <p14:creationId xmlns:p14="http://schemas.microsoft.com/office/powerpoint/2010/main" val="394325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 – 6 Hour Shift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DA6467-15DD-4F65-987A-336D75BBB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74498"/>
              </p:ext>
            </p:extLst>
          </p:nvPr>
        </p:nvGraphicFramePr>
        <p:xfrm>
          <a:off x="806631" y="1559002"/>
          <a:ext cx="10547169" cy="3739995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796076">
                  <a:extLst>
                    <a:ext uri="{9D8B030D-6E8A-4147-A177-3AD203B41FA5}">
                      <a16:colId xmlns:a16="http://schemas.microsoft.com/office/drawing/2014/main" val="3479891300"/>
                    </a:ext>
                  </a:extLst>
                </a:gridCol>
                <a:gridCol w="1796076">
                  <a:extLst>
                    <a:ext uri="{9D8B030D-6E8A-4147-A177-3AD203B41FA5}">
                      <a16:colId xmlns:a16="http://schemas.microsoft.com/office/drawing/2014/main" val="52072941"/>
                    </a:ext>
                  </a:extLst>
                </a:gridCol>
                <a:gridCol w="1395831">
                  <a:extLst>
                    <a:ext uri="{9D8B030D-6E8A-4147-A177-3AD203B41FA5}">
                      <a16:colId xmlns:a16="http://schemas.microsoft.com/office/drawing/2014/main" val="2600199636"/>
                    </a:ext>
                  </a:extLst>
                </a:gridCol>
                <a:gridCol w="1439073">
                  <a:extLst>
                    <a:ext uri="{9D8B030D-6E8A-4147-A177-3AD203B41FA5}">
                      <a16:colId xmlns:a16="http://schemas.microsoft.com/office/drawing/2014/main" val="928022115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2168351660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3183951203"/>
                    </a:ext>
                  </a:extLst>
                </a:gridCol>
                <a:gridCol w="1233923">
                  <a:extLst>
                    <a:ext uri="{9D8B030D-6E8A-4147-A177-3AD203B41FA5}">
                      <a16:colId xmlns:a16="http://schemas.microsoft.com/office/drawing/2014/main" val="3841356833"/>
                    </a:ext>
                  </a:extLst>
                </a:gridCol>
              </a:tblGrid>
              <a:tr h="415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Label Shift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Specificity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Sensitivity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697675"/>
                  </a:ext>
                </a:extLst>
              </a:tr>
              <a:tr h="415555"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 Hour Shift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75.34%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87044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99.10%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51141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97.35%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36060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95.00%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41040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34.51%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28291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99.14%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35154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83.63%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7523946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97.11%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7918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40FFDE-33E4-4E72-B93A-E92E1A9D4366}"/>
              </a:ext>
            </a:extLst>
          </p:cNvPr>
          <p:cNvSpPr txBox="1"/>
          <p:nvPr/>
        </p:nvSpPr>
        <p:spPr>
          <a:xfrm>
            <a:off x="2769282" y="5453345"/>
            <a:ext cx="665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3: Performance metrics of classifiers for Six hour shift in time</a:t>
            </a:r>
          </a:p>
        </p:txBody>
      </p:sp>
    </p:spTree>
    <p:extLst>
      <p:ext uri="{BB962C8B-B14F-4D97-AF65-F5344CB8AC3E}">
        <p14:creationId xmlns:p14="http://schemas.microsoft.com/office/powerpoint/2010/main" val="253911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 – 12 Hour Shift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DA6467-15DD-4F65-987A-336D75BBB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55810"/>
              </p:ext>
            </p:extLst>
          </p:nvPr>
        </p:nvGraphicFramePr>
        <p:xfrm>
          <a:off x="822415" y="1559002"/>
          <a:ext cx="10547169" cy="3739995"/>
        </p:xfrm>
        <a:graphic>
          <a:graphicData uri="http://schemas.openxmlformats.org/drawingml/2006/table">
            <a:tbl>
              <a:tblPr firstRow="1" firstCol="1" bandRow="1">
                <a:tableStyleId>{18603FDC-E32A-4AB5-989C-0864C3EAD2B8}</a:tableStyleId>
              </a:tblPr>
              <a:tblGrid>
                <a:gridCol w="1796076">
                  <a:extLst>
                    <a:ext uri="{9D8B030D-6E8A-4147-A177-3AD203B41FA5}">
                      <a16:colId xmlns:a16="http://schemas.microsoft.com/office/drawing/2014/main" val="3479891300"/>
                    </a:ext>
                  </a:extLst>
                </a:gridCol>
                <a:gridCol w="1796076">
                  <a:extLst>
                    <a:ext uri="{9D8B030D-6E8A-4147-A177-3AD203B41FA5}">
                      <a16:colId xmlns:a16="http://schemas.microsoft.com/office/drawing/2014/main" val="52072941"/>
                    </a:ext>
                  </a:extLst>
                </a:gridCol>
                <a:gridCol w="1395831">
                  <a:extLst>
                    <a:ext uri="{9D8B030D-6E8A-4147-A177-3AD203B41FA5}">
                      <a16:colId xmlns:a16="http://schemas.microsoft.com/office/drawing/2014/main" val="2600199636"/>
                    </a:ext>
                  </a:extLst>
                </a:gridCol>
                <a:gridCol w="1439073">
                  <a:extLst>
                    <a:ext uri="{9D8B030D-6E8A-4147-A177-3AD203B41FA5}">
                      <a16:colId xmlns:a16="http://schemas.microsoft.com/office/drawing/2014/main" val="928022115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2168351660"/>
                    </a:ext>
                  </a:extLst>
                </a:gridCol>
                <a:gridCol w="1443095">
                  <a:extLst>
                    <a:ext uri="{9D8B030D-6E8A-4147-A177-3AD203B41FA5}">
                      <a16:colId xmlns:a16="http://schemas.microsoft.com/office/drawing/2014/main" val="3183951203"/>
                    </a:ext>
                  </a:extLst>
                </a:gridCol>
                <a:gridCol w="1233923">
                  <a:extLst>
                    <a:ext uri="{9D8B030D-6E8A-4147-A177-3AD203B41FA5}">
                      <a16:colId xmlns:a16="http://schemas.microsoft.com/office/drawing/2014/main" val="3841356833"/>
                    </a:ext>
                  </a:extLst>
                </a:gridCol>
              </a:tblGrid>
              <a:tr h="415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Label Shift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SMOTE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Specificity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Sensitivity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 score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697675"/>
                  </a:ext>
                </a:extLst>
              </a:tr>
              <a:tr h="415555"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 Hour Shift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61.75%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87044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99.29%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51141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96.86%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536060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94.35%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41040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Naïve Bayes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61.75%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282919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99.38%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351540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Ada 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96.86%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7523946"/>
                  </a:ext>
                </a:extLst>
              </a:tr>
              <a:tr h="415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Resnet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96.87%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7918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73D328-5BB8-4152-83BD-3A89A102A4D7}"/>
              </a:ext>
            </a:extLst>
          </p:cNvPr>
          <p:cNvSpPr txBox="1"/>
          <p:nvPr/>
        </p:nvSpPr>
        <p:spPr>
          <a:xfrm>
            <a:off x="2511075" y="5446794"/>
            <a:ext cx="71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1: Performance metrics of classifiers for Twelve-hour shift in time</a:t>
            </a:r>
          </a:p>
        </p:txBody>
      </p:sp>
    </p:spTree>
    <p:extLst>
      <p:ext uri="{BB962C8B-B14F-4D97-AF65-F5344CB8AC3E}">
        <p14:creationId xmlns:p14="http://schemas.microsoft.com/office/powerpoint/2010/main" val="136848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Findings on performance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EFB3-4B4B-4B13-BF93-819F13B4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model with high specificity, accuracy, F1 score and low sensitivity is to be chosen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From the above result Random Forest classifier outperforms other models for all the datasets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Random forest also has high accuracy, with a balanced sensitivity and specificity for the different time shifted datasets</a:t>
            </a:r>
          </a:p>
        </p:txBody>
      </p:sp>
    </p:spTree>
    <p:extLst>
      <p:ext uri="{BB962C8B-B14F-4D97-AF65-F5344CB8AC3E}">
        <p14:creationId xmlns:p14="http://schemas.microsoft.com/office/powerpoint/2010/main" val="385553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Findings on performance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EFB3-4B4B-4B13-BF93-819F13B4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Feature importance results of random forest ranked Hospital Admit Time first for all the shifts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other important features ranked top ten in all shifts are Temperate, Age, calcium, WBC, and BUN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Slight decrease in accuracy on removing the hospital admit time feature from analysis and reconducting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295716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4DB7-F6DF-4FD8-8FB9-2CFD81B5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 Random Forest classifier with oversampling technique is chosen model for earlier detection of sepsis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result also confirms that hospital admit time plays a major role in predicting sepsis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The accuracy of the model decreases for each of the time shifts</a:t>
            </a:r>
          </a:p>
        </p:txBody>
      </p:sp>
    </p:spTree>
    <p:extLst>
      <p:ext uri="{BB962C8B-B14F-4D97-AF65-F5344CB8AC3E}">
        <p14:creationId xmlns:p14="http://schemas.microsoft.com/office/powerpoint/2010/main" val="194415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1848F9-0C51-4177-9190-441A8ED467AC}"/>
              </a:ext>
            </a:extLst>
          </p:cNvPr>
          <p:cNvSpPr/>
          <p:nvPr/>
        </p:nvSpPr>
        <p:spPr>
          <a:xfrm>
            <a:off x="3211912" y="1801144"/>
            <a:ext cx="49465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B6400"/>
                </a:solidFill>
                <a:effectLst/>
              </a:rPr>
              <a:t>Thank You 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5C0CB-E11B-4875-9A1C-8F4C9B5D0928}"/>
              </a:ext>
            </a:extLst>
          </p:cNvPr>
          <p:cNvSpPr/>
          <p:nvPr/>
        </p:nvSpPr>
        <p:spPr>
          <a:xfrm>
            <a:off x="2759103" y="3671862"/>
            <a:ext cx="605095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rgbClr val="FA6400"/>
                </a:solidFill>
                <a:effectLst/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5461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0D50F-90AE-463C-B9C2-1875B535A04E}"/>
              </a:ext>
            </a:extLst>
          </p:cNvPr>
          <p:cNvSpPr txBox="1"/>
          <p:nvPr/>
        </p:nvSpPr>
        <p:spPr>
          <a:xfrm>
            <a:off x="411747" y="565124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6E91-FB55-43EB-844B-08B8932E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97"/>
            <a:ext cx="10515600" cy="42937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Sepsis is a life-threatening organ dysfunction caused by a dysregulated host response to infection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Sepsis – Major concern in today’s health care industry with high mortality rate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sepsis patient who has not been treated with antibiotics six hours from hospital admit time has 9% high mortality rate.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Sequential Organ Failure Assessment (SOFA) identifies patients at risk for poor outcomes due to sepsis.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F892-85B9-40E4-9253-F3A5E737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96" y="6110313"/>
            <a:ext cx="11227904" cy="502522"/>
          </a:xfrm>
        </p:spPr>
        <p:txBody>
          <a:bodyPr/>
          <a:lstStyle/>
          <a:p>
            <a:r>
              <a:rPr lang="en-US" sz="1200" dirty="0"/>
              <a:t>[1]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Singer M,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Deutschman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CS, Seymour CW, et al. The third international consensus definitions for sepsis and septic shock (sepsis-3). J Am Med Inform Assoc 2016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0D50F-90AE-463C-B9C2-1875B535A04E}"/>
              </a:ext>
            </a:extLst>
          </p:cNvPr>
          <p:cNvSpPr txBox="1"/>
          <p:nvPr/>
        </p:nvSpPr>
        <p:spPr>
          <a:xfrm>
            <a:off x="313673" y="58690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B4FC-9BC7-4E0E-BF70-46B663F7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97"/>
            <a:ext cx="10515600" cy="429376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necessary to predict sepsis earlier to intervene with treatment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Delayed treatment would inflate the mortality rate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model for earlier prediction of sepsis is necessary as false alarm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would increase in the consumption of limited hospital resources.</a:t>
            </a:r>
          </a:p>
          <a:p>
            <a:pPr algn="just">
              <a:lnSpc>
                <a:spcPct val="16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 data affects the model’s prediction as most predictions would be towards majority class</a:t>
            </a:r>
          </a:p>
          <a:p>
            <a:pPr algn="just">
              <a:lnSpc>
                <a:spcPct val="160000"/>
              </a:lnSpc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0D50F-90AE-463C-B9C2-1875B535A04E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E2EE5-8B7C-47F4-93A0-731498F6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Detect sepsis earlier 1 hour, 6 hour and 12 hour before its actual onset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Analyze the existing data to preprocess it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Apply the machine learning models for the preprocessed dataset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Determine the outcomes of each model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Identify the change in efficiency of models based on the data sets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Find the Accuracy, F1score, sensitivity and specificity for each technique.</a:t>
            </a:r>
          </a:p>
        </p:txBody>
      </p:sp>
    </p:spTree>
    <p:extLst>
      <p:ext uri="{BB962C8B-B14F-4D97-AF65-F5344CB8AC3E}">
        <p14:creationId xmlns:p14="http://schemas.microsoft.com/office/powerpoint/2010/main" val="250761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494068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>
                <a:solidFill>
                  <a:srgbClr val="FB6400"/>
                </a:solidFill>
                <a:latin typeface="FjallaOne" panose="02000506040000020004" pitchFamily="2" charset="77"/>
              </a:rPr>
              <a:t>Methodology </a:t>
            </a:r>
            <a:endParaRPr lang="en-US" sz="4800" dirty="0">
              <a:solidFill>
                <a:srgbClr val="FB6400"/>
              </a:solidFill>
              <a:latin typeface="FjallaOne" panose="02000506040000020004" pitchFamily="2" charset="77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708CA7F-1A9F-42DE-B22D-896C2FE47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909224"/>
              </p:ext>
            </p:extLst>
          </p:nvPr>
        </p:nvGraphicFramePr>
        <p:xfrm>
          <a:off x="838200" y="1825625"/>
          <a:ext cx="10515600" cy="3501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12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Data Collection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7FD372A-13BD-4C69-9BF0-0D831D79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95"/>
            <a:ext cx="1086347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physiological data used is extracted from the PhysioNet Computing in Cardiology Challenge 2019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Dataset comprises of 40336 patient records each represented in a psv file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Each patient records consists of 40-time subordinate components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features observed include vital signs, laboratory observations and demographic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3452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Data Collection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7FD372A-13BD-4C69-9BF0-0D831D79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row in psv file represents 1 hour of patient data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Patients are labeled for sepsis 0 or 1 for time 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sepsis label 0 denotes No sepsis at time t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sepsis label 1 indicates the presence of sepsis at time t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48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2A5B8-B8DB-452E-93A5-7298195DFD81}"/>
              </a:ext>
            </a:extLst>
          </p:cNvPr>
          <p:cNvSpPr txBox="1"/>
          <p:nvPr/>
        </p:nvSpPr>
        <p:spPr>
          <a:xfrm>
            <a:off x="313673" y="573657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Methodology : Data Preprocessing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BFA683A-E83F-4CA7-8B29-A566B799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Each patient file is appended with column indicating a sequential patient id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Separate patient files are grouped into single csv file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Missing Values Ratio dimensionality reduction - Filter out columns with more than 95% of the missing value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Group patients by patient ID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Fill in the missing value with the previous observation if any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21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Point Template 2" id="{E7567C99-B98E-8A4B-A530-2F9B1CC5B8CF}" vid="{F10C8240-B11D-874B-8064-C9F59BD846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1522</Words>
  <Application>Microsoft Office PowerPoint</Application>
  <PresentationFormat>Widescreen</PresentationFormat>
  <Paragraphs>380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FjallaOne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Codee S</dc:creator>
  <cp:lastModifiedBy>nandhini2894@outlook.com</cp:lastModifiedBy>
  <cp:revision>36</cp:revision>
  <dcterms:created xsi:type="dcterms:W3CDTF">2019-10-03T19:20:41Z</dcterms:created>
  <dcterms:modified xsi:type="dcterms:W3CDTF">2020-12-11T02:05:31Z</dcterms:modified>
</cp:coreProperties>
</file>