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Lexend" panose="020B0604020202020204" charset="0"/>
      <p:regular r:id="rId35"/>
      <p:bold r:id="rId36"/>
    </p:embeddedFont>
    <p:embeddedFont>
      <p:font typeface="Open Sans" panose="020B0606030504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07" autoAdjust="0"/>
  </p:normalViewPr>
  <p:slideViewPr>
    <p:cSldViewPr snapToGrid="0">
      <p:cViewPr varScale="1">
        <p:scale>
          <a:sx n="76" d="100"/>
          <a:sy n="76" d="100"/>
        </p:scale>
        <p:origin x="174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 Neha and I’m a PhD student at Johns Hopkins – this work is in collaboration with Kevin Duh and Kenton Murray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6c8684988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6c868498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second metric is named intrinsic dimension, which is an older metric. The main idea is to measure how many dimensions capture variance over a threshold.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example, both point clouds capture enough variance in their 2 dimension to have an ID of 1 or 2/2</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12512692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d12512692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discuss experimental setup now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4e55a837e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4e55a837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focus on trilingual models because</a:t>
            </a:r>
            <a:endParaRPr/>
          </a:p>
          <a:p>
            <a:pPr marL="914400" lvl="1" indent="-298450" algn="l" rtl="0">
              <a:spcBef>
                <a:spcPts val="0"/>
              </a:spcBef>
              <a:spcAft>
                <a:spcPts val="0"/>
              </a:spcAft>
              <a:buSzPts val="1100"/>
              <a:buChar char="○"/>
            </a:pPr>
            <a:r>
              <a:rPr lang="en"/>
              <a:t>One to many is harder</a:t>
            </a:r>
            <a:endParaRPr/>
          </a:p>
          <a:p>
            <a:pPr marL="914400" lvl="1" indent="-298450" algn="l" rtl="0">
              <a:spcBef>
                <a:spcPts val="0"/>
              </a:spcBef>
              <a:spcAft>
                <a:spcPts val="0"/>
              </a:spcAft>
              <a:buSzPts val="1100"/>
              <a:buChar char="○"/>
            </a:pPr>
            <a:r>
              <a:rPr lang="en"/>
              <a:t>We can directly control for language relatedness by </a:t>
            </a:r>
            <a:endParaRPr/>
          </a:p>
          <a:p>
            <a:pPr marL="914400" lvl="1" indent="-298450" algn="l" rtl="0">
              <a:spcBef>
                <a:spcPts val="0"/>
              </a:spcBef>
              <a:spcAft>
                <a:spcPts val="0"/>
              </a:spcAft>
              <a:buSzPts val="1100"/>
              <a:buChar char="○"/>
            </a:pPr>
            <a:r>
              <a:rPr lang="en"/>
              <a:t>[clikc] </a:t>
            </a:r>
            <a:endParaRPr/>
          </a:p>
          <a:p>
            <a:pPr marL="457200" lvl="0" indent="0" algn="l" rtl="0">
              <a:spcBef>
                <a:spcPts val="0"/>
              </a:spcBef>
              <a:spcAft>
                <a:spcPts val="0"/>
              </a:spcAft>
              <a:buNone/>
            </a:pPr>
            <a:r>
              <a:rPr lang="en"/>
              <a:t>Fixing Target 1 to be russian, and select [[click] ukrainian, german, and chinese as our Target 2s. [clikc] These are selected for different language relatedness. [click] Then, for comparison, we train 2 bilingual models for each multilingual model, where only their targets differ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5d7f2db2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5d7f2db2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3 different datasets for our experiments. WMT-large is from the 2022 WMT general taks, with filtering. IT is in the 10s of millions sentence range. Multiparallel TED is a subset of the TED talks corpus, but filtered to be 3 way parallel. This is on teh order of 60k-160k sentences. Finally, WMT-small is a subsample of WMT-large to be the same size as the ted data. </a:t>
            </a:r>
            <a:endParaRPr/>
          </a:p>
          <a:p>
            <a:pPr marL="0" lvl="0" indent="0" algn="l" rtl="0">
              <a:spcBef>
                <a:spcPts val="0"/>
              </a:spcBef>
              <a:spcAft>
                <a:spcPts val="0"/>
              </a:spcAft>
              <a:buNone/>
            </a:pPr>
            <a:r>
              <a:rPr lang="en"/>
              <a:t>We use the transformer base architecture for our larger corpus, and the IWSLT architecture for the smaller ones, as implemented by fairseq</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d12512692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d12512692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will discuss our results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96c868498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96c868498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I’ll briefly touch on translation performance,</a:t>
            </a:r>
            <a:endParaRPr dirty="0"/>
          </a:p>
          <a:p>
            <a:pPr marL="0" lvl="0" indent="0" algn="l" rtl="0">
              <a:spcBef>
                <a:spcPts val="0"/>
              </a:spcBef>
              <a:spcAft>
                <a:spcPts val="0"/>
              </a:spcAft>
              <a:buNone/>
            </a:pPr>
            <a:r>
              <a:rPr lang="en" dirty="0"/>
              <a:t>We observe interference in the large setting, with bilingual models outperforming multilingual ones,</a:t>
            </a:r>
            <a:endParaRPr dirty="0"/>
          </a:p>
          <a:p>
            <a:pPr marL="0" lvl="0" indent="0" algn="l" rtl="0">
              <a:spcBef>
                <a:spcPts val="0"/>
              </a:spcBef>
              <a:spcAft>
                <a:spcPts val="0"/>
              </a:spcAft>
              <a:buNone/>
            </a:pPr>
            <a:r>
              <a:rPr lang="en" dirty="0"/>
              <a:t>[click], [click] In the small data setting, this is not observed, consistent with prior work. </a:t>
            </a:r>
            <a:endParaRPr dirty="0"/>
          </a:p>
          <a:p>
            <a:pPr marL="0" lvl="0" indent="0" algn="l" rtl="0">
              <a:spcBef>
                <a:spcPts val="0"/>
              </a:spcBef>
              <a:spcAft>
                <a:spcPts val="0"/>
              </a:spcAft>
              <a:buClr>
                <a:schemeClr val="dk1"/>
              </a:buClr>
              <a:buSzPts val="1100"/>
              <a:buFont typeface="Arial"/>
              <a:buNone/>
            </a:pPr>
            <a:r>
              <a:rPr lang="en" dirty="0">
                <a:solidFill>
                  <a:schemeClr val="dk1"/>
                </a:solidFill>
              </a:rPr>
              <a:t>Despite increased performance on small model, it may be the case that more data is just helpful despite some capacity limitations caused by multilingualism</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94e55a837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94e55a837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are comparing the difference between decoder states from multilingual models, and bilingual models. </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96c8684988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96c8684988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have two plots for both WMT sizes, where blue indicates IsoScores from multilingual decoder states, and pink indicates IsoScores from bilingual decoder states</a:t>
            </a:r>
            <a:endParaRPr/>
          </a:p>
          <a:p>
            <a:pPr marL="0" lvl="0" indent="0" algn="l" rtl="0">
              <a:spcBef>
                <a:spcPts val="0"/>
              </a:spcBef>
              <a:spcAft>
                <a:spcPts val="0"/>
              </a:spcAft>
              <a:buNone/>
            </a:pPr>
            <a:endParaRPr/>
          </a:p>
          <a:p>
            <a:pPr marL="0" lvl="0" indent="0" algn="l" rtl="0">
              <a:spcBef>
                <a:spcPts val="0"/>
              </a:spcBef>
              <a:spcAft>
                <a:spcPts val="0"/>
              </a:spcAft>
              <a:buNone/>
            </a:pPr>
            <a:r>
              <a:rPr lang="en"/>
              <a:t>We can see that across all three language pairs, and across our data sizes, bilingual decoder states are more isotropic than multilingual </a:t>
            </a:r>
            <a:r>
              <a:rPr lang="en">
                <a:solidFill>
                  <a:schemeClr val="dk1"/>
                </a:solidFill>
              </a:rPr>
              <a:t>decoder </a:t>
            </a:r>
            <a:r>
              <a:rPr lang="en"/>
              <a:t> states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96c8684988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96c868498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Takeaway: [click] For the same sentences,multi decoder states consistently use less dimensionality available. </a:t>
            </a:r>
            <a:endParaRPr/>
          </a:p>
          <a:p>
            <a:pPr marL="0" lvl="0" indent="0" algn="l" rtl="0">
              <a:spcBef>
                <a:spcPts val="0"/>
              </a:spcBef>
              <a:spcAft>
                <a:spcPts val="0"/>
              </a:spcAft>
              <a:buNone/>
            </a:pPr>
            <a:endParaRPr/>
          </a:p>
          <a:p>
            <a:pPr marL="0" lvl="0" indent="0" algn="l" rtl="0">
              <a:spcBef>
                <a:spcPts val="0"/>
              </a:spcBef>
              <a:spcAft>
                <a:spcPts val="0"/>
              </a:spcAft>
              <a:buNone/>
            </a:pPr>
            <a:r>
              <a:rPr lang="en"/>
              <a:t>This approach Accounts for sharing across targets ( as these decoder dimensions need not be unique dimensions)</a:t>
            </a:r>
            <a:endParaRPr/>
          </a:p>
          <a:p>
            <a:pPr marL="0" lvl="0" indent="0" algn="l" rtl="0">
              <a:spcBef>
                <a:spcPts val="0"/>
              </a:spcBef>
              <a:spcAft>
                <a:spcPts val="0"/>
              </a:spcAft>
              <a:buNone/>
            </a:pPr>
            <a:endParaRPr/>
          </a:p>
          <a:p>
            <a:pPr marL="0" lvl="0" indent="0" algn="l" rtl="0">
              <a:spcBef>
                <a:spcPts val="0"/>
              </a:spcBef>
              <a:spcAft>
                <a:spcPts val="0"/>
              </a:spcAft>
              <a:buNone/>
            </a:pPr>
            <a:r>
              <a:rPr lang="en"/>
              <a:t>We hypothesize that this reduced isoscore may be related to the bottleneck phenomenon mentioned previously, where multiple languages may be bottlenecked by one decoder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94e55a837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94e55a837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next set of results, we are Trying to see how different is the isotropy of a [click] specific language in the decoder compared to  [click] the isotropy of the target languages combined in the decoder. This delta shows us the difference in isotropy when separating the languages form the overall decoder states.</a:t>
            </a:r>
            <a:endParaRPr/>
          </a:p>
          <a:p>
            <a:pPr marL="0" lvl="0" indent="0" algn="l" rtl="0">
              <a:spcBef>
                <a:spcPts val="0"/>
              </a:spcBef>
              <a:spcAft>
                <a:spcPts val="0"/>
              </a:spcAft>
              <a:buNone/>
            </a:pPr>
            <a:r>
              <a:rPr lang="en"/>
              <a:t>We see that [click] the isotropy of language pair specific decoder states is higher than the isotropy of overall decoder states, as shown by the positive delta blue bars.</a:t>
            </a:r>
            <a:endParaRPr/>
          </a:p>
          <a:p>
            <a:pPr marL="0" lvl="0" indent="0" algn="l" rtl="0">
              <a:spcBef>
                <a:spcPts val="0"/>
              </a:spcBef>
              <a:spcAft>
                <a:spcPts val="0"/>
              </a:spcAft>
              <a:buNone/>
            </a:pPr>
            <a:r>
              <a:rPr lang="en"/>
              <a:t>From the orange bars, [clikc] we see that there is no similar pattern in encoder states.</a:t>
            </a:r>
            <a:endParaRPr/>
          </a:p>
          <a:p>
            <a:pPr marL="0" lvl="0" indent="0" algn="l" rtl="0">
              <a:spcBef>
                <a:spcPts val="0"/>
              </a:spcBef>
              <a:spcAft>
                <a:spcPts val="0"/>
              </a:spcAft>
              <a:buNone/>
            </a:pPr>
            <a:r>
              <a:rPr lang="en"/>
              <a:t>[click], These results suggest that some top dimensions in the decoder are largely dictated by language information. </a:t>
            </a:r>
            <a:endParaRPr/>
          </a:p>
          <a:p>
            <a:pPr marL="0" lvl="0" indent="0" algn="l" rtl="0">
              <a:spcBef>
                <a:spcPts val="0"/>
              </a:spcBef>
              <a:spcAft>
                <a:spcPts val="0"/>
              </a:spcAft>
              <a:buNone/>
            </a:pPr>
            <a:r>
              <a:rPr lang="en"/>
              <a:t>Overall decoder states have lower isotropy, meaning there is high variance in only a few dimensions. ONe such dimension is likely related to langID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94e55a837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94e55a837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talk will go over the motivation for the work, a description of the specific metrics relevant to the work, our experimental setup, and finally results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96c8684988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96c8684988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On the left, we have a very toy example demonstrating this phenomenon that could lead to a large delta.</a:t>
            </a:r>
            <a:endParaRPr/>
          </a:p>
          <a:p>
            <a:pPr marL="457200" lvl="0" indent="-298450" algn="l" rtl="0">
              <a:spcBef>
                <a:spcPts val="0"/>
              </a:spcBef>
              <a:spcAft>
                <a:spcPts val="0"/>
              </a:spcAft>
              <a:buSzPts val="1100"/>
              <a:buChar char="●"/>
            </a:pPr>
            <a:r>
              <a:rPr lang="en"/>
              <a:t>Considering both point clouds together, there is very high variance in one direction. But when considered separately, thye look much more locally isotropic.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96c8684988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96c8684988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For our other two datasets, we see very similar trends of high deltas in decoders, suggesting much language specificity in decoder states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94e55a837e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294e55a837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WMT-large models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96c8684988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96c86849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Briefly, I wanted to show a plot on metric consistency. Reliability of signal measured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94e55a837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94e55a837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94e55a837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94e55a837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96c8684988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96c8684988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94e55a837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94e55a837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Sigma_d is diagonal because pca has 0 off-diagonal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96c8684988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96c868498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96c86849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96c86849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d12512692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d12512692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start with motivation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96c8684988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96c868498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Equation</a:t>
            </a:r>
            <a:endParaRPr/>
          </a:p>
          <a:p>
            <a:pPr marL="0" lvl="0" indent="0" algn="l" rtl="0">
              <a:spcBef>
                <a:spcPts val="0"/>
              </a:spcBef>
              <a:spcAft>
                <a:spcPts val="0"/>
              </a:spcAft>
              <a:buNone/>
            </a:pPr>
            <a:r>
              <a:rPr lang="en"/>
              <a:t>Higher isoscore means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95d7f2db2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95d7f2db2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Less than decoder capacity decreases, </a:t>
            </a:r>
            <a:endParaRPr/>
          </a:p>
          <a:p>
            <a:pPr marL="0" lvl="0" indent="0" algn="l" rtl="0">
              <a:spcBef>
                <a:spcPts val="0"/>
              </a:spcBef>
              <a:spcAft>
                <a:spcPts val="0"/>
              </a:spcAft>
              <a:buNone/>
            </a:pPr>
            <a:r>
              <a:rPr lang="en"/>
              <a:t>Also consistent across scale, language. Except wmt-small ru-uk, where encoder capacity decreases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94e55a83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94e55a83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However, there are also some drawbacks.</a:t>
            </a:r>
            <a:endParaRPr/>
          </a:p>
          <a:p>
            <a:pPr marL="0" lvl="0" indent="0" algn="l" rtl="0">
              <a:spcBef>
                <a:spcPts val="0"/>
              </a:spcBef>
              <a:spcAft>
                <a:spcPts val="0"/>
              </a:spcAft>
              <a:buNone/>
            </a:pPr>
            <a:r>
              <a:rPr lang="en"/>
              <a:t>Off target translation is a common issue, where the hypothesis language ID does not actually match the target language</a:t>
            </a:r>
            <a:endParaRPr/>
          </a:p>
          <a:p>
            <a:pPr marL="0" lvl="0" indent="0" algn="l" rtl="0">
              <a:spcBef>
                <a:spcPts val="0"/>
              </a:spcBef>
              <a:spcAft>
                <a:spcPts val="0"/>
              </a:spcAft>
              <a:buNone/>
            </a:pPr>
            <a:r>
              <a:rPr lang="en"/>
              <a:t>In this example, we want the target to be in English, but the output is still mostly in Igbo. The target was actually</a:t>
            </a:r>
            <a:endParaRPr/>
          </a:p>
          <a:p>
            <a:pPr marL="0" lvl="0" indent="0" algn="l" rtl="0">
              <a:spcBef>
                <a:spcPts val="0"/>
              </a:spcBef>
              <a:spcAft>
                <a:spcPts val="0"/>
              </a:spcAft>
              <a:buClr>
                <a:schemeClr val="dk1"/>
              </a:buClr>
              <a:buSzPts val="1100"/>
              <a:buFont typeface="Arial"/>
              <a:buNone/>
            </a:pPr>
            <a:r>
              <a:rPr lang="en">
                <a:solidFill>
                  <a:schemeClr val="dk1"/>
                </a:solidFill>
              </a:rPr>
              <a:t>“</a:t>
            </a:r>
            <a:r>
              <a:rPr lang="en" sz="1050">
                <a:solidFill>
                  <a:srgbClr val="202122"/>
                </a:solidFill>
                <a:highlight>
                  <a:schemeClr val="lt1"/>
                </a:highlight>
              </a:rPr>
              <a:t>'Ibe gave the book to Ogu for me”</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Interference is also a known issue, where although low resource languages can see performance improvements, high and medium resourced languages frequently underperform bilingual baselines. </a:t>
            </a:r>
            <a:endParaRPr/>
          </a:p>
          <a:p>
            <a:pPr marL="0" lvl="0" indent="0" algn="l" rtl="0">
              <a:spcBef>
                <a:spcPts val="0"/>
              </a:spcBef>
              <a:spcAft>
                <a:spcPts val="0"/>
              </a:spcAft>
              <a:buNone/>
            </a:pPr>
            <a:endParaRPr/>
          </a:p>
          <a:p>
            <a:pPr marL="0" lvl="0" indent="0" algn="l" rtl="0">
              <a:spcBef>
                <a:spcPts val="0"/>
              </a:spcBef>
              <a:spcAft>
                <a:spcPts val="0"/>
              </a:spcAft>
              <a:buNone/>
            </a:pPr>
            <a:r>
              <a:rPr lang="en"/>
              <a:t>We don’t even get this bilingual baseline comparison for current sota (NLLB 200)</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4e55a837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4e55a837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work focuses on multilingual machine translation systems, which are defined as models that translate from n source languages into m target languages</a:t>
            </a:r>
            <a:endParaRPr dirty="0"/>
          </a:p>
          <a:p>
            <a:pPr marL="0" lvl="0" indent="0" algn="l" rtl="0">
              <a:spcBef>
                <a:spcPts val="0"/>
              </a:spcBef>
              <a:spcAft>
                <a:spcPts val="0"/>
              </a:spcAft>
              <a:buNone/>
            </a:pPr>
            <a:r>
              <a:rPr lang="en" dirty="0"/>
              <a:t>These models enjoy several benefits: </a:t>
            </a:r>
            <a:endParaRPr dirty="0"/>
          </a:p>
          <a:p>
            <a:pPr marL="457200" lvl="0" indent="-298450" algn="l" rtl="0">
              <a:spcBef>
                <a:spcPts val="0"/>
              </a:spcBef>
              <a:spcAft>
                <a:spcPts val="0"/>
              </a:spcAft>
              <a:buSzPts val="1100"/>
              <a:buAutoNum type="arabicPeriod"/>
            </a:pPr>
            <a:r>
              <a:rPr lang="en" dirty="0"/>
              <a:t>They are parameter efficient compared to an equivalent number of bilingual models via complete param sharing</a:t>
            </a:r>
            <a:endParaRPr dirty="0"/>
          </a:p>
          <a:p>
            <a:pPr marL="457200" lvl="0" indent="-298450" algn="l" rtl="0">
              <a:spcBef>
                <a:spcPts val="0"/>
              </a:spcBef>
              <a:spcAft>
                <a:spcPts val="0"/>
              </a:spcAft>
              <a:buSzPts val="1100"/>
              <a:buAutoNum type="arabicPeriod"/>
            </a:pPr>
            <a:r>
              <a:rPr lang="en" dirty="0"/>
              <a:t>Low resource languages can see performance improvements over bilingual models</a:t>
            </a:r>
            <a:endParaRPr dirty="0"/>
          </a:p>
          <a:p>
            <a:pPr marL="457200" lvl="0" indent="-298450" algn="l" rtl="0">
              <a:spcBef>
                <a:spcPts val="0"/>
              </a:spcBef>
              <a:spcAft>
                <a:spcPts val="0"/>
              </a:spcAft>
              <a:buSzPts val="1100"/>
              <a:buAutoNum type="arabicPeriod"/>
            </a:pPr>
            <a:r>
              <a:rPr lang="en" dirty="0"/>
              <a:t>Zero shot translation directions can be supported where there isn’t bitext for a specific language pair</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However, there are some drawbacks of this setting too:</a:t>
            </a:r>
            <a:endParaRPr dirty="0"/>
          </a:p>
          <a:p>
            <a:pPr marL="457200" lvl="0" indent="-298450" algn="l" rtl="0">
              <a:spcBef>
                <a:spcPts val="0"/>
              </a:spcBef>
              <a:spcAft>
                <a:spcPts val="0"/>
              </a:spcAft>
              <a:buSzPts val="1100"/>
              <a:buAutoNum type="arabicPeriod"/>
            </a:pPr>
            <a:r>
              <a:rPr lang="en" dirty="0"/>
              <a:t>Sometimes, outputs can be in the wrong language despite specifying the desired target </a:t>
            </a:r>
            <a:endParaRPr dirty="0"/>
          </a:p>
          <a:p>
            <a:pPr marL="457200" lvl="0" indent="-298450" algn="l" rtl="0">
              <a:spcBef>
                <a:spcPts val="0"/>
              </a:spcBef>
              <a:spcAft>
                <a:spcPts val="0"/>
              </a:spcAft>
              <a:buSzPts val="1100"/>
              <a:buAutoNum type="arabicPeriod"/>
            </a:pPr>
            <a:r>
              <a:rPr lang="en" dirty="0"/>
              <a:t>While low resource directions can see  improvement, high resource directions frequently underperform bilingual models. Especially with multiple targets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4e55a837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4e55a83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As we can see, there are clear differences in performance patterns between these two model classes</a:t>
            </a:r>
            <a:endParaRPr/>
          </a:p>
          <a:p>
            <a:pPr marL="457200" lvl="0" indent="-298450" algn="l" rtl="0">
              <a:spcBef>
                <a:spcPts val="0"/>
              </a:spcBef>
              <a:spcAft>
                <a:spcPts val="0"/>
              </a:spcAft>
              <a:buSzPts val="1100"/>
              <a:buChar char="●"/>
            </a:pPr>
            <a:r>
              <a:rPr lang="en"/>
              <a:t>Therefore, our research question asks if these models differ in how they represent information.</a:t>
            </a:r>
            <a:endParaRPr/>
          </a:p>
          <a:p>
            <a:pPr marL="457200" lvl="0" indent="-298450" algn="l" rtl="0">
              <a:spcBef>
                <a:spcPts val="0"/>
              </a:spcBef>
              <a:spcAft>
                <a:spcPts val="0"/>
              </a:spcAft>
              <a:buSzPts val="1100"/>
              <a:buChar char="●"/>
            </a:pPr>
            <a:r>
              <a:rPr lang="en"/>
              <a:t>Specifically, we ask if there is a difference in the geometric structure of their internal representations</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4e55a837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4e55a837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dirty="0">
                <a:solidFill>
                  <a:schemeClr val="dk1"/>
                </a:solidFill>
              </a:rPr>
              <a:t>You might be wondering why should we think about representational geometry.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[click] Before we answer this,  we’ll first talk about actual geometric property we focus on, called isotropy, [click] which is defined as how uniformly the variance of a dataset is spread across its vector dimensions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[click] We use representational geometry because it serves as an interesting tool for our research question</a:t>
            </a:r>
            <a:endParaRPr dirty="0">
              <a:solidFill>
                <a:schemeClr val="dk1"/>
              </a:solidFill>
            </a:endParaRPr>
          </a:p>
          <a:p>
            <a:pPr marL="914400" lvl="1" indent="-298450" algn="l" rtl="0">
              <a:spcBef>
                <a:spcPts val="0"/>
              </a:spcBef>
              <a:spcAft>
                <a:spcPts val="0"/>
              </a:spcAft>
              <a:buClr>
                <a:schemeClr val="dk1"/>
              </a:buClr>
              <a:buSzPts val="1100"/>
              <a:buChar char="○"/>
            </a:pPr>
            <a:r>
              <a:rPr lang="en" dirty="0">
                <a:solidFill>
                  <a:schemeClr val="dk1"/>
                </a:solidFill>
              </a:rPr>
              <a:t>[click] Bottleneck and model capacity are terms used to talk about potential limitations of multilingual translation. While we don’t link geometry differences directly to performance bottlenecks, information about current models geometry can help inform future modeling choices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6c868498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6c86849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comparison, [click] our approach starts with the same bitext, </a:t>
            </a:r>
            <a:r>
              <a:rPr lang="en" dirty="0">
                <a:solidFill>
                  <a:schemeClr val="dk1"/>
                </a:solidFill>
              </a:rPr>
              <a:t>[click] </a:t>
            </a:r>
            <a:r>
              <a:rPr lang="en" dirty="0"/>
              <a:t>computes forward passes through both a multilingual model and bilingual model, both supporting s-&gt; t translation, and then finally, </a:t>
            </a:r>
            <a:r>
              <a:rPr lang="en" dirty="0">
                <a:solidFill>
                  <a:schemeClr val="dk1"/>
                </a:solidFill>
              </a:rPr>
              <a:t>[click]  </a:t>
            </a:r>
            <a:r>
              <a:rPr lang="en" dirty="0"/>
              <a:t>computes isotropy scores for each set of hidden states. In this setup, these scores are directly comparable.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12512692e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12512692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will discuss how we measure isotropy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6c868498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6c868498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metric is named IsoScore, which appears in prior work. The main idea is to measure how far the covariance matrix of a point cloud differs from the covariance matrix of a perfectly isotropic point cloud. </a:t>
            </a:r>
            <a:endParaRPr/>
          </a:p>
          <a:p>
            <a:pPr marL="0" lvl="0" indent="0" algn="l" rtl="0">
              <a:spcBef>
                <a:spcPts val="0"/>
              </a:spcBef>
              <a:spcAft>
                <a:spcPts val="0"/>
              </a:spcAft>
              <a:buNone/>
            </a:pPr>
            <a:endParaRPr/>
          </a:p>
          <a:p>
            <a:pPr marL="0" lvl="0" indent="0" algn="l" rtl="0">
              <a:spcBef>
                <a:spcPts val="0"/>
              </a:spcBef>
              <a:spcAft>
                <a:spcPts val="0"/>
              </a:spcAft>
              <a:buNone/>
            </a:pPr>
            <a:r>
              <a:rPr lang="en"/>
              <a:t>On the left, we see that the point cloud variance spread across both dimensions is much more even than that on the right, resulting in a higher isoscore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592600"/>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480">
                <a:latin typeface="Lexend"/>
                <a:ea typeface="Lexend"/>
                <a:cs typeface="Lexend"/>
                <a:sym typeface="Lexend"/>
              </a:rPr>
              <a:t>Exploring Geometric Representational Disparities Between Multilingual and Bilingual Translation Models</a:t>
            </a:r>
            <a:endParaRPr sz="3680">
              <a:latin typeface="Lexend"/>
              <a:ea typeface="Lexend"/>
              <a:cs typeface="Lexend"/>
              <a:sym typeface="Lexend"/>
            </a:endParaRPr>
          </a:p>
        </p:txBody>
      </p:sp>
      <p:sp>
        <p:nvSpPr>
          <p:cNvPr id="55" name="Google Shape;55;p13"/>
          <p:cNvSpPr txBox="1">
            <a:spLocks noGrp="1"/>
          </p:cNvSpPr>
          <p:nvPr>
            <p:ph type="subTitle" idx="1"/>
          </p:nvPr>
        </p:nvSpPr>
        <p:spPr>
          <a:xfrm>
            <a:off x="370250" y="2772975"/>
            <a:ext cx="8520600" cy="792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r>
              <a:rPr lang="en" sz="1555">
                <a:latin typeface="Lexend"/>
                <a:ea typeface="Lexend"/>
                <a:cs typeface="Lexend"/>
                <a:sym typeface="Lexend"/>
              </a:rPr>
              <a:t>Presented by: Neha Verma</a:t>
            </a:r>
            <a:endParaRPr sz="1555">
              <a:latin typeface="Lexend"/>
              <a:ea typeface="Lexend"/>
              <a:cs typeface="Lexend"/>
              <a:sym typeface="Lexend"/>
            </a:endParaRPr>
          </a:p>
          <a:p>
            <a:pPr marL="0" lvl="0" indent="0" algn="l" rtl="0">
              <a:lnSpc>
                <a:spcPct val="80000"/>
              </a:lnSpc>
              <a:spcBef>
                <a:spcPts val="0"/>
              </a:spcBef>
              <a:spcAft>
                <a:spcPts val="0"/>
              </a:spcAft>
              <a:buSzPts val="605"/>
              <a:buNone/>
            </a:pPr>
            <a:r>
              <a:rPr lang="en" sz="1555">
                <a:latin typeface="Lexend"/>
                <a:ea typeface="Lexend"/>
                <a:cs typeface="Lexend"/>
                <a:sym typeface="Lexend"/>
              </a:rPr>
              <a:t>In collaboration with: Kenton Murray, Kevin Duh</a:t>
            </a:r>
            <a:endParaRPr sz="1555">
              <a:latin typeface="Lexend"/>
              <a:ea typeface="Lexend"/>
              <a:cs typeface="Lexend"/>
              <a:sym typeface="Lexend"/>
            </a:endParaRPr>
          </a:p>
          <a:p>
            <a:pPr marL="0" lvl="0" indent="0" algn="l" rtl="0">
              <a:lnSpc>
                <a:spcPct val="80000"/>
              </a:lnSpc>
              <a:spcBef>
                <a:spcPts val="0"/>
              </a:spcBef>
              <a:spcAft>
                <a:spcPts val="0"/>
              </a:spcAft>
              <a:buSzPts val="605"/>
              <a:buNone/>
            </a:pPr>
            <a:endParaRPr sz="1555">
              <a:latin typeface="Lexend"/>
              <a:ea typeface="Lexend"/>
              <a:cs typeface="Lexend"/>
              <a:sym typeface="Lexend"/>
            </a:endParaRPr>
          </a:p>
          <a:p>
            <a:pPr marL="0" lvl="0" indent="0" algn="l" rtl="0">
              <a:lnSpc>
                <a:spcPct val="80000"/>
              </a:lnSpc>
              <a:spcBef>
                <a:spcPts val="0"/>
              </a:spcBef>
              <a:spcAft>
                <a:spcPts val="0"/>
              </a:spcAft>
              <a:buSzPts val="605"/>
              <a:buNone/>
            </a:pPr>
            <a:r>
              <a:rPr lang="en" sz="1555">
                <a:latin typeface="Lexend"/>
                <a:ea typeface="Lexend"/>
                <a:cs typeface="Lexend"/>
                <a:sym typeface="Lexend"/>
              </a:rPr>
              <a:t>LREC-COLING 2024</a:t>
            </a:r>
            <a:endParaRPr sz="1555">
              <a:latin typeface="Lexend"/>
              <a:ea typeface="Lexend"/>
              <a:cs typeface="Lexend"/>
              <a:sym typeface="Lexend"/>
            </a:endParaRPr>
          </a:p>
        </p:txBody>
      </p:sp>
      <p:pic>
        <p:nvPicPr>
          <p:cNvPr id="56" name="Google Shape;56;p13"/>
          <p:cNvPicPr preferRelativeResize="0"/>
          <p:nvPr/>
        </p:nvPicPr>
        <p:blipFill>
          <a:blip r:embed="rId3">
            <a:alphaModFix/>
          </a:blip>
          <a:stretch>
            <a:fillRect/>
          </a:stretch>
        </p:blipFill>
        <p:spPr>
          <a:xfrm>
            <a:off x="0" y="4209575"/>
            <a:ext cx="2059050" cy="933925"/>
          </a:xfrm>
          <a:prstGeom prst="rect">
            <a:avLst/>
          </a:prstGeom>
          <a:noFill/>
          <a:ln>
            <a:noFill/>
          </a:ln>
        </p:spPr>
      </p:pic>
      <p:pic>
        <p:nvPicPr>
          <p:cNvPr id="57" name="Google Shape;57;p13"/>
          <p:cNvPicPr preferRelativeResize="0"/>
          <p:nvPr/>
        </p:nvPicPr>
        <p:blipFill>
          <a:blip r:embed="rId4">
            <a:alphaModFix/>
          </a:blip>
          <a:stretch>
            <a:fillRect/>
          </a:stretch>
        </p:blipFill>
        <p:spPr>
          <a:xfrm>
            <a:off x="8304125" y="4379075"/>
            <a:ext cx="528175" cy="59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n" sz="2200">
                <a:latin typeface="Lexend"/>
                <a:ea typeface="Lexend"/>
                <a:cs typeface="Lexend"/>
                <a:sym typeface="Lexend"/>
              </a:rPr>
              <a:t>Isotropy Metric 2: Intrinsic dimensionality</a:t>
            </a:r>
            <a:endParaRPr sz="2200"/>
          </a:p>
        </p:txBody>
      </p:sp>
      <p:sp>
        <p:nvSpPr>
          <p:cNvPr id="153" name="Google Shape;153;p22"/>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pen Sans"/>
                <a:ea typeface="Open Sans"/>
                <a:cs typeface="Open Sans"/>
                <a:sym typeface="Open Sans"/>
              </a:rPr>
              <a:t>Main Idea:</a:t>
            </a:r>
            <a:endParaRPr>
              <a:latin typeface="Open Sans"/>
              <a:ea typeface="Open Sans"/>
              <a:cs typeface="Open Sans"/>
              <a:sym typeface="Open Sans"/>
            </a:endParaRPr>
          </a:p>
          <a:p>
            <a:pPr marL="457200" lvl="0" indent="-342900" algn="l" rtl="0">
              <a:spcBef>
                <a:spcPts val="1000"/>
              </a:spcBef>
              <a:spcAft>
                <a:spcPts val="0"/>
              </a:spcAft>
              <a:buSzPts val="1800"/>
              <a:buFont typeface="Open Sans"/>
              <a:buAutoNum type="arabicPeriod"/>
            </a:pPr>
            <a:r>
              <a:rPr lang="en">
                <a:latin typeface="Open Sans"/>
                <a:ea typeface="Open Sans"/>
                <a:cs typeface="Open Sans"/>
                <a:sym typeface="Open Sans"/>
              </a:rPr>
              <a:t>Of the true dimension</a:t>
            </a:r>
            <a:r>
              <a:rPr lang="en">
                <a:latin typeface="Times New Roman"/>
                <a:ea typeface="Times New Roman"/>
                <a:cs typeface="Times New Roman"/>
                <a:sym typeface="Times New Roman"/>
              </a:rPr>
              <a:t> d</a:t>
            </a:r>
            <a:r>
              <a:rPr lang="en" baseline="-25000">
                <a:latin typeface="Times New Roman"/>
                <a:ea typeface="Times New Roman"/>
                <a:cs typeface="Times New Roman"/>
                <a:sym typeface="Times New Roman"/>
              </a:rPr>
              <a:t>orig</a:t>
            </a:r>
            <a:r>
              <a:rPr lang="en">
                <a:latin typeface="Open Sans"/>
                <a:ea typeface="Open Sans"/>
                <a:cs typeface="Open Sans"/>
                <a:sym typeface="Open Sans"/>
              </a:rPr>
              <a:t>, how many dimensions contain variance over a certain threshold?</a:t>
            </a:r>
            <a:endParaRPr>
              <a:latin typeface="Open Sans"/>
              <a:ea typeface="Open Sans"/>
              <a:cs typeface="Open Sans"/>
              <a:sym typeface="Open Sans"/>
            </a:endParaRPr>
          </a:p>
          <a:p>
            <a:pPr marL="0" lvl="0" indent="0" algn="l" rtl="0">
              <a:spcBef>
                <a:spcPts val="1000"/>
              </a:spcBef>
              <a:spcAft>
                <a:spcPts val="0"/>
              </a:spcAft>
              <a:buNone/>
            </a:pPr>
            <a:endParaRPr baseline="-25000">
              <a:latin typeface="Times New Roman"/>
              <a:ea typeface="Times New Roman"/>
              <a:cs typeface="Times New Roman"/>
              <a:sym typeface="Times New Roman"/>
            </a:endParaRPr>
          </a:p>
          <a:p>
            <a:pPr marL="0" lvl="0" indent="0" algn="l" rtl="0">
              <a:spcBef>
                <a:spcPts val="1200"/>
              </a:spcBef>
              <a:spcAft>
                <a:spcPts val="0"/>
              </a:spcAft>
              <a:buNone/>
            </a:pPr>
            <a:endParaRPr>
              <a:latin typeface="Open Sans"/>
              <a:ea typeface="Open Sans"/>
              <a:cs typeface="Open Sans"/>
              <a:sym typeface="Open Sans"/>
            </a:endParaRPr>
          </a:p>
          <a:p>
            <a:pPr marL="0" lvl="0" indent="0" algn="l" rtl="0">
              <a:spcBef>
                <a:spcPts val="1200"/>
              </a:spcBef>
              <a:spcAft>
                <a:spcPts val="1200"/>
              </a:spcAft>
              <a:buNone/>
            </a:pPr>
            <a:endParaRPr>
              <a:latin typeface="Open Sans"/>
              <a:ea typeface="Open Sans"/>
              <a:cs typeface="Open Sans"/>
              <a:sym typeface="Open Sans"/>
            </a:endParaRPr>
          </a:p>
        </p:txBody>
      </p:sp>
      <p:sp>
        <p:nvSpPr>
          <p:cNvPr id="154" name="Google Shape;15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55" name="Google Shape;155;p22"/>
          <p:cNvPicPr preferRelativeResize="0"/>
          <p:nvPr/>
        </p:nvPicPr>
        <p:blipFill rotWithShape="1">
          <a:blip r:embed="rId3">
            <a:alphaModFix/>
          </a:blip>
          <a:srcRect b="-2901"/>
          <a:stretch/>
        </p:blipFill>
        <p:spPr>
          <a:xfrm>
            <a:off x="4626950" y="1283200"/>
            <a:ext cx="4205351" cy="2392225"/>
          </a:xfrm>
          <a:prstGeom prst="rect">
            <a:avLst/>
          </a:prstGeom>
          <a:noFill/>
          <a:ln>
            <a:noFill/>
          </a:ln>
        </p:spPr>
      </p:pic>
      <p:sp>
        <p:nvSpPr>
          <p:cNvPr id="156" name="Google Shape;156;p22"/>
          <p:cNvSpPr txBox="1"/>
          <p:nvPr/>
        </p:nvSpPr>
        <p:spPr>
          <a:xfrm>
            <a:off x="2692400" y="4798500"/>
            <a:ext cx="6070500" cy="3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Fukunaga &amp; Olsen, 1971. An algorithm for finding the intrinsic dimensionality of data.</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p:nvPr/>
        </p:nvSpPr>
        <p:spPr>
          <a:xfrm>
            <a:off x="4310700" y="0"/>
            <a:ext cx="4833300" cy="51528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2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80">
                <a:latin typeface="Lexend"/>
                <a:ea typeface="Lexend"/>
                <a:cs typeface="Lexend"/>
                <a:sym typeface="Lexend"/>
              </a:rPr>
              <a:t>Outline</a:t>
            </a:r>
            <a:endParaRPr/>
          </a:p>
        </p:txBody>
      </p:sp>
      <p:sp>
        <p:nvSpPr>
          <p:cNvPr id="163" name="Google Shape;163;p23"/>
          <p:cNvSpPr txBox="1">
            <a:spLocks noGrp="1"/>
          </p:cNvSpPr>
          <p:nvPr>
            <p:ph type="body" idx="2"/>
          </p:nvPr>
        </p:nvSpPr>
        <p:spPr>
          <a:xfrm>
            <a:off x="4939500" y="724075"/>
            <a:ext cx="4204500" cy="3695100"/>
          </a:xfrm>
          <a:prstGeom prst="rect">
            <a:avLst/>
          </a:prstGeom>
        </p:spPr>
        <p:txBody>
          <a:bodyPr spcFirstLastPara="1" wrap="square" lIns="91425" tIns="91425" rIns="91425" bIns="91425" anchor="ctr" anchorCtr="0">
            <a:normAutofit/>
          </a:bodyPr>
          <a:lstStyle/>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Motivation</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Isotropy Metrics</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b="1">
                <a:latin typeface="Lexend"/>
                <a:ea typeface="Lexend"/>
                <a:cs typeface="Lexend"/>
                <a:sym typeface="Lexend"/>
              </a:rPr>
              <a:t>Experiment Setup</a:t>
            </a:r>
            <a:endParaRPr b="1">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Main Results</a:t>
            </a:r>
            <a:endParaRPr>
              <a:latin typeface="Lexend"/>
              <a:ea typeface="Lexend"/>
              <a:cs typeface="Lexend"/>
              <a:sym typeface="Lexend"/>
            </a:endParaRPr>
          </a:p>
        </p:txBody>
      </p:sp>
      <p:sp>
        <p:nvSpPr>
          <p:cNvPr id="164" name="Google Shape;16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Trilingual Models</a:t>
            </a:r>
            <a:endParaRPr/>
          </a:p>
        </p:txBody>
      </p:sp>
      <p:sp>
        <p:nvSpPr>
          <p:cNvPr id="170" name="Google Shape;17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71" name="Google Shape;171;p24"/>
          <p:cNvSpPr/>
          <p:nvPr/>
        </p:nvSpPr>
        <p:spPr>
          <a:xfrm>
            <a:off x="2614825" y="2364050"/>
            <a:ext cx="1410300" cy="74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80">
                <a:solidFill>
                  <a:schemeClr val="dk1"/>
                </a:solidFill>
                <a:latin typeface="Lexend"/>
                <a:ea typeface="Lexend"/>
                <a:cs typeface="Lexend"/>
                <a:sym typeface="Lexend"/>
              </a:rPr>
              <a:t>Translation model</a:t>
            </a:r>
            <a:endParaRPr sz="300"/>
          </a:p>
        </p:txBody>
      </p:sp>
      <p:sp>
        <p:nvSpPr>
          <p:cNvPr id="172" name="Google Shape;172;p24"/>
          <p:cNvSpPr/>
          <p:nvPr/>
        </p:nvSpPr>
        <p:spPr>
          <a:xfrm>
            <a:off x="4774650" y="2236400"/>
            <a:ext cx="783600" cy="332100"/>
          </a:xfrm>
          <a:prstGeom prst="roundRect">
            <a:avLst>
              <a:gd name="adj" fmla="val 35893"/>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T</a:t>
            </a:r>
            <a:r>
              <a:rPr lang="en" baseline="-25000">
                <a:latin typeface="Lexend"/>
                <a:ea typeface="Lexend"/>
                <a:cs typeface="Lexend"/>
                <a:sym typeface="Lexend"/>
              </a:rPr>
              <a:t>1</a:t>
            </a:r>
            <a:endParaRPr baseline="-25000">
              <a:latin typeface="Lexend"/>
              <a:ea typeface="Lexend"/>
              <a:cs typeface="Lexend"/>
              <a:sym typeface="Lexend"/>
            </a:endParaRPr>
          </a:p>
        </p:txBody>
      </p:sp>
      <p:sp>
        <p:nvSpPr>
          <p:cNvPr id="173" name="Google Shape;173;p24"/>
          <p:cNvSpPr/>
          <p:nvPr/>
        </p:nvSpPr>
        <p:spPr>
          <a:xfrm>
            <a:off x="4791875" y="2900600"/>
            <a:ext cx="783600" cy="332100"/>
          </a:xfrm>
          <a:prstGeom prst="roundRect">
            <a:avLst>
              <a:gd name="adj" fmla="val 35893"/>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T</a:t>
            </a:r>
            <a:r>
              <a:rPr lang="en" baseline="-25000">
                <a:latin typeface="Lexend"/>
                <a:ea typeface="Lexend"/>
                <a:cs typeface="Lexend"/>
                <a:sym typeface="Lexend"/>
              </a:rPr>
              <a:t>2</a:t>
            </a:r>
            <a:endParaRPr baseline="-25000">
              <a:latin typeface="Lexend"/>
              <a:ea typeface="Lexend"/>
              <a:cs typeface="Lexend"/>
              <a:sym typeface="Lexend"/>
            </a:endParaRPr>
          </a:p>
        </p:txBody>
      </p:sp>
      <p:sp>
        <p:nvSpPr>
          <p:cNvPr id="174" name="Google Shape;174;p24"/>
          <p:cNvSpPr/>
          <p:nvPr/>
        </p:nvSpPr>
        <p:spPr>
          <a:xfrm>
            <a:off x="1081700" y="2568500"/>
            <a:ext cx="783600" cy="332100"/>
          </a:xfrm>
          <a:prstGeom prst="roundRect">
            <a:avLst>
              <a:gd name="adj" fmla="val 35893"/>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En</a:t>
            </a:r>
            <a:endParaRPr>
              <a:latin typeface="Lexend"/>
              <a:ea typeface="Lexend"/>
              <a:cs typeface="Lexend"/>
              <a:sym typeface="Lexend"/>
            </a:endParaRPr>
          </a:p>
        </p:txBody>
      </p:sp>
      <p:cxnSp>
        <p:nvCxnSpPr>
          <p:cNvPr id="175" name="Google Shape;175;p24"/>
          <p:cNvCxnSpPr>
            <a:stCxn id="174" idx="3"/>
            <a:endCxn id="171" idx="1"/>
          </p:cNvCxnSpPr>
          <p:nvPr/>
        </p:nvCxnSpPr>
        <p:spPr>
          <a:xfrm>
            <a:off x="1865300" y="2734550"/>
            <a:ext cx="749400" cy="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24"/>
          <p:cNvCxnSpPr>
            <a:stCxn id="171" idx="3"/>
            <a:endCxn id="173" idx="1"/>
          </p:cNvCxnSpPr>
          <p:nvPr/>
        </p:nvCxnSpPr>
        <p:spPr>
          <a:xfrm>
            <a:off x="4025125" y="2734550"/>
            <a:ext cx="766800" cy="332100"/>
          </a:xfrm>
          <a:prstGeom prst="curvedConnector3">
            <a:avLst>
              <a:gd name="adj1" fmla="val 49997"/>
            </a:avLst>
          </a:prstGeom>
          <a:noFill/>
          <a:ln w="9525" cap="flat" cmpd="sng">
            <a:solidFill>
              <a:schemeClr val="dk2"/>
            </a:solidFill>
            <a:prstDash val="solid"/>
            <a:round/>
            <a:headEnd type="none" w="med" len="med"/>
            <a:tailEnd type="stealth" w="med" len="med"/>
          </a:ln>
        </p:spPr>
      </p:cxnSp>
      <p:cxnSp>
        <p:nvCxnSpPr>
          <p:cNvPr id="177" name="Google Shape;177;p24"/>
          <p:cNvCxnSpPr>
            <a:stCxn id="171" idx="3"/>
            <a:endCxn id="172" idx="1"/>
          </p:cNvCxnSpPr>
          <p:nvPr/>
        </p:nvCxnSpPr>
        <p:spPr>
          <a:xfrm rot="10800000" flipH="1">
            <a:off x="4025125" y="2402450"/>
            <a:ext cx="749400" cy="332100"/>
          </a:xfrm>
          <a:prstGeom prst="curvedConnector3">
            <a:avLst>
              <a:gd name="adj1" fmla="val 50008"/>
            </a:avLst>
          </a:prstGeom>
          <a:noFill/>
          <a:ln w="9525" cap="flat" cmpd="sng">
            <a:solidFill>
              <a:schemeClr val="dk2"/>
            </a:solidFill>
            <a:prstDash val="solid"/>
            <a:round/>
            <a:headEnd type="none" w="med" len="med"/>
            <a:tailEnd type="stealth" w="med" len="med"/>
          </a:ln>
        </p:spPr>
      </p:cxnSp>
      <p:sp>
        <p:nvSpPr>
          <p:cNvPr id="178" name="Google Shape;178;p24"/>
          <p:cNvSpPr/>
          <p:nvPr/>
        </p:nvSpPr>
        <p:spPr>
          <a:xfrm>
            <a:off x="4774650" y="2236400"/>
            <a:ext cx="783600" cy="332100"/>
          </a:xfrm>
          <a:prstGeom prst="roundRect">
            <a:avLst>
              <a:gd name="adj" fmla="val 35893"/>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Ru</a:t>
            </a:r>
            <a:endParaRPr>
              <a:latin typeface="Lexend"/>
              <a:ea typeface="Lexend"/>
              <a:cs typeface="Lexend"/>
              <a:sym typeface="Lexend"/>
            </a:endParaRPr>
          </a:p>
        </p:txBody>
      </p:sp>
      <p:sp>
        <p:nvSpPr>
          <p:cNvPr id="179" name="Google Shape;179;p24"/>
          <p:cNvSpPr/>
          <p:nvPr/>
        </p:nvSpPr>
        <p:spPr>
          <a:xfrm>
            <a:off x="5867725" y="2568500"/>
            <a:ext cx="209100" cy="1033800"/>
          </a:xfrm>
          <a:prstGeom prst="leftBracket">
            <a:avLst>
              <a:gd name="adj" fmla="val 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4"/>
          <p:cNvSpPr/>
          <p:nvPr/>
        </p:nvSpPr>
        <p:spPr>
          <a:xfrm>
            <a:off x="6238700" y="2402450"/>
            <a:ext cx="783600" cy="332100"/>
          </a:xfrm>
          <a:prstGeom prst="roundRect">
            <a:avLst>
              <a:gd name="adj" fmla="val 35893"/>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Uk</a:t>
            </a:r>
            <a:endParaRPr>
              <a:latin typeface="Lexend"/>
              <a:ea typeface="Lexend"/>
              <a:cs typeface="Lexend"/>
              <a:sym typeface="Lexend"/>
            </a:endParaRPr>
          </a:p>
        </p:txBody>
      </p:sp>
      <p:sp>
        <p:nvSpPr>
          <p:cNvPr id="181" name="Google Shape;181;p24"/>
          <p:cNvSpPr/>
          <p:nvPr/>
        </p:nvSpPr>
        <p:spPr>
          <a:xfrm>
            <a:off x="6238700" y="2919350"/>
            <a:ext cx="783600" cy="332100"/>
          </a:xfrm>
          <a:prstGeom prst="roundRect">
            <a:avLst>
              <a:gd name="adj" fmla="val 35893"/>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De</a:t>
            </a:r>
            <a:endParaRPr>
              <a:latin typeface="Lexend"/>
              <a:ea typeface="Lexend"/>
              <a:cs typeface="Lexend"/>
              <a:sym typeface="Lexend"/>
            </a:endParaRPr>
          </a:p>
        </p:txBody>
      </p:sp>
      <p:sp>
        <p:nvSpPr>
          <p:cNvPr id="182" name="Google Shape;182;p24"/>
          <p:cNvSpPr/>
          <p:nvPr/>
        </p:nvSpPr>
        <p:spPr>
          <a:xfrm>
            <a:off x="6238700" y="3436250"/>
            <a:ext cx="783600" cy="332100"/>
          </a:xfrm>
          <a:prstGeom prst="roundRect">
            <a:avLst>
              <a:gd name="adj" fmla="val 35893"/>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Zh</a:t>
            </a:r>
            <a:endParaRPr>
              <a:latin typeface="Lexend"/>
              <a:ea typeface="Lexend"/>
              <a:cs typeface="Lexend"/>
              <a:sym typeface="Lexend"/>
            </a:endParaRPr>
          </a:p>
        </p:txBody>
      </p:sp>
      <p:cxnSp>
        <p:nvCxnSpPr>
          <p:cNvPr id="183" name="Google Shape;183;p24"/>
          <p:cNvCxnSpPr>
            <a:endCxn id="179" idx="1"/>
          </p:cNvCxnSpPr>
          <p:nvPr/>
        </p:nvCxnSpPr>
        <p:spPr>
          <a:xfrm>
            <a:off x="5671825" y="3083900"/>
            <a:ext cx="195900" cy="1500"/>
          </a:xfrm>
          <a:prstGeom prst="straightConnector1">
            <a:avLst/>
          </a:prstGeom>
          <a:noFill/>
          <a:ln w="9525" cap="flat" cmpd="sng">
            <a:solidFill>
              <a:schemeClr val="dk2"/>
            </a:solidFill>
            <a:prstDash val="solid"/>
            <a:round/>
            <a:headEnd type="none" w="med" len="med"/>
            <a:tailEnd type="none" w="med" len="med"/>
          </a:ln>
        </p:spPr>
      </p:cxnSp>
      <p:sp>
        <p:nvSpPr>
          <p:cNvPr id="184" name="Google Shape;184;p24"/>
          <p:cNvSpPr txBox="1"/>
          <p:nvPr/>
        </p:nvSpPr>
        <p:spPr>
          <a:xfrm>
            <a:off x="7100625" y="2402450"/>
            <a:ext cx="1451400" cy="2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exend"/>
                <a:ea typeface="Lexend"/>
                <a:cs typeface="Lexend"/>
                <a:sym typeface="Lexend"/>
              </a:rPr>
              <a:t>script + close family</a:t>
            </a:r>
            <a:endParaRPr sz="1000">
              <a:latin typeface="Lexend"/>
              <a:ea typeface="Lexend"/>
              <a:cs typeface="Lexend"/>
              <a:sym typeface="Lexend"/>
            </a:endParaRPr>
          </a:p>
        </p:txBody>
      </p:sp>
      <p:sp>
        <p:nvSpPr>
          <p:cNvPr id="185" name="Google Shape;185;p24"/>
          <p:cNvSpPr txBox="1"/>
          <p:nvPr/>
        </p:nvSpPr>
        <p:spPr>
          <a:xfrm>
            <a:off x="7100625" y="2940350"/>
            <a:ext cx="1451400" cy="2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exend"/>
                <a:ea typeface="Lexend"/>
                <a:cs typeface="Lexend"/>
                <a:sym typeface="Lexend"/>
              </a:rPr>
              <a:t>distant family</a:t>
            </a:r>
            <a:endParaRPr sz="1000">
              <a:latin typeface="Lexend"/>
              <a:ea typeface="Lexend"/>
              <a:cs typeface="Lexend"/>
              <a:sym typeface="Lexend"/>
            </a:endParaRPr>
          </a:p>
        </p:txBody>
      </p:sp>
      <p:sp>
        <p:nvSpPr>
          <p:cNvPr id="186" name="Google Shape;186;p24"/>
          <p:cNvSpPr txBox="1"/>
          <p:nvPr/>
        </p:nvSpPr>
        <p:spPr>
          <a:xfrm>
            <a:off x="7100625" y="3436250"/>
            <a:ext cx="1451400" cy="25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Lexend"/>
                <a:ea typeface="Lexend"/>
                <a:cs typeface="Lexend"/>
                <a:sym typeface="Lexend"/>
              </a:rPr>
              <a:t>unrelated</a:t>
            </a:r>
            <a:endParaRPr sz="1000">
              <a:latin typeface="Lexend"/>
              <a:ea typeface="Lexend"/>
              <a:cs typeface="Lexend"/>
              <a:sym typeface="Lexend"/>
            </a:endParaRPr>
          </a:p>
        </p:txBody>
      </p:sp>
      <p:sp>
        <p:nvSpPr>
          <p:cNvPr id="187" name="Google Shape;187;p24"/>
          <p:cNvSpPr txBox="1"/>
          <p:nvPr/>
        </p:nvSpPr>
        <p:spPr>
          <a:xfrm>
            <a:off x="797475" y="1231400"/>
            <a:ext cx="7825800" cy="6729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SzPts val="1500"/>
              <a:buFont typeface="Open Sans"/>
              <a:buChar char="●"/>
            </a:pPr>
            <a:r>
              <a:rPr lang="en" sz="1500">
                <a:latin typeface="Open Sans"/>
                <a:ea typeface="Open Sans"/>
                <a:cs typeface="Open Sans"/>
                <a:sym typeface="Open Sans"/>
              </a:rPr>
              <a:t>One-to-many is a “harder” multilingual setting</a:t>
            </a:r>
            <a:endParaRPr sz="1500">
              <a:latin typeface="Open Sans"/>
              <a:ea typeface="Open Sans"/>
              <a:cs typeface="Open Sans"/>
              <a:sym typeface="Open Sans"/>
            </a:endParaRPr>
          </a:p>
          <a:p>
            <a:pPr marL="457200" lvl="0" indent="-323850" algn="l" rtl="0">
              <a:spcBef>
                <a:spcPts val="0"/>
              </a:spcBef>
              <a:spcAft>
                <a:spcPts val="0"/>
              </a:spcAft>
              <a:buSzPts val="1500"/>
              <a:buFont typeface="Open Sans"/>
              <a:buChar char="●"/>
            </a:pPr>
            <a:r>
              <a:rPr lang="en" sz="1500">
                <a:latin typeface="Open Sans"/>
                <a:ea typeface="Open Sans"/>
                <a:cs typeface="Open Sans"/>
                <a:sym typeface="Open Sans"/>
              </a:rPr>
              <a:t>Controlled for language relatedness</a:t>
            </a:r>
            <a:endParaRPr sz="1500">
              <a:latin typeface="Open Sans"/>
              <a:ea typeface="Open Sans"/>
              <a:cs typeface="Open Sans"/>
              <a:sym typeface="Open Sans"/>
            </a:endParaRPr>
          </a:p>
        </p:txBody>
      </p:sp>
      <p:sp>
        <p:nvSpPr>
          <p:cNvPr id="188" name="Google Shape;188;p24"/>
          <p:cNvSpPr/>
          <p:nvPr/>
        </p:nvSpPr>
        <p:spPr>
          <a:xfrm>
            <a:off x="1393375" y="3796550"/>
            <a:ext cx="749400" cy="252600"/>
          </a:xfrm>
          <a:prstGeom prst="roundRect">
            <a:avLst>
              <a:gd name="adj" fmla="val 35893"/>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En</a:t>
            </a:r>
            <a:endParaRPr>
              <a:latin typeface="Lexend"/>
              <a:ea typeface="Lexend"/>
              <a:cs typeface="Lexend"/>
              <a:sym typeface="Lexend"/>
            </a:endParaRPr>
          </a:p>
        </p:txBody>
      </p:sp>
      <p:sp>
        <p:nvSpPr>
          <p:cNvPr id="189" name="Google Shape;189;p24"/>
          <p:cNvSpPr/>
          <p:nvPr/>
        </p:nvSpPr>
        <p:spPr>
          <a:xfrm>
            <a:off x="2744883" y="3688850"/>
            <a:ext cx="1133100" cy="468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Lexend"/>
                <a:ea typeface="Lexend"/>
                <a:cs typeface="Lexend"/>
                <a:sym typeface="Lexend"/>
              </a:rPr>
              <a:t>Translation model</a:t>
            </a:r>
            <a:endParaRPr sz="1300"/>
          </a:p>
        </p:txBody>
      </p:sp>
      <p:cxnSp>
        <p:nvCxnSpPr>
          <p:cNvPr id="190" name="Google Shape;190;p24"/>
          <p:cNvCxnSpPr>
            <a:endCxn id="189" idx="1"/>
          </p:cNvCxnSpPr>
          <p:nvPr/>
        </p:nvCxnSpPr>
        <p:spPr>
          <a:xfrm>
            <a:off x="2142483" y="3922850"/>
            <a:ext cx="602400" cy="0"/>
          </a:xfrm>
          <a:prstGeom prst="straightConnector1">
            <a:avLst/>
          </a:prstGeom>
          <a:noFill/>
          <a:ln w="9525" cap="flat" cmpd="sng">
            <a:solidFill>
              <a:schemeClr val="dk2"/>
            </a:solidFill>
            <a:prstDash val="solid"/>
            <a:round/>
            <a:headEnd type="none" w="med" len="med"/>
            <a:tailEnd type="triangle" w="med" len="med"/>
          </a:ln>
        </p:spPr>
      </p:cxnSp>
      <p:cxnSp>
        <p:nvCxnSpPr>
          <p:cNvPr id="191" name="Google Shape;191;p24"/>
          <p:cNvCxnSpPr/>
          <p:nvPr/>
        </p:nvCxnSpPr>
        <p:spPr>
          <a:xfrm>
            <a:off x="3877975" y="3922850"/>
            <a:ext cx="602400" cy="0"/>
          </a:xfrm>
          <a:prstGeom prst="straightConnector1">
            <a:avLst/>
          </a:prstGeom>
          <a:noFill/>
          <a:ln w="9525" cap="flat" cmpd="sng">
            <a:solidFill>
              <a:schemeClr val="dk2"/>
            </a:solidFill>
            <a:prstDash val="solid"/>
            <a:round/>
            <a:headEnd type="none" w="med" len="med"/>
            <a:tailEnd type="triangle" w="med" len="med"/>
          </a:ln>
        </p:spPr>
      </p:cxnSp>
      <p:sp>
        <p:nvSpPr>
          <p:cNvPr id="192" name="Google Shape;192;p24"/>
          <p:cNvSpPr/>
          <p:nvPr/>
        </p:nvSpPr>
        <p:spPr>
          <a:xfrm>
            <a:off x="4480075" y="3756800"/>
            <a:ext cx="783600" cy="332100"/>
          </a:xfrm>
          <a:prstGeom prst="roundRect">
            <a:avLst>
              <a:gd name="adj" fmla="val 35893"/>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Ru</a:t>
            </a:r>
            <a:endParaRPr>
              <a:latin typeface="Lexend"/>
              <a:ea typeface="Lexend"/>
              <a:cs typeface="Lexend"/>
              <a:sym typeface="Lexend"/>
            </a:endParaRPr>
          </a:p>
        </p:txBody>
      </p:sp>
      <p:sp>
        <p:nvSpPr>
          <p:cNvPr id="193" name="Google Shape;193;p24"/>
          <p:cNvSpPr/>
          <p:nvPr/>
        </p:nvSpPr>
        <p:spPr>
          <a:xfrm>
            <a:off x="1376275" y="4385200"/>
            <a:ext cx="749400" cy="252600"/>
          </a:xfrm>
          <a:prstGeom prst="roundRect">
            <a:avLst>
              <a:gd name="adj" fmla="val 35893"/>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En</a:t>
            </a:r>
            <a:endParaRPr>
              <a:latin typeface="Lexend"/>
              <a:ea typeface="Lexend"/>
              <a:cs typeface="Lexend"/>
              <a:sym typeface="Lexend"/>
            </a:endParaRPr>
          </a:p>
        </p:txBody>
      </p:sp>
      <p:sp>
        <p:nvSpPr>
          <p:cNvPr id="194" name="Google Shape;194;p24"/>
          <p:cNvSpPr/>
          <p:nvPr/>
        </p:nvSpPr>
        <p:spPr>
          <a:xfrm>
            <a:off x="2727783" y="4277500"/>
            <a:ext cx="1133100" cy="468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latin typeface="Lexend"/>
                <a:ea typeface="Lexend"/>
                <a:cs typeface="Lexend"/>
                <a:sym typeface="Lexend"/>
              </a:rPr>
              <a:t>Translation model</a:t>
            </a:r>
            <a:endParaRPr sz="1300"/>
          </a:p>
        </p:txBody>
      </p:sp>
      <p:cxnSp>
        <p:nvCxnSpPr>
          <p:cNvPr id="195" name="Google Shape;195;p24"/>
          <p:cNvCxnSpPr>
            <a:endCxn id="194" idx="1"/>
          </p:cNvCxnSpPr>
          <p:nvPr/>
        </p:nvCxnSpPr>
        <p:spPr>
          <a:xfrm>
            <a:off x="2125383" y="4511500"/>
            <a:ext cx="602400" cy="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96;p24"/>
          <p:cNvCxnSpPr/>
          <p:nvPr/>
        </p:nvCxnSpPr>
        <p:spPr>
          <a:xfrm>
            <a:off x="3860875" y="4511500"/>
            <a:ext cx="602400" cy="0"/>
          </a:xfrm>
          <a:prstGeom prst="straightConnector1">
            <a:avLst/>
          </a:prstGeom>
          <a:noFill/>
          <a:ln w="9525" cap="flat" cmpd="sng">
            <a:solidFill>
              <a:schemeClr val="dk2"/>
            </a:solidFill>
            <a:prstDash val="solid"/>
            <a:round/>
            <a:headEnd type="none" w="med" len="med"/>
            <a:tailEnd type="triangle" w="med" len="med"/>
          </a:ln>
        </p:spPr>
      </p:cxnSp>
      <p:sp>
        <p:nvSpPr>
          <p:cNvPr id="197" name="Google Shape;197;p24"/>
          <p:cNvSpPr/>
          <p:nvPr/>
        </p:nvSpPr>
        <p:spPr>
          <a:xfrm>
            <a:off x="4462975" y="4345450"/>
            <a:ext cx="783600" cy="332100"/>
          </a:xfrm>
          <a:prstGeom prst="roundRect">
            <a:avLst>
              <a:gd name="adj" fmla="val 35893"/>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exend"/>
                <a:ea typeface="Lexend"/>
                <a:cs typeface="Lexend"/>
                <a:sym typeface="Lexend"/>
              </a:rPr>
              <a:t>T</a:t>
            </a:r>
            <a:r>
              <a:rPr lang="en" baseline="-25000">
                <a:latin typeface="Lexend"/>
                <a:ea typeface="Lexend"/>
                <a:cs typeface="Lexend"/>
                <a:sym typeface="Lexend"/>
              </a:rPr>
              <a:t>2</a:t>
            </a:r>
            <a:endParaRPr baseline="-25000">
              <a:latin typeface="Lexend"/>
              <a:ea typeface="Lexend"/>
              <a:cs typeface="Lexend"/>
              <a:sym typeface="Lexe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2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8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8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8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8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8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8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8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8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9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9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9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9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9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9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9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Methods: Datasets &amp; Models</a:t>
            </a:r>
            <a:endParaRPr/>
          </a:p>
          <a:p>
            <a:pPr marL="0" lvl="0" indent="0" algn="l" rtl="0">
              <a:spcBef>
                <a:spcPts val="0"/>
              </a:spcBef>
              <a:spcAft>
                <a:spcPts val="0"/>
              </a:spcAft>
              <a:buNone/>
            </a:pPr>
            <a:endParaRPr/>
          </a:p>
        </p:txBody>
      </p:sp>
      <p:sp>
        <p:nvSpPr>
          <p:cNvPr id="203" name="Google Shape;20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204" name="Google Shape;204;p25"/>
          <p:cNvSpPr txBox="1">
            <a:spLocks noGrp="1"/>
          </p:cNvSpPr>
          <p:nvPr>
            <p:ph type="body" idx="1"/>
          </p:nvPr>
        </p:nvSpPr>
        <p:spPr>
          <a:xfrm>
            <a:off x="3244800" y="1152475"/>
            <a:ext cx="2654400" cy="94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Lexend"/>
                <a:ea typeface="Lexend"/>
                <a:cs typeface="Lexend"/>
                <a:sym typeface="Lexend"/>
              </a:rPr>
              <a:t>2. Multiparallel TED</a:t>
            </a:r>
            <a:endParaRPr>
              <a:latin typeface="Lexend"/>
              <a:ea typeface="Lexend"/>
              <a:cs typeface="Lexend"/>
              <a:sym typeface="Lexend"/>
            </a:endParaRPr>
          </a:p>
          <a:p>
            <a:pPr marL="457200" lvl="0" indent="-317500" algn="l" rtl="0">
              <a:spcBef>
                <a:spcPts val="1200"/>
              </a:spcBef>
              <a:spcAft>
                <a:spcPts val="0"/>
              </a:spcAft>
              <a:buSzPts val="1400"/>
              <a:buFont typeface="Lexend"/>
              <a:buChar char="●"/>
            </a:pPr>
            <a:r>
              <a:rPr lang="en">
                <a:latin typeface="Lexend"/>
                <a:ea typeface="Lexend"/>
                <a:cs typeface="Lexend"/>
                <a:sym typeface="Lexend"/>
              </a:rPr>
              <a:t>~60k-160k sentences</a:t>
            </a:r>
            <a:endParaRPr/>
          </a:p>
        </p:txBody>
      </p:sp>
      <p:sp>
        <p:nvSpPr>
          <p:cNvPr id="205" name="Google Shape;205;p25"/>
          <p:cNvSpPr txBox="1">
            <a:spLocks noGrp="1"/>
          </p:cNvSpPr>
          <p:nvPr>
            <p:ph type="body" idx="1"/>
          </p:nvPr>
        </p:nvSpPr>
        <p:spPr>
          <a:xfrm>
            <a:off x="6177900" y="1152475"/>
            <a:ext cx="2654400" cy="99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a:latin typeface="Lexend"/>
                <a:ea typeface="Lexend"/>
                <a:cs typeface="Lexend"/>
                <a:sym typeface="Lexend"/>
              </a:rPr>
              <a:t>3. WMT-small</a:t>
            </a:r>
            <a:endParaRPr>
              <a:latin typeface="Lexend"/>
              <a:ea typeface="Lexend"/>
              <a:cs typeface="Lexend"/>
              <a:sym typeface="Lexend"/>
            </a:endParaRPr>
          </a:p>
          <a:p>
            <a:pPr marL="457200" lvl="0" indent="-317500" algn="l" rtl="0">
              <a:spcBef>
                <a:spcPts val="1200"/>
              </a:spcBef>
              <a:spcAft>
                <a:spcPts val="0"/>
              </a:spcAft>
              <a:buSzPts val="1400"/>
              <a:buFont typeface="Lexend"/>
              <a:buChar char="●"/>
            </a:pPr>
            <a:r>
              <a:rPr lang="en">
                <a:latin typeface="Lexend"/>
                <a:ea typeface="Lexend"/>
                <a:cs typeface="Lexend"/>
                <a:sym typeface="Lexend"/>
              </a:rPr>
              <a:t>~60k-160k sentences</a:t>
            </a:r>
            <a:endParaRPr/>
          </a:p>
        </p:txBody>
      </p:sp>
      <p:sp>
        <p:nvSpPr>
          <p:cNvPr id="206" name="Google Shape;206;p25"/>
          <p:cNvSpPr txBox="1">
            <a:spLocks noGrp="1"/>
          </p:cNvSpPr>
          <p:nvPr>
            <p:ph type="body" idx="1"/>
          </p:nvPr>
        </p:nvSpPr>
        <p:spPr>
          <a:xfrm>
            <a:off x="311700" y="1152475"/>
            <a:ext cx="2654400" cy="94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Lexend"/>
                <a:ea typeface="Lexend"/>
                <a:cs typeface="Lexend"/>
                <a:sym typeface="Lexend"/>
              </a:rPr>
              <a:t>1. WMT-large</a:t>
            </a:r>
            <a:endParaRPr>
              <a:latin typeface="Lexend"/>
              <a:ea typeface="Lexend"/>
              <a:cs typeface="Lexend"/>
              <a:sym typeface="Lexend"/>
            </a:endParaRPr>
          </a:p>
          <a:p>
            <a:pPr marL="457200" lvl="0" indent="-317500" algn="l" rtl="0">
              <a:spcBef>
                <a:spcPts val="1200"/>
              </a:spcBef>
              <a:spcAft>
                <a:spcPts val="0"/>
              </a:spcAft>
              <a:buSzPts val="1400"/>
              <a:buFont typeface="Lexend"/>
              <a:buChar char="●"/>
            </a:pPr>
            <a:r>
              <a:rPr lang="en">
                <a:latin typeface="Lexend"/>
                <a:ea typeface="Lexend"/>
                <a:cs typeface="Lexend"/>
                <a:sym typeface="Lexend"/>
              </a:rPr>
              <a:t>~30M-90M sentences</a:t>
            </a:r>
            <a:endParaRPr>
              <a:latin typeface="Lexend"/>
              <a:ea typeface="Lexend"/>
              <a:cs typeface="Lexend"/>
              <a:sym typeface="Lexend"/>
            </a:endParaRPr>
          </a:p>
        </p:txBody>
      </p:sp>
      <p:sp>
        <p:nvSpPr>
          <p:cNvPr id="207" name="Google Shape;207;p25"/>
          <p:cNvSpPr txBox="1"/>
          <p:nvPr/>
        </p:nvSpPr>
        <p:spPr>
          <a:xfrm>
            <a:off x="677325" y="2970175"/>
            <a:ext cx="18225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a:ea typeface="Lexend"/>
                <a:cs typeface="Lexend"/>
                <a:sym typeface="Lexend"/>
              </a:rPr>
              <a:t>Transformer Base architecture</a:t>
            </a:r>
            <a:endParaRPr>
              <a:latin typeface="Lexend"/>
              <a:ea typeface="Lexend"/>
              <a:cs typeface="Lexend"/>
              <a:sym typeface="Lexend"/>
            </a:endParaRPr>
          </a:p>
        </p:txBody>
      </p:sp>
      <p:cxnSp>
        <p:nvCxnSpPr>
          <p:cNvPr id="208" name="Google Shape;208;p25"/>
          <p:cNvCxnSpPr/>
          <p:nvPr/>
        </p:nvCxnSpPr>
        <p:spPr>
          <a:xfrm flipH="1">
            <a:off x="1534775" y="2299700"/>
            <a:ext cx="3900" cy="565800"/>
          </a:xfrm>
          <a:prstGeom prst="straightConnector1">
            <a:avLst/>
          </a:prstGeom>
          <a:noFill/>
          <a:ln w="9525" cap="flat" cmpd="sng">
            <a:solidFill>
              <a:schemeClr val="dk2"/>
            </a:solidFill>
            <a:prstDash val="solid"/>
            <a:round/>
            <a:headEnd type="none" w="med" len="med"/>
            <a:tailEnd type="triangle" w="med" len="med"/>
          </a:ln>
        </p:spPr>
      </p:cxnSp>
      <p:cxnSp>
        <p:nvCxnSpPr>
          <p:cNvPr id="209" name="Google Shape;209;p25"/>
          <p:cNvCxnSpPr/>
          <p:nvPr/>
        </p:nvCxnSpPr>
        <p:spPr>
          <a:xfrm>
            <a:off x="4922325" y="2277825"/>
            <a:ext cx="947100" cy="571800"/>
          </a:xfrm>
          <a:prstGeom prst="straightConnector1">
            <a:avLst/>
          </a:prstGeom>
          <a:noFill/>
          <a:ln w="9525" cap="flat" cmpd="sng">
            <a:solidFill>
              <a:schemeClr val="dk2"/>
            </a:solidFill>
            <a:prstDash val="solid"/>
            <a:round/>
            <a:headEnd type="none" w="med" len="med"/>
            <a:tailEnd type="triangle" w="med" len="med"/>
          </a:ln>
        </p:spPr>
      </p:cxnSp>
      <p:cxnSp>
        <p:nvCxnSpPr>
          <p:cNvPr id="210" name="Google Shape;210;p25"/>
          <p:cNvCxnSpPr/>
          <p:nvPr/>
        </p:nvCxnSpPr>
        <p:spPr>
          <a:xfrm flipH="1">
            <a:off x="6094525" y="2288175"/>
            <a:ext cx="937500" cy="551100"/>
          </a:xfrm>
          <a:prstGeom prst="straightConnector1">
            <a:avLst/>
          </a:prstGeom>
          <a:noFill/>
          <a:ln w="9525" cap="flat" cmpd="sng">
            <a:solidFill>
              <a:schemeClr val="dk2"/>
            </a:solidFill>
            <a:prstDash val="solid"/>
            <a:round/>
            <a:headEnd type="none" w="med" len="med"/>
            <a:tailEnd type="triangle" w="med" len="med"/>
          </a:ln>
        </p:spPr>
      </p:cxnSp>
      <p:sp>
        <p:nvSpPr>
          <p:cNvPr id="211" name="Google Shape;211;p25"/>
          <p:cNvSpPr txBox="1"/>
          <p:nvPr/>
        </p:nvSpPr>
        <p:spPr>
          <a:xfrm>
            <a:off x="5142925" y="3057550"/>
            <a:ext cx="18225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a:ea typeface="Lexend"/>
                <a:cs typeface="Lexend"/>
                <a:sym typeface="Lexend"/>
              </a:rPr>
              <a:t>Transformer Iwslt architecture</a:t>
            </a:r>
            <a:endParaRPr>
              <a:latin typeface="Lexend"/>
              <a:ea typeface="Lexend"/>
              <a:cs typeface="Lexend"/>
              <a:sym typeface="Lexen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p:nvPr/>
        </p:nvSpPr>
        <p:spPr>
          <a:xfrm>
            <a:off x="4310700" y="0"/>
            <a:ext cx="4833300" cy="51528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80">
                <a:latin typeface="Lexend"/>
                <a:ea typeface="Lexend"/>
                <a:cs typeface="Lexend"/>
                <a:sym typeface="Lexend"/>
              </a:rPr>
              <a:t>Outline</a:t>
            </a:r>
            <a:endParaRPr/>
          </a:p>
        </p:txBody>
      </p:sp>
      <p:sp>
        <p:nvSpPr>
          <p:cNvPr id="218" name="Google Shape;218;p26"/>
          <p:cNvSpPr txBox="1">
            <a:spLocks noGrp="1"/>
          </p:cNvSpPr>
          <p:nvPr>
            <p:ph type="body" idx="2"/>
          </p:nvPr>
        </p:nvSpPr>
        <p:spPr>
          <a:xfrm>
            <a:off x="4939500" y="724075"/>
            <a:ext cx="4204500" cy="3695100"/>
          </a:xfrm>
          <a:prstGeom prst="rect">
            <a:avLst/>
          </a:prstGeom>
        </p:spPr>
        <p:txBody>
          <a:bodyPr spcFirstLastPara="1" wrap="square" lIns="91425" tIns="91425" rIns="91425" bIns="91425" anchor="ctr" anchorCtr="0">
            <a:normAutofit/>
          </a:bodyPr>
          <a:lstStyle/>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Motivation</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Isotropy Metrics</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Experiment Setup</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b="1">
                <a:latin typeface="Lexend"/>
                <a:ea typeface="Lexend"/>
                <a:cs typeface="Lexend"/>
                <a:sym typeface="Lexend"/>
              </a:rPr>
              <a:t>Main Results</a:t>
            </a:r>
            <a:endParaRPr b="1">
              <a:latin typeface="Lexend"/>
              <a:ea typeface="Lexend"/>
              <a:cs typeface="Lexend"/>
              <a:sym typeface="Lexend"/>
            </a:endParaRPr>
          </a:p>
        </p:txBody>
      </p:sp>
      <p:sp>
        <p:nvSpPr>
          <p:cNvPr id="219" name="Google Shape;21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7"/>
          <p:cNvPicPr preferRelativeResize="0"/>
          <p:nvPr/>
        </p:nvPicPr>
        <p:blipFill>
          <a:blip r:embed="rId3">
            <a:alphaModFix/>
          </a:blip>
          <a:stretch>
            <a:fillRect/>
          </a:stretch>
        </p:blipFill>
        <p:spPr>
          <a:xfrm>
            <a:off x="1789525" y="1410075"/>
            <a:ext cx="5762752" cy="2628499"/>
          </a:xfrm>
          <a:prstGeom prst="rect">
            <a:avLst/>
          </a:prstGeom>
          <a:noFill/>
          <a:ln>
            <a:noFill/>
          </a:ln>
        </p:spPr>
      </p:pic>
      <p:sp>
        <p:nvSpPr>
          <p:cNvPr id="225" name="Google Shape;22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4354"/>
              <a:buFont typeface="Arial"/>
              <a:buNone/>
            </a:pPr>
            <a:r>
              <a:rPr lang="en" sz="2480">
                <a:latin typeface="Lexend"/>
                <a:ea typeface="Lexend"/>
                <a:cs typeface="Lexend"/>
                <a:sym typeface="Lexend"/>
              </a:rPr>
              <a:t>Translation performance</a:t>
            </a:r>
            <a:endParaRPr/>
          </a:p>
          <a:p>
            <a:pPr marL="0" lvl="0" indent="0" algn="l" rtl="0">
              <a:spcBef>
                <a:spcPts val="0"/>
              </a:spcBef>
              <a:spcAft>
                <a:spcPts val="0"/>
              </a:spcAft>
              <a:buNone/>
            </a:pPr>
            <a:endParaRPr/>
          </a:p>
        </p:txBody>
      </p:sp>
      <p:sp>
        <p:nvSpPr>
          <p:cNvPr id="226" name="Google Shape;22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227" name="Google Shape;227;p27"/>
          <p:cNvSpPr txBox="1"/>
          <p:nvPr/>
        </p:nvSpPr>
        <p:spPr>
          <a:xfrm>
            <a:off x="635100" y="2247900"/>
            <a:ext cx="12318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90000"/>
                </a:solidFill>
              </a:rPr>
              <a:t>Interference observed</a:t>
            </a:r>
            <a:endParaRPr>
              <a:solidFill>
                <a:srgbClr val="990000"/>
              </a:solidFill>
            </a:endParaRPr>
          </a:p>
        </p:txBody>
      </p:sp>
      <p:sp>
        <p:nvSpPr>
          <p:cNvPr id="228" name="Google Shape;228;p27"/>
          <p:cNvSpPr txBox="1"/>
          <p:nvPr/>
        </p:nvSpPr>
        <p:spPr>
          <a:xfrm>
            <a:off x="635100" y="3060700"/>
            <a:ext cx="1231800" cy="4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90000"/>
                </a:solidFill>
              </a:rPr>
              <a:t>Small model size</a:t>
            </a:r>
            <a:endParaRPr>
              <a:solidFill>
                <a:srgbClr val="990000"/>
              </a:solidFill>
            </a:endParaRPr>
          </a:p>
        </p:txBody>
      </p:sp>
      <p:sp>
        <p:nvSpPr>
          <p:cNvPr id="229" name="Google Shape;229;p27"/>
          <p:cNvSpPr txBox="1"/>
          <p:nvPr/>
        </p:nvSpPr>
        <p:spPr>
          <a:xfrm>
            <a:off x="3749040" y="3426902"/>
            <a:ext cx="3677400" cy="253200"/>
          </a:xfrm>
          <a:prstGeom prst="rect">
            <a:avLst/>
          </a:prstGeom>
          <a:noFill/>
          <a:ln w="9525" cap="flat" cmpd="sng">
            <a:solidFill>
              <a:srgbClr val="38761D"/>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30" name="Google Shape;230;p27"/>
          <p:cNvSpPr txBox="1"/>
          <p:nvPr/>
        </p:nvSpPr>
        <p:spPr>
          <a:xfrm>
            <a:off x="3749775" y="2491675"/>
            <a:ext cx="3677400" cy="253200"/>
          </a:xfrm>
          <a:prstGeom prst="rect">
            <a:avLst/>
          </a:prstGeom>
          <a:noFill/>
          <a:ln w="9525" cap="flat" cmpd="sng">
            <a:solidFill>
              <a:srgbClr val="38761D"/>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31" name="Google Shape;231;p27"/>
          <p:cNvSpPr txBox="1"/>
          <p:nvPr/>
        </p:nvSpPr>
        <p:spPr>
          <a:xfrm>
            <a:off x="3749040" y="2816352"/>
            <a:ext cx="3677400" cy="253200"/>
          </a:xfrm>
          <a:prstGeom prst="rect">
            <a:avLst/>
          </a:prstGeom>
          <a:noFill/>
          <a:ln w="9525" cap="flat" cmpd="sng">
            <a:solidFill>
              <a:srgbClr val="38761D"/>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32" name="Google Shape;232;p27"/>
          <p:cNvSpPr/>
          <p:nvPr/>
        </p:nvSpPr>
        <p:spPr>
          <a:xfrm>
            <a:off x="1844750" y="3426900"/>
            <a:ext cx="5652300" cy="822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7"/>
          <p:cNvSpPr/>
          <p:nvPr/>
        </p:nvSpPr>
        <p:spPr>
          <a:xfrm>
            <a:off x="1866900" y="2816350"/>
            <a:ext cx="5652300" cy="1193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8"/>
          <p:cNvPicPr preferRelativeResize="0"/>
          <p:nvPr/>
        </p:nvPicPr>
        <p:blipFill>
          <a:blip r:embed="rId3">
            <a:alphaModFix/>
          </a:blip>
          <a:stretch>
            <a:fillRect/>
          </a:stretch>
        </p:blipFill>
        <p:spPr>
          <a:xfrm>
            <a:off x="1082249" y="959438"/>
            <a:ext cx="3631324" cy="3712775"/>
          </a:xfrm>
          <a:prstGeom prst="rect">
            <a:avLst/>
          </a:prstGeom>
          <a:noFill/>
          <a:ln>
            <a:noFill/>
          </a:ln>
        </p:spPr>
      </p:pic>
      <p:sp>
        <p:nvSpPr>
          <p:cNvPr id="239" name="Google Shape;2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4354"/>
              <a:buFont typeface="Arial"/>
              <a:buNone/>
            </a:pPr>
            <a:r>
              <a:rPr lang="en" sz="2480">
                <a:latin typeface="Lexend"/>
                <a:ea typeface="Lexend"/>
                <a:cs typeface="Lexend"/>
                <a:sym typeface="Lexend"/>
              </a:rPr>
              <a:t>Multilingual decoder capacity reduction</a:t>
            </a:r>
            <a:endParaRPr/>
          </a:p>
          <a:p>
            <a:pPr marL="0" lvl="0" indent="0" algn="l" rtl="0">
              <a:spcBef>
                <a:spcPts val="0"/>
              </a:spcBef>
              <a:spcAft>
                <a:spcPts val="0"/>
              </a:spcAft>
              <a:buNone/>
            </a:pPr>
            <a:endParaRPr/>
          </a:p>
        </p:txBody>
      </p:sp>
      <p:sp>
        <p:nvSpPr>
          <p:cNvPr id="240" name="Google Shape;24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41" name="Google Shape;241;p28"/>
          <p:cNvSpPr txBox="1"/>
          <p:nvPr/>
        </p:nvSpPr>
        <p:spPr>
          <a:xfrm>
            <a:off x="2081925" y="1090075"/>
            <a:ext cx="52389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242" name="Google Shape;242;p28"/>
          <p:cNvCxnSpPr/>
          <p:nvPr/>
        </p:nvCxnSpPr>
        <p:spPr>
          <a:xfrm flipH="1">
            <a:off x="4572100" y="2171700"/>
            <a:ext cx="1193700" cy="317400"/>
          </a:xfrm>
          <a:prstGeom prst="straightConnector1">
            <a:avLst/>
          </a:prstGeom>
          <a:noFill/>
          <a:ln w="9525" cap="flat" cmpd="sng">
            <a:solidFill>
              <a:schemeClr val="dk2"/>
            </a:solidFill>
            <a:prstDash val="solid"/>
            <a:round/>
            <a:headEnd type="none" w="med" len="med"/>
            <a:tailEnd type="triangle" w="med" len="med"/>
          </a:ln>
        </p:spPr>
      </p:cxnSp>
      <p:pic>
        <p:nvPicPr>
          <p:cNvPr id="243" name="Google Shape;243;p28" descr="\text{Iso}(X_{\text{dec}}^{\text{multi}})" title="MathEquation,#000000"/>
          <p:cNvPicPr preferRelativeResize="0"/>
          <p:nvPr/>
        </p:nvPicPr>
        <p:blipFill>
          <a:blip r:embed="rId4">
            <a:alphaModFix/>
          </a:blip>
          <a:stretch>
            <a:fillRect/>
          </a:stretch>
        </p:blipFill>
        <p:spPr>
          <a:xfrm>
            <a:off x="5915044" y="1841500"/>
            <a:ext cx="960008" cy="393600"/>
          </a:xfrm>
          <a:prstGeom prst="rect">
            <a:avLst/>
          </a:prstGeom>
          <a:noFill/>
          <a:ln>
            <a:noFill/>
          </a:ln>
        </p:spPr>
      </p:pic>
      <p:pic>
        <p:nvPicPr>
          <p:cNvPr id="244" name="Google Shape;244;p28" descr="\text{Iso}(X_{\text{dec}}^{\text{bi}})" title="MathEquation,#000000"/>
          <p:cNvPicPr preferRelativeResize="0"/>
          <p:nvPr/>
        </p:nvPicPr>
        <p:blipFill>
          <a:blip r:embed="rId5">
            <a:alphaModFix/>
          </a:blip>
          <a:stretch>
            <a:fillRect/>
          </a:stretch>
        </p:blipFill>
        <p:spPr>
          <a:xfrm>
            <a:off x="5915050" y="2619025"/>
            <a:ext cx="833016" cy="393600"/>
          </a:xfrm>
          <a:prstGeom prst="rect">
            <a:avLst/>
          </a:prstGeom>
          <a:noFill/>
          <a:ln>
            <a:noFill/>
          </a:ln>
        </p:spPr>
      </p:pic>
      <p:cxnSp>
        <p:nvCxnSpPr>
          <p:cNvPr id="245" name="Google Shape;245;p28"/>
          <p:cNvCxnSpPr/>
          <p:nvPr/>
        </p:nvCxnSpPr>
        <p:spPr>
          <a:xfrm flipH="1">
            <a:off x="4572100" y="2908300"/>
            <a:ext cx="1193700" cy="3174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4354"/>
              <a:buFont typeface="Arial"/>
              <a:buNone/>
            </a:pPr>
            <a:r>
              <a:rPr lang="en" sz="2480">
                <a:latin typeface="Lexend"/>
                <a:ea typeface="Lexend"/>
                <a:cs typeface="Lexend"/>
                <a:sym typeface="Lexend"/>
              </a:rPr>
              <a:t>Multilingual decoder capacity reduction</a:t>
            </a:r>
            <a:endParaRPr/>
          </a:p>
          <a:p>
            <a:pPr marL="0" lvl="0" indent="0" algn="l" rtl="0">
              <a:spcBef>
                <a:spcPts val="0"/>
              </a:spcBef>
              <a:spcAft>
                <a:spcPts val="0"/>
              </a:spcAft>
              <a:buNone/>
            </a:pPr>
            <a:endParaRPr/>
          </a:p>
        </p:txBody>
      </p:sp>
      <p:sp>
        <p:nvSpPr>
          <p:cNvPr id="251" name="Google Shape;251;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52" name="Google Shape;252;p29"/>
          <p:cNvSpPr txBox="1"/>
          <p:nvPr/>
        </p:nvSpPr>
        <p:spPr>
          <a:xfrm>
            <a:off x="2040225" y="4300225"/>
            <a:ext cx="2835300"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a:ea typeface="Lexend"/>
                <a:cs typeface="Lexend"/>
                <a:sym typeface="Lexend"/>
              </a:rPr>
              <a:t>WMT-small</a:t>
            </a:r>
            <a:endParaRPr>
              <a:latin typeface="Lexend"/>
              <a:ea typeface="Lexend"/>
              <a:cs typeface="Lexend"/>
              <a:sym typeface="Lexend"/>
            </a:endParaRPr>
          </a:p>
        </p:txBody>
      </p:sp>
      <p:sp>
        <p:nvSpPr>
          <p:cNvPr id="253" name="Google Shape;253;p29"/>
          <p:cNvSpPr txBox="1"/>
          <p:nvPr/>
        </p:nvSpPr>
        <p:spPr>
          <a:xfrm>
            <a:off x="6308700" y="4300225"/>
            <a:ext cx="2835300"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a:ea typeface="Lexend"/>
                <a:cs typeface="Lexend"/>
                <a:sym typeface="Lexend"/>
              </a:rPr>
              <a:t>WMT-large</a:t>
            </a:r>
            <a:endParaRPr>
              <a:latin typeface="Lexend"/>
              <a:ea typeface="Lexend"/>
              <a:cs typeface="Lexend"/>
              <a:sym typeface="Lexend"/>
            </a:endParaRPr>
          </a:p>
        </p:txBody>
      </p:sp>
      <p:sp>
        <p:nvSpPr>
          <p:cNvPr id="254" name="Google Shape;254;p29"/>
          <p:cNvSpPr txBox="1"/>
          <p:nvPr/>
        </p:nvSpPr>
        <p:spPr>
          <a:xfrm>
            <a:off x="2081925" y="1090075"/>
            <a:ext cx="52389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Vs</a:t>
            </a:r>
            <a:endParaRPr/>
          </a:p>
        </p:txBody>
      </p:sp>
      <p:pic>
        <p:nvPicPr>
          <p:cNvPr id="255" name="Google Shape;255;p29" descr="\text{Iso}(X_{\text{dec}}^{\text{multi}})" title="MathEquation,#000000"/>
          <p:cNvPicPr preferRelativeResize="0"/>
          <p:nvPr/>
        </p:nvPicPr>
        <p:blipFill>
          <a:blip r:embed="rId3">
            <a:alphaModFix/>
          </a:blip>
          <a:stretch>
            <a:fillRect/>
          </a:stretch>
        </p:blipFill>
        <p:spPr>
          <a:xfrm>
            <a:off x="3400444" y="1077025"/>
            <a:ext cx="960008" cy="393600"/>
          </a:xfrm>
          <a:prstGeom prst="rect">
            <a:avLst/>
          </a:prstGeom>
          <a:noFill/>
          <a:ln>
            <a:noFill/>
          </a:ln>
        </p:spPr>
      </p:pic>
      <p:pic>
        <p:nvPicPr>
          <p:cNvPr id="256" name="Google Shape;256;p29" descr="\text{Iso}(X_{\text{dec}}^{\text{bi}})" title="MathEquation,#000000"/>
          <p:cNvPicPr preferRelativeResize="0"/>
          <p:nvPr/>
        </p:nvPicPr>
        <p:blipFill>
          <a:blip r:embed="rId4">
            <a:alphaModFix/>
          </a:blip>
          <a:stretch>
            <a:fillRect/>
          </a:stretch>
        </p:blipFill>
        <p:spPr>
          <a:xfrm>
            <a:off x="5153050" y="1077025"/>
            <a:ext cx="833016" cy="393600"/>
          </a:xfrm>
          <a:prstGeom prst="rect">
            <a:avLst/>
          </a:prstGeom>
          <a:noFill/>
          <a:ln>
            <a:noFill/>
          </a:ln>
        </p:spPr>
      </p:pic>
      <p:pic>
        <p:nvPicPr>
          <p:cNvPr id="257" name="Google Shape;257;p29"/>
          <p:cNvPicPr preferRelativeResize="0"/>
          <p:nvPr/>
        </p:nvPicPr>
        <p:blipFill>
          <a:blip r:embed="rId5">
            <a:alphaModFix/>
          </a:blip>
          <a:stretch>
            <a:fillRect/>
          </a:stretch>
        </p:blipFill>
        <p:spPr>
          <a:xfrm>
            <a:off x="4954000" y="1865725"/>
            <a:ext cx="3685626" cy="2457075"/>
          </a:xfrm>
          <a:prstGeom prst="rect">
            <a:avLst/>
          </a:prstGeom>
          <a:noFill/>
          <a:ln>
            <a:noFill/>
          </a:ln>
        </p:spPr>
      </p:pic>
      <p:pic>
        <p:nvPicPr>
          <p:cNvPr id="258" name="Google Shape;258;p29"/>
          <p:cNvPicPr preferRelativeResize="0"/>
          <p:nvPr/>
        </p:nvPicPr>
        <p:blipFill>
          <a:blip r:embed="rId6">
            <a:alphaModFix/>
          </a:blip>
          <a:stretch>
            <a:fillRect/>
          </a:stretch>
        </p:blipFill>
        <p:spPr>
          <a:xfrm>
            <a:off x="734600" y="1864050"/>
            <a:ext cx="3685626" cy="245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4354"/>
              <a:buFont typeface="Arial"/>
              <a:buNone/>
            </a:pPr>
            <a:r>
              <a:rPr lang="en" sz="2480">
                <a:latin typeface="Lexend"/>
                <a:ea typeface="Lexend"/>
                <a:cs typeface="Lexend"/>
                <a:sym typeface="Lexend"/>
              </a:rPr>
              <a:t>Multilingual decoder capacity reduction (cont.)</a:t>
            </a:r>
            <a:endParaRPr/>
          </a:p>
          <a:p>
            <a:pPr marL="0" lvl="0" indent="0" algn="l" rtl="0">
              <a:spcBef>
                <a:spcPts val="0"/>
              </a:spcBef>
              <a:spcAft>
                <a:spcPts val="0"/>
              </a:spcAft>
              <a:buNone/>
            </a:pPr>
            <a:endParaRPr/>
          </a:p>
        </p:txBody>
      </p:sp>
      <p:sp>
        <p:nvSpPr>
          <p:cNvPr id="264" name="Google Shape;26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For the same sentences, decoder states from multilingual models </a:t>
            </a:r>
            <a:r>
              <a:rPr lang="en" sz="1600" b="1">
                <a:latin typeface="Open Sans"/>
                <a:ea typeface="Open Sans"/>
                <a:cs typeface="Open Sans"/>
                <a:sym typeface="Open Sans"/>
              </a:rPr>
              <a:t>consistently use less available dimensionality</a:t>
            </a:r>
            <a:endParaRPr sz="1600" b="1">
              <a:latin typeface="Open Sans"/>
              <a:ea typeface="Open Sans"/>
              <a:cs typeface="Open Sans"/>
              <a:sym typeface="Open Sans"/>
            </a:endParaRPr>
          </a:p>
          <a:p>
            <a:pPr marL="914400" lvl="1" indent="-330200" algn="l" rtl="0">
              <a:spcBef>
                <a:spcPts val="0"/>
              </a:spcBef>
              <a:spcAft>
                <a:spcPts val="0"/>
              </a:spcAft>
              <a:buSzPts val="1600"/>
              <a:buFont typeface="Open Sans"/>
              <a:buChar char="○"/>
            </a:pPr>
            <a:r>
              <a:rPr lang="en" sz="1600">
                <a:latin typeface="Open Sans"/>
                <a:ea typeface="Open Sans"/>
                <a:cs typeface="Open Sans"/>
                <a:sym typeface="Open Sans"/>
              </a:rPr>
              <a:t>Accounts for any sharing across targets</a:t>
            </a:r>
            <a:endParaRPr sz="1600">
              <a:latin typeface="Open Sans"/>
              <a:ea typeface="Open Sans"/>
              <a:cs typeface="Open Sans"/>
              <a:sym typeface="Open Sans"/>
            </a:endParaRPr>
          </a:p>
          <a:p>
            <a:pPr marL="914400" lvl="1" indent="-330200" algn="l" rtl="0">
              <a:spcBef>
                <a:spcPts val="0"/>
              </a:spcBef>
              <a:spcAft>
                <a:spcPts val="0"/>
              </a:spcAft>
              <a:buSzPts val="1600"/>
              <a:buFont typeface="Open Sans"/>
              <a:buChar char="○"/>
            </a:pPr>
            <a:r>
              <a:rPr lang="en" sz="1600">
                <a:latin typeface="Open Sans"/>
                <a:ea typeface="Open Sans"/>
                <a:cs typeface="Open Sans"/>
                <a:sym typeface="Open Sans"/>
              </a:rPr>
              <a:t>Bottleneck phenomenon?</a:t>
            </a:r>
            <a:endParaRPr sz="1600">
              <a:latin typeface="Open Sans"/>
              <a:ea typeface="Open Sans"/>
              <a:cs typeface="Open Sans"/>
              <a:sym typeface="Open Sans"/>
            </a:endParaRPr>
          </a:p>
        </p:txBody>
      </p:sp>
      <p:sp>
        <p:nvSpPr>
          <p:cNvPr id="265" name="Google Shape;26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80">
                <a:latin typeface="Lexend"/>
                <a:ea typeface="Lexend"/>
                <a:cs typeface="Lexend"/>
                <a:sym typeface="Lexend"/>
              </a:rPr>
              <a:t>Decoder states store language specific information</a:t>
            </a:r>
            <a:endParaRPr/>
          </a:p>
        </p:txBody>
      </p:sp>
      <p:sp>
        <p:nvSpPr>
          <p:cNvPr id="271" name="Google Shape;27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72" name="Google Shape;272;p31"/>
          <p:cNvPicPr preferRelativeResize="0"/>
          <p:nvPr/>
        </p:nvPicPr>
        <p:blipFill>
          <a:blip r:embed="rId3">
            <a:alphaModFix/>
          </a:blip>
          <a:stretch>
            <a:fillRect/>
          </a:stretch>
        </p:blipFill>
        <p:spPr>
          <a:xfrm>
            <a:off x="122086" y="2223625"/>
            <a:ext cx="3790315" cy="2514550"/>
          </a:xfrm>
          <a:prstGeom prst="rect">
            <a:avLst/>
          </a:prstGeom>
          <a:noFill/>
          <a:ln>
            <a:noFill/>
          </a:ln>
        </p:spPr>
      </p:pic>
      <p:sp>
        <p:nvSpPr>
          <p:cNvPr id="273" name="Google Shape;273;p31"/>
          <p:cNvSpPr txBox="1"/>
          <p:nvPr/>
        </p:nvSpPr>
        <p:spPr>
          <a:xfrm>
            <a:off x="1635100" y="4738175"/>
            <a:ext cx="2835300"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a:ea typeface="Lexend"/>
                <a:cs typeface="Lexend"/>
                <a:sym typeface="Lexend"/>
              </a:rPr>
              <a:t>WMT-large</a:t>
            </a:r>
            <a:endParaRPr>
              <a:latin typeface="Lexend"/>
              <a:ea typeface="Lexend"/>
              <a:cs typeface="Lexend"/>
              <a:sym typeface="Lexend"/>
            </a:endParaRPr>
          </a:p>
        </p:txBody>
      </p:sp>
      <p:pic>
        <p:nvPicPr>
          <p:cNvPr id="274" name="Google Shape;274;p31" descr="\Delta \text{Iso} = \text{Iso}(X^{\text{multi}}(s,t_k)) - \text{Iso}(X^{\text{multi}}(s,\cup_j t_j)) " title="MathEquation,#000000"/>
          <p:cNvPicPr preferRelativeResize="0"/>
          <p:nvPr/>
        </p:nvPicPr>
        <p:blipFill>
          <a:blip r:embed="rId4">
            <a:alphaModFix/>
          </a:blip>
          <a:stretch>
            <a:fillRect/>
          </a:stretch>
        </p:blipFill>
        <p:spPr>
          <a:xfrm>
            <a:off x="2181350" y="1108600"/>
            <a:ext cx="4781300" cy="340675"/>
          </a:xfrm>
          <a:prstGeom prst="rect">
            <a:avLst/>
          </a:prstGeom>
          <a:noFill/>
          <a:ln>
            <a:noFill/>
          </a:ln>
        </p:spPr>
      </p:pic>
      <p:sp>
        <p:nvSpPr>
          <p:cNvPr id="275" name="Google Shape;275;p31"/>
          <p:cNvSpPr/>
          <p:nvPr/>
        </p:nvSpPr>
        <p:spPr>
          <a:xfrm rot="-5400000">
            <a:off x="3721100" y="1030175"/>
            <a:ext cx="203100" cy="1041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31"/>
          <p:cNvSpPr txBox="1"/>
          <p:nvPr/>
        </p:nvSpPr>
        <p:spPr>
          <a:xfrm>
            <a:off x="3086100" y="1612900"/>
            <a:ext cx="1981200" cy="3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Language-pair specific decoder states</a:t>
            </a:r>
            <a:endParaRPr/>
          </a:p>
        </p:txBody>
      </p:sp>
      <p:sp>
        <p:nvSpPr>
          <p:cNvPr id="277" name="Google Shape;277;p31"/>
          <p:cNvSpPr/>
          <p:nvPr/>
        </p:nvSpPr>
        <p:spPr>
          <a:xfrm rot="-5400000">
            <a:off x="5867400" y="1030163"/>
            <a:ext cx="203100" cy="1041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1"/>
          <p:cNvSpPr txBox="1"/>
          <p:nvPr/>
        </p:nvSpPr>
        <p:spPr>
          <a:xfrm>
            <a:off x="5232400" y="1612900"/>
            <a:ext cx="1981200" cy="3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Overall decoder states</a:t>
            </a:r>
            <a:endParaRPr/>
          </a:p>
        </p:txBody>
      </p:sp>
      <p:sp>
        <p:nvSpPr>
          <p:cNvPr id="279" name="Google Shape;279;p31"/>
          <p:cNvSpPr txBox="1"/>
          <p:nvPr/>
        </p:nvSpPr>
        <p:spPr>
          <a:xfrm>
            <a:off x="4216400" y="2336800"/>
            <a:ext cx="4398900" cy="1974900"/>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SzPts val="1400"/>
              <a:buFont typeface="Open Sans"/>
              <a:buChar char="●"/>
            </a:pPr>
            <a:r>
              <a:rPr lang="en">
                <a:latin typeface="Open Sans"/>
                <a:ea typeface="Open Sans"/>
                <a:cs typeface="Open Sans"/>
                <a:sym typeface="Open Sans"/>
              </a:rPr>
              <a:t>Isotropy of </a:t>
            </a:r>
            <a:r>
              <a:rPr lang="en">
                <a:solidFill>
                  <a:schemeClr val="dk1"/>
                </a:solidFill>
                <a:latin typeface="Open Sans"/>
                <a:ea typeface="Open Sans"/>
                <a:cs typeface="Open Sans"/>
                <a:sym typeface="Open Sans"/>
              </a:rPr>
              <a:t>language-pair specific decoder states is higher than the isotropy of overall decoder states</a:t>
            </a:r>
            <a:endParaRPr>
              <a:solidFill>
                <a:schemeClr val="dk1"/>
              </a:solidFill>
              <a:latin typeface="Open Sans"/>
              <a:ea typeface="Open Sans"/>
              <a:cs typeface="Open Sans"/>
              <a:sym typeface="Open Sans"/>
            </a:endParaRPr>
          </a:p>
          <a:p>
            <a:pPr marL="457200" lvl="0" indent="-317500" algn="l" rtl="0">
              <a:spcBef>
                <a:spcPts val="100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No similar pattern seen in encoder states</a:t>
            </a:r>
            <a:endParaRPr>
              <a:solidFill>
                <a:schemeClr val="dk1"/>
              </a:solidFill>
              <a:latin typeface="Open Sans"/>
              <a:ea typeface="Open Sans"/>
              <a:cs typeface="Open Sans"/>
              <a:sym typeface="Open Sans"/>
            </a:endParaRPr>
          </a:p>
          <a:p>
            <a:pPr marL="457200" lvl="0" indent="-317500" algn="l" rtl="0">
              <a:spcBef>
                <a:spcPts val="1000"/>
              </a:spcBef>
              <a:spcAft>
                <a:spcPts val="0"/>
              </a:spcAft>
              <a:buSzPts val="1400"/>
              <a:buFont typeface="Open Sans"/>
              <a:buChar char="●"/>
            </a:pPr>
            <a:r>
              <a:rPr lang="en">
                <a:latin typeface="Open Sans"/>
                <a:ea typeface="Open Sans"/>
                <a:cs typeface="Open Sans"/>
                <a:sym typeface="Open Sans"/>
              </a:rPr>
              <a:t>Some top dimensions in decoder are </a:t>
            </a:r>
            <a:r>
              <a:rPr lang="en" b="1">
                <a:latin typeface="Open Sans"/>
                <a:ea typeface="Open Sans"/>
                <a:cs typeface="Open Sans"/>
                <a:sym typeface="Open Sans"/>
              </a:rPr>
              <a:t>largely dictated by language information</a:t>
            </a:r>
            <a:endParaRPr b="1">
              <a:latin typeface="Open Sans"/>
              <a:ea typeface="Open Sans"/>
              <a:cs typeface="Open Sans"/>
              <a:sym typeface="Open Sans"/>
            </a:endParaRPr>
          </a:p>
          <a:p>
            <a:pPr marL="914400" lvl="1" indent="-317500" algn="l" rtl="0">
              <a:spcBef>
                <a:spcPts val="1000"/>
              </a:spcBef>
              <a:spcAft>
                <a:spcPts val="0"/>
              </a:spcAft>
              <a:buSzPts val="1400"/>
              <a:buFont typeface="Open Sans"/>
              <a:buChar char="○"/>
            </a:pPr>
            <a:r>
              <a:rPr lang="en">
                <a:latin typeface="Open Sans"/>
                <a:ea typeface="Open Sans"/>
                <a:cs typeface="Open Sans"/>
                <a:sym typeface="Open Sans"/>
              </a:rPr>
              <a:t>Low isotropy = high variance spread across few dimensions</a:t>
            </a:r>
            <a:endParaRPr>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p:nvPr/>
        </p:nvSpPr>
        <p:spPr>
          <a:xfrm>
            <a:off x="4310700" y="0"/>
            <a:ext cx="4833300" cy="51528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80">
                <a:latin typeface="Lexend"/>
                <a:ea typeface="Lexend"/>
                <a:cs typeface="Lexend"/>
                <a:sym typeface="Lexend"/>
              </a:rPr>
              <a:t>Outline</a:t>
            </a:r>
            <a:endParaRPr/>
          </a:p>
        </p:txBody>
      </p:sp>
      <p:sp>
        <p:nvSpPr>
          <p:cNvPr id="64" name="Google Shape;64;p14"/>
          <p:cNvSpPr txBox="1">
            <a:spLocks noGrp="1"/>
          </p:cNvSpPr>
          <p:nvPr>
            <p:ph type="body" idx="2"/>
          </p:nvPr>
        </p:nvSpPr>
        <p:spPr>
          <a:xfrm>
            <a:off x="4939500" y="724075"/>
            <a:ext cx="4204500" cy="3695100"/>
          </a:xfrm>
          <a:prstGeom prst="rect">
            <a:avLst/>
          </a:prstGeom>
        </p:spPr>
        <p:txBody>
          <a:bodyPr spcFirstLastPara="1" wrap="square" lIns="91425" tIns="91425" rIns="91425" bIns="91425" anchor="ctr" anchorCtr="0">
            <a:normAutofit/>
          </a:bodyPr>
          <a:lstStyle/>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Motivation</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Isotropy Metrics</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Experiment Setup</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Main Results</a:t>
            </a:r>
            <a:endParaRPr>
              <a:latin typeface="Lexend"/>
              <a:ea typeface="Lexend"/>
              <a:cs typeface="Lexend"/>
              <a:sym typeface="Lexend"/>
            </a:endParaRPr>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Lexend"/>
                <a:ea typeface="Lexend"/>
                <a:cs typeface="Lexend"/>
                <a:sym typeface="Lexend"/>
              </a:rPr>
              <a:t>Decoder states store language specific information</a:t>
            </a:r>
            <a:endParaRPr sz="2200"/>
          </a:p>
        </p:txBody>
      </p:sp>
      <p:sp>
        <p:nvSpPr>
          <p:cNvPr id="285" name="Google Shape;28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86" name="Google Shape;286;p32" descr="\Delta \text{Iso} = \text{Iso}(X^{\text{multi}}(s,t_k)) - \text{Iso}(X^{\text{multi}}(s,\cup_j t_j)) " title="MathEquation,#000000"/>
          <p:cNvPicPr preferRelativeResize="0"/>
          <p:nvPr/>
        </p:nvPicPr>
        <p:blipFill>
          <a:blip r:embed="rId3">
            <a:alphaModFix/>
          </a:blip>
          <a:stretch>
            <a:fillRect/>
          </a:stretch>
        </p:blipFill>
        <p:spPr>
          <a:xfrm>
            <a:off x="2181350" y="1108600"/>
            <a:ext cx="4781300" cy="340675"/>
          </a:xfrm>
          <a:prstGeom prst="rect">
            <a:avLst/>
          </a:prstGeom>
          <a:noFill/>
          <a:ln>
            <a:noFill/>
          </a:ln>
        </p:spPr>
      </p:pic>
      <p:sp>
        <p:nvSpPr>
          <p:cNvPr id="287" name="Google Shape;287;p32"/>
          <p:cNvSpPr/>
          <p:nvPr/>
        </p:nvSpPr>
        <p:spPr>
          <a:xfrm rot="-5400000">
            <a:off x="3721100" y="1030175"/>
            <a:ext cx="203100" cy="1041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 name="Google Shape;288;p32"/>
          <p:cNvSpPr txBox="1"/>
          <p:nvPr/>
        </p:nvSpPr>
        <p:spPr>
          <a:xfrm>
            <a:off x="3086100" y="1612900"/>
            <a:ext cx="1981200" cy="3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Language-pair specific decoder states</a:t>
            </a:r>
            <a:endParaRPr/>
          </a:p>
        </p:txBody>
      </p:sp>
      <p:sp>
        <p:nvSpPr>
          <p:cNvPr id="289" name="Google Shape;289;p32"/>
          <p:cNvSpPr/>
          <p:nvPr/>
        </p:nvSpPr>
        <p:spPr>
          <a:xfrm rot="-5400000">
            <a:off x="5867400" y="1030163"/>
            <a:ext cx="203100" cy="1041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32"/>
          <p:cNvSpPr txBox="1"/>
          <p:nvPr/>
        </p:nvSpPr>
        <p:spPr>
          <a:xfrm>
            <a:off x="5232400" y="1612900"/>
            <a:ext cx="1981200" cy="3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Overall decoder states</a:t>
            </a:r>
            <a:endParaRPr/>
          </a:p>
        </p:txBody>
      </p:sp>
      <p:sp>
        <p:nvSpPr>
          <p:cNvPr id="291" name="Google Shape;291;p32"/>
          <p:cNvSpPr/>
          <p:nvPr/>
        </p:nvSpPr>
        <p:spPr>
          <a:xfrm>
            <a:off x="1276350" y="3076550"/>
            <a:ext cx="1041300" cy="34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r>
              <a:rPr lang="en" baseline="-25000"/>
              <a:t>1</a:t>
            </a:r>
            <a:endParaRPr baseline="-25000"/>
          </a:p>
        </p:txBody>
      </p:sp>
      <p:sp>
        <p:nvSpPr>
          <p:cNvPr id="292" name="Google Shape;292;p32"/>
          <p:cNvSpPr/>
          <p:nvPr/>
        </p:nvSpPr>
        <p:spPr>
          <a:xfrm>
            <a:off x="2774950" y="3076550"/>
            <a:ext cx="1041300" cy="340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r>
              <a:rPr lang="en" baseline="-25000"/>
              <a:t>2</a:t>
            </a:r>
            <a:endParaRPr baseline="-25000"/>
          </a:p>
        </p:txBody>
      </p:sp>
      <p:cxnSp>
        <p:nvCxnSpPr>
          <p:cNvPr id="293" name="Google Shape;293;p32"/>
          <p:cNvCxnSpPr/>
          <p:nvPr/>
        </p:nvCxnSpPr>
        <p:spPr>
          <a:xfrm rot="10800000" flipH="1">
            <a:off x="1009650" y="3238050"/>
            <a:ext cx="3060600" cy="3600"/>
          </a:xfrm>
          <a:prstGeom prst="straightConnector1">
            <a:avLst/>
          </a:prstGeom>
          <a:noFill/>
          <a:ln w="9525" cap="flat" cmpd="sng">
            <a:solidFill>
              <a:schemeClr val="dk2"/>
            </a:solidFill>
            <a:prstDash val="dot"/>
            <a:round/>
            <a:headEnd type="triangle" w="med" len="med"/>
            <a:tailEnd type="triangle" w="med" len="med"/>
          </a:ln>
        </p:spPr>
      </p:cxnSp>
      <p:cxnSp>
        <p:nvCxnSpPr>
          <p:cNvPr id="294" name="Google Shape;294;p32"/>
          <p:cNvCxnSpPr/>
          <p:nvPr/>
        </p:nvCxnSpPr>
        <p:spPr>
          <a:xfrm>
            <a:off x="755550" y="2378050"/>
            <a:ext cx="3314700" cy="1892400"/>
          </a:xfrm>
          <a:prstGeom prst="bentConnector3">
            <a:avLst>
              <a:gd name="adj1" fmla="val 383"/>
            </a:avLst>
          </a:prstGeom>
          <a:noFill/>
          <a:ln w="9525" cap="flat" cmpd="sng">
            <a:solidFill>
              <a:schemeClr val="dk2"/>
            </a:solidFill>
            <a:prstDash val="solid"/>
            <a:round/>
            <a:headEnd type="triangle" w="med" len="med"/>
            <a:tailEnd type="triangle" w="med" len="med"/>
          </a:ln>
        </p:spPr>
      </p:cxnSp>
      <p:sp>
        <p:nvSpPr>
          <p:cNvPr id="295" name="Google Shape;295;p32"/>
          <p:cNvSpPr txBox="1"/>
          <p:nvPr/>
        </p:nvSpPr>
        <p:spPr>
          <a:xfrm>
            <a:off x="1136350" y="3695700"/>
            <a:ext cx="16386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Variance explained by target language </a:t>
            </a:r>
            <a:endParaRPr sz="1000"/>
          </a:p>
        </p:txBody>
      </p:sp>
      <p:sp>
        <p:nvSpPr>
          <p:cNvPr id="296" name="Google Shape;296;p32"/>
          <p:cNvSpPr txBox="1"/>
          <p:nvPr/>
        </p:nvSpPr>
        <p:spPr>
          <a:xfrm>
            <a:off x="4216400" y="2336800"/>
            <a:ext cx="4398900" cy="1974900"/>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SzPts val="1400"/>
              <a:buFont typeface="Open Sans"/>
              <a:buChar char="●"/>
            </a:pPr>
            <a:r>
              <a:rPr lang="en">
                <a:latin typeface="Open Sans"/>
                <a:ea typeface="Open Sans"/>
                <a:cs typeface="Open Sans"/>
                <a:sym typeface="Open Sans"/>
              </a:rPr>
              <a:t>Isotropy of </a:t>
            </a:r>
            <a:r>
              <a:rPr lang="en">
                <a:solidFill>
                  <a:schemeClr val="dk1"/>
                </a:solidFill>
                <a:latin typeface="Open Sans"/>
                <a:ea typeface="Open Sans"/>
                <a:cs typeface="Open Sans"/>
                <a:sym typeface="Open Sans"/>
              </a:rPr>
              <a:t>language-pair specific decoder states is higher than the isotropy of overall decoder states</a:t>
            </a:r>
            <a:endParaRPr>
              <a:solidFill>
                <a:schemeClr val="dk1"/>
              </a:solidFill>
              <a:latin typeface="Open Sans"/>
              <a:ea typeface="Open Sans"/>
              <a:cs typeface="Open Sans"/>
              <a:sym typeface="Open Sans"/>
            </a:endParaRPr>
          </a:p>
          <a:p>
            <a:pPr marL="457200" lvl="0" indent="-317500" algn="l" rtl="0">
              <a:spcBef>
                <a:spcPts val="100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No similar pattern seen in encoder states</a:t>
            </a:r>
            <a:endParaRPr>
              <a:solidFill>
                <a:schemeClr val="dk1"/>
              </a:solidFill>
              <a:latin typeface="Open Sans"/>
              <a:ea typeface="Open Sans"/>
              <a:cs typeface="Open Sans"/>
              <a:sym typeface="Open Sans"/>
            </a:endParaRPr>
          </a:p>
          <a:p>
            <a:pPr marL="457200" lvl="0" indent="-317500" algn="l" rtl="0">
              <a:spcBef>
                <a:spcPts val="1000"/>
              </a:spcBef>
              <a:spcAft>
                <a:spcPts val="0"/>
              </a:spcAft>
              <a:buSzPts val="1400"/>
              <a:buFont typeface="Open Sans"/>
              <a:buChar char="●"/>
            </a:pPr>
            <a:r>
              <a:rPr lang="en">
                <a:latin typeface="Open Sans"/>
                <a:ea typeface="Open Sans"/>
                <a:cs typeface="Open Sans"/>
                <a:sym typeface="Open Sans"/>
              </a:rPr>
              <a:t>Some top dimensions in decoder are </a:t>
            </a:r>
            <a:r>
              <a:rPr lang="en" b="1">
                <a:latin typeface="Open Sans"/>
                <a:ea typeface="Open Sans"/>
                <a:cs typeface="Open Sans"/>
                <a:sym typeface="Open Sans"/>
              </a:rPr>
              <a:t>largely dictated by language information</a:t>
            </a:r>
            <a:endParaRPr b="1">
              <a:latin typeface="Open Sans"/>
              <a:ea typeface="Open Sans"/>
              <a:cs typeface="Open Sans"/>
              <a:sym typeface="Open Sans"/>
            </a:endParaRPr>
          </a:p>
          <a:p>
            <a:pPr marL="914400" lvl="1" indent="-317500" algn="l" rtl="0">
              <a:spcBef>
                <a:spcPts val="1000"/>
              </a:spcBef>
              <a:spcAft>
                <a:spcPts val="0"/>
              </a:spcAft>
              <a:buSzPts val="1400"/>
              <a:buFont typeface="Open Sans"/>
              <a:buChar char="○"/>
            </a:pPr>
            <a:r>
              <a:rPr lang="en">
                <a:latin typeface="Open Sans"/>
                <a:ea typeface="Open Sans"/>
                <a:cs typeface="Open Sans"/>
                <a:sym typeface="Open Sans"/>
              </a:rPr>
              <a:t>Low isotropy = high variance spread across few dimensions</a:t>
            </a:r>
            <a:endParaRPr>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Lexend"/>
                <a:ea typeface="Lexend"/>
                <a:cs typeface="Lexend"/>
                <a:sym typeface="Lexend"/>
              </a:rPr>
              <a:t>Decoder states store language specific information</a:t>
            </a:r>
            <a:endParaRPr sz="2200"/>
          </a:p>
        </p:txBody>
      </p:sp>
      <p:sp>
        <p:nvSpPr>
          <p:cNvPr id="302" name="Google Shape;30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303" name="Google Shape;303;p33"/>
          <p:cNvPicPr preferRelativeResize="0"/>
          <p:nvPr/>
        </p:nvPicPr>
        <p:blipFill>
          <a:blip r:embed="rId3">
            <a:alphaModFix/>
          </a:blip>
          <a:stretch>
            <a:fillRect/>
          </a:stretch>
        </p:blipFill>
        <p:spPr>
          <a:xfrm>
            <a:off x="311700" y="2218925"/>
            <a:ext cx="3905250" cy="2590800"/>
          </a:xfrm>
          <a:prstGeom prst="rect">
            <a:avLst/>
          </a:prstGeom>
          <a:noFill/>
          <a:ln>
            <a:noFill/>
          </a:ln>
        </p:spPr>
      </p:pic>
      <p:sp>
        <p:nvSpPr>
          <p:cNvPr id="304" name="Google Shape;304;p33"/>
          <p:cNvSpPr txBox="1"/>
          <p:nvPr/>
        </p:nvSpPr>
        <p:spPr>
          <a:xfrm>
            <a:off x="1856250" y="4733475"/>
            <a:ext cx="2835300"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a:ea typeface="Lexend"/>
                <a:cs typeface="Lexend"/>
                <a:sym typeface="Lexend"/>
              </a:rPr>
              <a:t>WMT-small</a:t>
            </a:r>
            <a:endParaRPr>
              <a:latin typeface="Lexend"/>
              <a:ea typeface="Lexend"/>
              <a:cs typeface="Lexend"/>
              <a:sym typeface="Lexend"/>
            </a:endParaRPr>
          </a:p>
        </p:txBody>
      </p:sp>
      <p:sp>
        <p:nvSpPr>
          <p:cNvPr id="305" name="Google Shape;305;p33"/>
          <p:cNvSpPr txBox="1"/>
          <p:nvPr/>
        </p:nvSpPr>
        <p:spPr>
          <a:xfrm>
            <a:off x="6105050" y="4733475"/>
            <a:ext cx="2835300"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a:ea typeface="Lexend"/>
                <a:cs typeface="Lexend"/>
                <a:sym typeface="Lexend"/>
              </a:rPr>
              <a:t>TED multiparallel</a:t>
            </a:r>
            <a:endParaRPr>
              <a:latin typeface="Lexend"/>
              <a:ea typeface="Lexend"/>
              <a:cs typeface="Lexend"/>
              <a:sym typeface="Lexend"/>
            </a:endParaRPr>
          </a:p>
        </p:txBody>
      </p:sp>
      <p:pic>
        <p:nvPicPr>
          <p:cNvPr id="306" name="Google Shape;306;p33"/>
          <p:cNvPicPr preferRelativeResize="0"/>
          <p:nvPr/>
        </p:nvPicPr>
        <p:blipFill>
          <a:blip r:embed="rId4">
            <a:alphaModFix/>
          </a:blip>
          <a:stretch>
            <a:fillRect/>
          </a:stretch>
        </p:blipFill>
        <p:spPr>
          <a:xfrm>
            <a:off x="4691550" y="2287800"/>
            <a:ext cx="3766850" cy="2498967"/>
          </a:xfrm>
          <a:prstGeom prst="rect">
            <a:avLst/>
          </a:prstGeom>
          <a:noFill/>
          <a:ln>
            <a:noFill/>
          </a:ln>
        </p:spPr>
      </p:pic>
      <p:pic>
        <p:nvPicPr>
          <p:cNvPr id="307" name="Google Shape;307;p33" descr="\Delta \text{Iso} = \text{Iso}(X^{\text{multi}}(s,t_k)) - \text{Iso}(X^{\text{multi}}(s,\cup_j t_j)) " title="MathEquation,#000000"/>
          <p:cNvPicPr preferRelativeResize="0"/>
          <p:nvPr/>
        </p:nvPicPr>
        <p:blipFill>
          <a:blip r:embed="rId5">
            <a:alphaModFix/>
          </a:blip>
          <a:stretch>
            <a:fillRect/>
          </a:stretch>
        </p:blipFill>
        <p:spPr>
          <a:xfrm>
            <a:off x="2181350" y="1108600"/>
            <a:ext cx="4781300" cy="340675"/>
          </a:xfrm>
          <a:prstGeom prst="rect">
            <a:avLst/>
          </a:prstGeom>
          <a:noFill/>
          <a:ln>
            <a:noFill/>
          </a:ln>
        </p:spPr>
      </p:pic>
      <p:sp>
        <p:nvSpPr>
          <p:cNvPr id="308" name="Google Shape;308;p33"/>
          <p:cNvSpPr/>
          <p:nvPr/>
        </p:nvSpPr>
        <p:spPr>
          <a:xfrm rot="-5400000">
            <a:off x="3721100" y="1030175"/>
            <a:ext cx="203100" cy="1041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9" name="Google Shape;309;p33"/>
          <p:cNvSpPr txBox="1"/>
          <p:nvPr/>
        </p:nvSpPr>
        <p:spPr>
          <a:xfrm>
            <a:off x="3086100" y="1612900"/>
            <a:ext cx="1981200" cy="3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Language-pair specific decoder states</a:t>
            </a:r>
            <a:endParaRPr/>
          </a:p>
        </p:txBody>
      </p:sp>
      <p:sp>
        <p:nvSpPr>
          <p:cNvPr id="310" name="Google Shape;310;p33"/>
          <p:cNvSpPr/>
          <p:nvPr/>
        </p:nvSpPr>
        <p:spPr>
          <a:xfrm rot="-5400000">
            <a:off x="5867400" y="1030163"/>
            <a:ext cx="203100" cy="10413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1" name="Google Shape;311;p33"/>
          <p:cNvSpPr txBox="1"/>
          <p:nvPr/>
        </p:nvSpPr>
        <p:spPr>
          <a:xfrm>
            <a:off x="5232400" y="1612900"/>
            <a:ext cx="1730400" cy="34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All decoder states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Decoder states become more language-specific by layer</a:t>
            </a:r>
            <a:endParaRPr/>
          </a:p>
        </p:txBody>
      </p:sp>
      <p:sp>
        <p:nvSpPr>
          <p:cNvPr id="317" name="Google Shape;31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318" name="Google Shape;318;p34"/>
          <p:cNvPicPr preferRelativeResize="0"/>
          <p:nvPr/>
        </p:nvPicPr>
        <p:blipFill>
          <a:blip r:embed="rId3">
            <a:alphaModFix/>
          </a:blip>
          <a:stretch>
            <a:fillRect/>
          </a:stretch>
        </p:blipFill>
        <p:spPr>
          <a:xfrm>
            <a:off x="311700" y="1065224"/>
            <a:ext cx="2995425" cy="2009613"/>
          </a:xfrm>
          <a:prstGeom prst="rect">
            <a:avLst/>
          </a:prstGeom>
          <a:noFill/>
          <a:ln>
            <a:noFill/>
          </a:ln>
        </p:spPr>
      </p:pic>
      <p:pic>
        <p:nvPicPr>
          <p:cNvPr id="319" name="Google Shape;319;p34"/>
          <p:cNvPicPr preferRelativeResize="0"/>
          <p:nvPr/>
        </p:nvPicPr>
        <p:blipFill>
          <a:blip r:embed="rId4">
            <a:alphaModFix/>
          </a:blip>
          <a:stretch>
            <a:fillRect/>
          </a:stretch>
        </p:blipFill>
        <p:spPr>
          <a:xfrm>
            <a:off x="5335400" y="1017713"/>
            <a:ext cx="3137050" cy="2104625"/>
          </a:xfrm>
          <a:prstGeom prst="rect">
            <a:avLst/>
          </a:prstGeom>
          <a:noFill/>
          <a:ln>
            <a:noFill/>
          </a:ln>
        </p:spPr>
      </p:pic>
      <p:pic>
        <p:nvPicPr>
          <p:cNvPr id="320" name="Google Shape;320;p34"/>
          <p:cNvPicPr preferRelativeResize="0"/>
          <p:nvPr/>
        </p:nvPicPr>
        <p:blipFill>
          <a:blip r:embed="rId5">
            <a:alphaModFix/>
          </a:blip>
          <a:stretch>
            <a:fillRect/>
          </a:stretch>
        </p:blipFill>
        <p:spPr>
          <a:xfrm>
            <a:off x="2985388" y="3027325"/>
            <a:ext cx="2995425" cy="200959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Lexend"/>
                <a:ea typeface="Lexend"/>
                <a:cs typeface="Lexend"/>
                <a:sym typeface="Lexend"/>
              </a:rPr>
              <a:t>Metric consistency</a:t>
            </a:r>
            <a:endParaRPr sz="2200">
              <a:latin typeface="Lexend"/>
              <a:ea typeface="Lexend"/>
              <a:cs typeface="Lexend"/>
              <a:sym typeface="Lexend"/>
            </a:endParaRPr>
          </a:p>
        </p:txBody>
      </p:sp>
      <p:sp>
        <p:nvSpPr>
          <p:cNvPr id="326" name="Google Shape;326;p35"/>
          <p:cNvSpPr txBox="1">
            <a:spLocks noGrp="1"/>
          </p:cNvSpPr>
          <p:nvPr>
            <p:ph type="body" idx="1"/>
          </p:nvPr>
        </p:nvSpPr>
        <p:spPr>
          <a:xfrm>
            <a:off x="311700" y="1152475"/>
            <a:ext cx="29580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Open Sans"/>
              <a:buChar char="●"/>
            </a:pPr>
            <a:r>
              <a:rPr lang="en">
                <a:latin typeface="Open Sans"/>
                <a:ea typeface="Open Sans"/>
                <a:cs typeface="Open Sans"/>
                <a:sym typeface="Open Sans"/>
              </a:rPr>
              <a:t>All scores reported here are IsoScore</a:t>
            </a:r>
            <a:endParaRPr>
              <a:latin typeface="Open Sans"/>
              <a:ea typeface="Open Sans"/>
              <a:cs typeface="Open Sans"/>
              <a:sym typeface="Open Sans"/>
            </a:endParaRPr>
          </a:p>
          <a:p>
            <a:pPr marL="457200" lvl="0" indent="-342900" algn="l" rtl="0">
              <a:spcBef>
                <a:spcPts val="0"/>
              </a:spcBef>
              <a:spcAft>
                <a:spcPts val="0"/>
              </a:spcAft>
              <a:buSzPts val="1800"/>
              <a:buFont typeface="Open Sans"/>
              <a:buChar char="●"/>
            </a:pPr>
            <a:r>
              <a:rPr lang="en">
                <a:latin typeface="Open Sans"/>
                <a:ea typeface="Open Sans"/>
                <a:cs typeface="Open Sans"/>
                <a:sym typeface="Open Sans"/>
              </a:rPr>
              <a:t>Metric agreement is high</a:t>
            </a:r>
            <a:endParaRPr>
              <a:latin typeface="Open Sans"/>
              <a:ea typeface="Open Sans"/>
              <a:cs typeface="Open Sans"/>
              <a:sym typeface="Open Sans"/>
            </a:endParaRPr>
          </a:p>
        </p:txBody>
      </p:sp>
      <p:sp>
        <p:nvSpPr>
          <p:cNvPr id="327" name="Google Shape;32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328" name="Google Shape;328;p35"/>
          <p:cNvPicPr preferRelativeResize="0"/>
          <p:nvPr/>
        </p:nvPicPr>
        <p:blipFill>
          <a:blip r:embed="rId3">
            <a:alphaModFix/>
          </a:blip>
          <a:stretch>
            <a:fillRect/>
          </a:stretch>
        </p:blipFill>
        <p:spPr>
          <a:xfrm>
            <a:off x="3753175" y="1152475"/>
            <a:ext cx="5079126" cy="3175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Conclusions</a:t>
            </a:r>
            <a:endParaRPr/>
          </a:p>
        </p:txBody>
      </p:sp>
      <p:sp>
        <p:nvSpPr>
          <p:cNvPr id="334" name="Google Shape;334;p36"/>
          <p:cNvSpPr txBox="1">
            <a:spLocks noGrp="1"/>
          </p:cNvSpPr>
          <p:nvPr>
            <p:ph type="body" idx="1"/>
          </p:nvPr>
        </p:nvSpPr>
        <p:spPr>
          <a:xfrm>
            <a:off x="311700" y="1152475"/>
            <a:ext cx="4908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latin typeface="Open Sans"/>
                <a:ea typeface="Open Sans"/>
                <a:cs typeface="Open Sans"/>
                <a:sym typeface="Open Sans"/>
              </a:rPr>
              <a:t>We study the geometric differences between representations from comparable bilingual and multilingual translation models</a:t>
            </a:r>
            <a:endParaRPr sz="1600">
              <a:latin typeface="Open Sans"/>
              <a:ea typeface="Open Sans"/>
              <a:cs typeface="Open Sans"/>
              <a:sym typeface="Open Sans"/>
            </a:endParaRPr>
          </a:p>
          <a:p>
            <a:pPr marL="457200" lvl="0" indent="-330200" algn="l" rtl="0">
              <a:spcBef>
                <a:spcPts val="1000"/>
              </a:spcBef>
              <a:spcAft>
                <a:spcPts val="0"/>
              </a:spcAft>
              <a:buSzPts val="1600"/>
              <a:buFont typeface="Open Sans"/>
              <a:buChar char="●"/>
            </a:pPr>
            <a:r>
              <a:rPr lang="en" sz="1600">
                <a:latin typeface="Open Sans"/>
                <a:ea typeface="Open Sans"/>
                <a:cs typeface="Open Sans"/>
                <a:sym typeface="Open Sans"/>
              </a:rPr>
              <a:t>Consistent reduction in isotropy in multilingual decoder states</a:t>
            </a:r>
            <a:endParaRPr sz="1600">
              <a:latin typeface="Open Sans"/>
              <a:ea typeface="Open Sans"/>
              <a:cs typeface="Open Sans"/>
              <a:sym typeface="Open Sans"/>
            </a:endParaRPr>
          </a:p>
          <a:p>
            <a:pPr marL="457200" lvl="0" indent="-330200" algn="l" rtl="0">
              <a:spcBef>
                <a:spcPts val="1000"/>
              </a:spcBef>
              <a:spcAft>
                <a:spcPts val="1000"/>
              </a:spcAft>
              <a:buSzPts val="1600"/>
              <a:buFont typeface="Open Sans"/>
              <a:buChar char="●"/>
            </a:pPr>
            <a:r>
              <a:rPr lang="en" sz="1600">
                <a:latin typeface="Open Sans"/>
                <a:ea typeface="Open Sans"/>
                <a:cs typeface="Open Sans"/>
                <a:sym typeface="Open Sans"/>
              </a:rPr>
              <a:t>Language-specific dimensions seem to occupy a notable portion of the multilingual decoder representation space</a:t>
            </a:r>
            <a:endParaRPr sz="1600">
              <a:latin typeface="Open Sans"/>
              <a:ea typeface="Open Sans"/>
              <a:cs typeface="Open Sans"/>
              <a:sym typeface="Open Sans"/>
            </a:endParaRPr>
          </a:p>
        </p:txBody>
      </p:sp>
      <p:sp>
        <p:nvSpPr>
          <p:cNvPr id="335" name="Google Shape;3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pic>
        <p:nvPicPr>
          <p:cNvPr id="336" name="Google Shape;336;p36"/>
          <p:cNvPicPr preferRelativeResize="0"/>
          <p:nvPr/>
        </p:nvPicPr>
        <p:blipFill>
          <a:blip r:embed="rId3">
            <a:alphaModFix/>
          </a:blip>
          <a:stretch>
            <a:fillRect/>
          </a:stretch>
        </p:blipFill>
        <p:spPr>
          <a:xfrm>
            <a:off x="5343105" y="1007888"/>
            <a:ext cx="3626350" cy="3705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Clr>
                <a:schemeClr val="dk1"/>
              </a:buClr>
              <a:buSzPts val="990"/>
              <a:buFont typeface="Arial"/>
              <a:buNone/>
            </a:pPr>
            <a:r>
              <a:rPr lang="en" sz="2480">
                <a:latin typeface="Lexend"/>
                <a:ea typeface="Lexend"/>
                <a:cs typeface="Lexend"/>
                <a:sym typeface="Lexend"/>
              </a:rPr>
              <a:t>Thank you!</a:t>
            </a:r>
            <a:endParaRPr/>
          </a:p>
        </p:txBody>
      </p:sp>
      <p:sp>
        <p:nvSpPr>
          <p:cNvPr id="342" name="Google Shape;34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Lexend"/>
                <a:ea typeface="Lexend"/>
                <a:cs typeface="Lexend"/>
                <a:sym typeface="Lexend"/>
              </a:rPr>
              <a:t>Isotropy changes little throughout training</a:t>
            </a:r>
            <a:endParaRPr sz="2200">
              <a:latin typeface="Lexend"/>
              <a:ea typeface="Lexend"/>
              <a:cs typeface="Lexend"/>
              <a:sym typeface="Lexend"/>
            </a:endParaRPr>
          </a:p>
        </p:txBody>
      </p:sp>
      <p:sp>
        <p:nvSpPr>
          <p:cNvPr id="348" name="Google Shape;34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pic>
        <p:nvPicPr>
          <p:cNvPr id="349" name="Google Shape;349;p38"/>
          <p:cNvPicPr preferRelativeResize="0"/>
          <p:nvPr/>
        </p:nvPicPr>
        <p:blipFill>
          <a:blip r:embed="rId3">
            <a:alphaModFix/>
          </a:blip>
          <a:stretch>
            <a:fillRect/>
          </a:stretch>
        </p:blipFill>
        <p:spPr>
          <a:xfrm>
            <a:off x="1885800" y="1341274"/>
            <a:ext cx="5372400" cy="3321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Isotropy Metric 1: IsoScore details</a:t>
            </a:r>
            <a:endParaRPr/>
          </a:p>
        </p:txBody>
      </p:sp>
      <p:sp>
        <p:nvSpPr>
          <p:cNvPr id="355" name="Google Shape;355;p3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Font typeface="Open Sans"/>
              <a:buAutoNum type="arabicPeriod"/>
            </a:pPr>
            <a:r>
              <a:rPr lang="en">
                <a:latin typeface="Open Sans"/>
                <a:ea typeface="Open Sans"/>
                <a:cs typeface="Open Sans"/>
                <a:sym typeface="Open Sans"/>
              </a:rPr>
              <a:t>PCA-reorient dataset </a:t>
            </a:r>
            <a:r>
              <a:rPr lang="en">
                <a:latin typeface="Times New Roman"/>
                <a:ea typeface="Times New Roman"/>
                <a:cs typeface="Times New Roman"/>
                <a:sym typeface="Times New Roman"/>
              </a:rPr>
              <a:t>X ⊆ ℝ</a:t>
            </a:r>
            <a:r>
              <a:rPr lang="en" baseline="30000">
                <a:latin typeface="Times New Roman"/>
                <a:ea typeface="Times New Roman"/>
                <a:cs typeface="Times New Roman"/>
                <a:sym typeface="Times New Roman"/>
              </a:rPr>
              <a:t>n</a:t>
            </a:r>
            <a:r>
              <a:rPr lang="en">
                <a:latin typeface="Times New Roman"/>
                <a:ea typeface="Times New Roman"/>
                <a:cs typeface="Times New Roman"/>
                <a:sym typeface="Times New Roman"/>
              </a:rPr>
              <a:t>: X</a:t>
            </a:r>
            <a:r>
              <a:rPr lang="en" baseline="30000">
                <a:latin typeface="Times New Roman"/>
                <a:ea typeface="Times New Roman"/>
                <a:cs typeface="Times New Roman"/>
                <a:sym typeface="Times New Roman"/>
              </a:rPr>
              <a:t>PCA</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334327" algn="l" rtl="0">
              <a:spcBef>
                <a:spcPts val="1000"/>
              </a:spcBef>
              <a:spcAft>
                <a:spcPts val="0"/>
              </a:spcAft>
              <a:buSzPct val="100000"/>
              <a:buFont typeface="Open Sans"/>
              <a:buAutoNum type="arabicPeriod"/>
            </a:pPr>
            <a:r>
              <a:rPr lang="en">
                <a:latin typeface="Open Sans"/>
                <a:ea typeface="Open Sans"/>
                <a:cs typeface="Open Sans"/>
                <a:sym typeface="Open Sans"/>
              </a:rPr>
              <a:t>Compute diagonal covariance matrix of </a:t>
            </a:r>
            <a:r>
              <a:rPr lang="en">
                <a:latin typeface="Times New Roman"/>
                <a:ea typeface="Times New Roman"/>
                <a:cs typeface="Times New Roman"/>
                <a:sym typeface="Times New Roman"/>
              </a:rPr>
              <a:t>X</a:t>
            </a:r>
            <a:r>
              <a:rPr lang="en" baseline="30000">
                <a:latin typeface="Times New Roman"/>
                <a:ea typeface="Times New Roman"/>
                <a:cs typeface="Times New Roman"/>
                <a:sym typeface="Times New Roman"/>
              </a:rPr>
              <a:t>PCA</a:t>
            </a:r>
            <a:r>
              <a:rPr lang="en">
                <a:latin typeface="Times New Roman"/>
                <a:ea typeface="Times New Roman"/>
                <a:cs typeface="Times New Roman"/>
                <a:sym typeface="Times New Roman"/>
              </a:rPr>
              <a:t>: Σ</a:t>
            </a:r>
            <a:r>
              <a:rPr lang="en" baseline="-25000">
                <a:latin typeface="Times New Roman"/>
                <a:ea typeface="Times New Roman"/>
                <a:cs typeface="Times New Roman"/>
                <a:sym typeface="Times New Roman"/>
              </a:rPr>
              <a:t>D</a:t>
            </a:r>
            <a:r>
              <a:rPr lang="en">
                <a:latin typeface="Times New Roman"/>
                <a:ea typeface="Times New Roman"/>
                <a:cs typeface="Times New Roman"/>
                <a:sym typeface="Times New Roman"/>
              </a:rPr>
              <a:t> </a:t>
            </a:r>
            <a:endParaRPr>
              <a:latin typeface="Open Sans"/>
              <a:ea typeface="Open Sans"/>
              <a:cs typeface="Open Sans"/>
              <a:sym typeface="Open Sans"/>
            </a:endParaRPr>
          </a:p>
          <a:p>
            <a:pPr marL="457200" lvl="0" indent="-334327" algn="l" rtl="0">
              <a:spcBef>
                <a:spcPts val="1000"/>
              </a:spcBef>
              <a:spcAft>
                <a:spcPts val="0"/>
              </a:spcAft>
              <a:buSzPct val="100000"/>
              <a:buFont typeface="Open Sans"/>
              <a:buAutoNum type="arabicPeriod"/>
            </a:pPr>
            <a:r>
              <a:rPr lang="en">
                <a:latin typeface="Open Sans"/>
                <a:ea typeface="Open Sans"/>
                <a:cs typeface="Open Sans"/>
                <a:sym typeface="Open Sans"/>
              </a:rPr>
              <a:t>Compute distance between </a:t>
            </a:r>
            <a:r>
              <a:rPr lang="en">
                <a:latin typeface="Times New Roman"/>
                <a:ea typeface="Times New Roman"/>
                <a:cs typeface="Times New Roman"/>
                <a:sym typeface="Times New Roman"/>
              </a:rPr>
              <a:t>Σ</a:t>
            </a:r>
            <a:r>
              <a:rPr lang="en" baseline="-25000">
                <a:latin typeface="Times New Roman"/>
                <a:ea typeface="Times New Roman"/>
                <a:cs typeface="Times New Roman"/>
                <a:sym typeface="Times New Roman"/>
              </a:rPr>
              <a:t>D</a:t>
            </a:r>
            <a:r>
              <a:rPr lang="en">
                <a:latin typeface="Times New Roman"/>
                <a:ea typeface="Times New Roman"/>
                <a:cs typeface="Times New Roman"/>
                <a:sym typeface="Times New Roman"/>
              </a:rPr>
              <a:t> </a:t>
            </a:r>
            <a:r>
              <a:rPr lang="en">
                <a:latin typeface="Open Sans"/>
                <a:ea typeface="Open Sans"/>
                <a:cs typeface="Open Sans"/>
                <a:sym typeface="Open Sans"/>
              </a:rPr>
              <a:t>and </a:t>
            </a:r>
            <a:r>
              <a:rPr lang="en">
                <a:latin typeface="Times New Roman"/>
                <a:ea typeface="Times New Roman"/>
                <a:cs typeface="Times New Roman"/>
                <a:sym typeface="Times New Roman"/>
              </a:rPr>
              <a:t>I, </a:t>
            </a:r>
            <a:r>
              <a:rPr lang="en">
                <a:latin typeface="Open Sans"/>
                <a:ea typeface="Open Sans"/>
                <a:cs typeface="Open Sans"/>
                <a:sym typeface="Open Sans"/>
              </a:rPr>
              <a:t>which has ideal isotropy</a:t>
            </a:r>
            <a:endParaRPr>
              <a:latin typeface="Open Sans"/>
              <a:ea typeface="Open Sans"/>
              <a:cs typeface="Open Sans"/>
              <a:sym typeface="Open Sans"/>
            </a:endParaRPr>
          </a:p>
          <a:p>
            <a:pPr marL="457200" lvl="0" indent="-334327" algn="l" rtl="0">
              <a:spcBef>
                <a:spcPts val="1000"/>
              </a:spcBef>
              <a:spcAft>
                <a:spcPts val="0"/>
              </a:spcAft>
              <a:buSzPct val="100000"/>
              <a:buFont typeface="Open Sans"/>
              <a:buAutoNum type="arabicPeriod"/>
            </a:pPr>
            <a:r>
              <a:rPr lang="en">
                <a:latin typeface="Open Sans"/>
                <a:ea typeface="Open Sans"/>
                <a:cs typeface="Open Sans"/>
                <a:sym typeface="Open Sans"/>
              </a:rPr>
              <a:t>Rescale to compute percentage of dimensions isotropically utilized</a:t>
            </a:r>
            <a:endParaRPr>
              <a:latin typeface="Open Sans"/>
              <a:ea typeface="Open Sans"/>
              <a:cs typeface="Open Sans"/>
              <a:sym typeface="Open Sans"/>
            </a:endParaRPr>
          </a:p>
          <a:p>
            <a:pPr marL="0" lvl="0" indent="0" algn="l" rtl="0">
              <a:spcBef>
                <a:spcPts val="1000"/>
              </a:spcBef>
              <a:spcAft>
                <a:spcPts val="0"/>
              </a:spcAft>
              <a:buNone/>
            </a:pPr>
            <a:endParaRPr baseline="-25000">
              <a:latin typeface="Times New Roman"/>
              <a:ea typeface="Times New Roman"/>
              <a:cs typeface="Times New Roman"/>
              <a:sym typeface="Times New Roman"/>
            </a:endParaRPr>
          </a:p>
          <a:p>
            <a:pPr marL="0" lvl="0" indent="0" algn="l" rtl="0">
              <a:spcBef>
                <a:spcPts val="1200"/>
              </a:spcBef>
              <a:spcAft>
                <a:spcPts val="0"/>
              </a:spcAft>
              <a:buNone/>
            </a:pPr>
            <a:endParaRPr>
              <a:latin typeface="Open Sans"/>
              <a:ea typeface="Open Sans"/>
              <a:cs typeface="Open Sans"/>
              <a:sym typeface="Open Sans"/>
            </a:endParaRPr>
          </a:p>
          <a:p>
            <a:pPr marL="0" lvl="0" indent="0" algn="l" rtl="0">
              <a:spcBef>
                <a:spcPts val="1200"/>
              </a:spcBef>
              <a:spcAft>
                <a:spcPts val="1200"/>
              </a:spcAft>
              <a:buNone/>
            </a:pPr>
            <a:endParaRPr>
              <a:latin typeface="Open Sans"/>
              <a:ea typeface="Open Sans"/>
              <a:cs typeface="Open Sans"/>
              <a:sym typeface="Open Sans"/>
            </a:endParaRPr>
          </a:p>
        </p:txBody>
      </p:sp>
      <p:sp>
        <p:nvSpPr>
          <p:cNvPr id="356" name="Google Shape;35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7" name="Google Shape;357;p39"/>
          <p:cNvPicPr preferRelativeResize="0"/>
          <p:nvPr/>
        </p:nvPicPr>
        <p:blipFill rotWithShape="1">
          <a:blip r:embed="rId3">
            <a:alphaModFix/>
          </a:blip>
          <a:srcRect b="6924"/>
          <a:stretch/>
        </p:blipFill>
        <p:spPr>
          <a:xfrm>
            <a:off x="4626950" y="1283200"/>
            <a:ext cx="4205351" cy="2163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n" sz="2200">
                <a:latin typeface="Lexend"/>
                <a:ea typeface="Lexend"/>
                <a:cs typeface="Lexend"/>
                <a:sym typeface="Lexend"/>
              </a:rPr>
              <a:t>Isotropy Metric 2: Intrinsic dimensionality details</a:t>
            </a:r>
            <a:endParaRPr sz="2200"/>
          </a:p>
        </p:txBody>
      </p:sp>
      <p:sp>
        <p:nvSpPr>
          <p:cNvPr id="363" name="Google Shape;363;p40"/>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650">
                <a:latin typeface="Open Sans"/>
                <a:ea typeface="Open Sans"/>
                <a:cs typeface="Open Sans"/>
                <a:sym typeface="Open Sans"/>
              </a:rPr>
              <a:t>For threshold </a:t>
            </a:r>
            <a:r>
              <a:rPr lang="en" sz="1650">
                <a:latin typeface="Times New Roman"/>
                <a:ea typeface="Times New Roman"/>
                <a:cs typeface="Times New Roman"/>
                <a:sym typeface="Times New Roman"/>
              </a:rPr>
              <a:t>ε (0.05) </a:t>
            </a:r>
            <a:r>
              <a:rPr lang="en" sz="1650">
                <a:latin typeface="Open Sans"/>
                <a:ea typeface="Open Sans"/>
                <a:cs typeface="Open Sans"/>
                <a:sym typeface="Open Sans"/>
              </a:rPr>
              <a:t>and orig dim</a:t>
            </a:r>
            <a:r>
              <a:rPr lang="en" sz="1650"/>
              <a:t> </a:t>
            </a:r>
            <a:r>
              <a:rPr lang="en" sz="1650">
                <a:latin typeface="Times New Roman"/>
                <a:ea typeface="Times New Roman"/>
                <a:cs typeface="Times New Roman"/>
                <a:sym typeface="Times New Roman"/>
              </a:rPr>
              <a:t>d</a:t>
            </a:r>
            <a:r>
              <a:rPr lang="en" sz="1650" baseline="-25000">
                <a:latin typeface="Times New Roman"/>
                <a:ea typeface="Times New Roman"/>
                <a:cs typeface="Times New Roman"/>
                <a:sym typeface="Times New Roman"/>
              </a:rPr>
              <a:t>orig</a:t>
            </a:r>
            <a:endParaRPr sz="1650" baseline="-25000">
              <a:latin typeface="Times New Roman"/>
              <a:ea typeface="Times New Roman"/>
              <a:cs typeface="Times New Roman"/>
              <a:sym typeface="Times New Roman"/>
            </a:endParaRPr>
          </a:p>
          <a:p>
            <a:pPr marL="457200" lvl="0" indent="-333375" algn="l" rtl="0">
              <a:lnSpc>
                <a:spcPct val="150000"/>
              </a:lnSpc>
              <a:spcBef>
                <a:spcPts val="0"/>
              </a:spcBef>
              <a:spcAft>
                <a:spcPts val="0"/>
              </a:spcAft>
              <a:buSzPts val="1650"/>
              <a:buAutoNum type="arabicPeriod"/>
            </a:pPr>
            <a:r>
              <a:rPr lang="en" sz="1650">
                <a:latin typeface="Open Sans"/>
                <a:ea typeface="Open Sans"/>
                <a:cs typeface="Open Sans"/>
                <a:sym typeface="Open Sans"/>
              </a:rPr>
              <a:t>Compute PCA of dataset </a:t>
            </a:r>
            <a:r>
              <a:rPr lang="en" sz="1650">
                <a:latin typeface="Times New Roman"/>
                <a:ea typeface="Times New Roman"/>
                <a:cs typeface="Times New Roman"/>
                <a:sym typeface="Times New Roman"/>
              </a:rPr>
              <a:t>X ⊆ ℝ</a:t>
            </a:r>
            <a:r>
              <a:rPr lang="en" sz="1650" baseline="30000">
                <a:latin typeface="Times New Roman"/>
                <a:ea typeface="Times New Roman"/>
                <a:cs typeface="Times New Roman"/>
                <a:sym typeface="Times New Roman"/>
              </a:rPr>
              <a:t>n</a:t>
            </a:r>
            <a:r>
              <a:rPr lang="en" sz="1650">
                <a:latin typeface="Open Sans"/>
                <a:ea typeface="Open Sans"/>
                <a:cs typeface="Open Sans"/>
                <a:sym typeface="Open Sans"/>
              </a:rPr>
              <a:t>: </a:t>
            </a:r>
            <a:endParaRPr sz="1650">
              <a:latin typeface="Open Sans"/>
              <a:ea typeface="Open Sans"/>
              <a:cs typeface="Open Sans"/>
              <a:sym typeface="Open Sans"/>
            </a:endParaRPr>
          </a:p>
          <a:p>
            <a:pPr marL="457200" lvl="0" indent="0" algn="ctr" rtl="0">
              <a:lnSpc>
                <a:spcPct val="150000"/>
              </a:lnSpc>
              <a:spcBef>
                <a:spcPts val="0"/>
              </a:spcBef>
              <a:spcAft>
                <a:spcPts val="0"/>
              </a:spcAft>
              <a:buNone/>
            </a:pPr>
            <a:r>
              <a:rPr lang="en" sz="1650">
                <a:latin typeface="Times New Roman"/>
                <a:ea typeface="Times New Roman"/>
                <a:cs typeface="Times New Roman"/>
                <a:sym typeface="Times New Roman"/>
              </a:rPr>
              <a:t>cov(X) = VΛV</a:t>
            </a:r>
            <a:r>
              <a:rPr lang="en" sz="1650" i="1" baseline="30000">
                <a:latin typeface="Times New Roman"/>
                <a:ea typeface="Times New Roman"/>
                <a:cs typeface="Times New Roman"/>
                <a:sym typeface="Times New Roman"/>
              </a:rPr>
              <a:t>T</a:t>
            </a:r>
            <a:endParaRPr sz="1650" i="1">
              <a:latin typeface="Times New Roman"/>
              <a:ea typeface="Times New Roman"/>
              <a:cs typeface="Times New Roman"/>
              <a:sym typeface="Times New Roman"/>
            </a:endParaRPr>
          </a:p>
          <a:p>
            <a:pPr marL="457200" lvl="0" indent="-333375" algn="l" rtl="0">
              <a:lnSpc>
                <a:spcPct val="150000"/>
              </a:lnSpc>
              <a:spcBef>
                <a:spcPts val="0"/>
              </a:spcBef>
              <a:spcAft>
                <a:spcPts val="0"/>
              </a:spcAft>
              <a:buSzPts val="1650"/>
              <a:buFont typeface="Open Sans"/>
              <a:buAutoNum type="arabicPeriod"/>
            </a:pPr>
            <a:r>
              <a:rPr lang="en" sz="1650">
                <a:latin typeface="Open Sans"/>
                <a:ea typeface="Open Sans"/>
                <a:cs typeface="Open Sans"/>
                <a:sym typeface="Open Sans"/>
              </a:rPr>
              <a:t>Normalize eigenvalues: </a:t>
            </a:r>
            <a:endParaRPr sz="1650">
              <a:latin typeface="Open Sans"/>
              <a:ea typeface="Open Sans"/>
              <a:cs typeface="Open Sans"/>
              <a:sym typeface="Open Sans"/>
            </a:endParaRPr>
          </a:p>
          <a:p>
            <a:pPr marL="457200" lvl="0" indent="0" algn="ctr" rtl="0">
              <a:lnSpc>
                <a:spcPct val="150000"/>
              </a:lnSpc>
              <a:spcBef>
                <a:spcPts val="0"/>
              </a:spcBef>
              <a:spcAft>
                <a:spcPts val="0"/>
              </a:spcAft>
              <a:buClr>
                <a:schemeClr val="dk1"/>
              </a:buClr>
              <a:buSzPts val="1100"/>
              <a:buFont typeface="Arial"/>
              <a:buNone/>
            </a:pPr>
            <a:r>
              <a:rPr lang="en" sz="1650">
                <a:latin typeface="Times New Roman"/>
                <a:ea typeface="Times New Roman"/>
                <a:cs typeface="Times New Roman"/>
                <a:sym typeface="Times New Roman"/>
              </a:rPr>
              <a:t>λ</a:t>
            </a:r>
            <a:r>
              <a:rPr lang="en" sz="1650" baseline="-25000">
                <a:latin typeface="Times New Roman"/>
                <a:ea typeface="Times New Roman"/>
                <a:cs typeface="Times New Roman"/>
                <a:sym typeface="Times New Roman"/>
              </a:rPr>
              <a:t>i </a:t>
            </a:r>
            <a:r>
              <a:rPr lang="en" sz="1650">
                <a:latin typeface="Times New Roman"/>
                <a:ea typeface="Times New Roman"/>
                <a:cs typeface="Times New Roman"/>
                <a:sym typeface="Times New Roman"/>
              </a:rPr>
              <a:t>← λ</a:t>
            </a:r>
            <a:r>
              <a:rPr lang="en" sz="1650" baseline="-25000">
                <a:latin typeface="Times New Roman"/>
                <a:ea typeface="Times New Roman"/>
                <a:cs typeface="Times New Roman"/>
                <a:sym typeface="Times New Roman"/>
              </a:rPr>
              <a:t>i</a:t>
            </a:r>
            <a:r>
              <a:rPr lang="en" sz="1650">
                <a:latin typeface="Times New Roman"/>
                <a:ea typeface="Times New Roman"/>
                <a:cs typeface="Times New Roman"/>
                <a:sym typeface="Times New Roman"/>
              </a:rPr>
              <a:t> /  λ</a:t>
            </a:r>
            <a:r>
              <a:rPr lang="en" sz="1650" baseline="-25000">
                <a:latin typeface="Times New Roman"/>
                <a:ea typeface="Times New Roman"/>
                <a:cs typeface="Times New Roman"/>
                <a:sym typeface="Times New Roman"/>
              </a:rPr>
              <a:t>1</a:t>
            </a:r>
            <a:endParaRPr sz="1650">
              <a:latin typeface="Times New Roman"/>
              <a:ea typeface="Times New Roman"/>
              <a:cs typeface="Times New Roman"/>
              <a:sym typeface="Times New Roman"/>
            </a:endParaRPr>
          </a:p>
          <a:p>
            <a:pPr marL="457200" lvl="0" indent="-333375" algn="l" rtl="0">
              <a:lnSpc>
                <a:spcPct val="150000"/>
              </a:lnSpc>
              <a:spcBef>
                <a:spcPts val="0"/>
              </a:spcBef>
              <a:spcAft>
                <a:spcPts val="0"/>
              </a:spcAft>
              <a:buSzPts val="1650"/>
              <a:buFont typeface="Open Sans"/>
              <a:buAutoNum type="arabicPeriod"/>
            </a:pPr>
            <a:r>
              <a:rPr lang="en" sz="1650">
                <a:latin typeface="Open Sans"/>
                <a:ea typeface="Open Sans"/>
                <a:cs typeface="Open Sans"/>
                <a:sym typeface="Open Sans"/>
              </a:rPr>
              <a:t>Return intrinsic dim:</a:t>
            </a:r>
            <a:endParaRPr sz="1650">
              <a:latin typeface="Open Sans"/>
              <a:ea typeface="Open Sans"/>
              <a:cs typeface="Open Sans"/>
              <a:sym typeface="Open Sans"/>
            </a:endParaRPr>
          </a:p>
          <a:p>
            <a:pPr marL="457200" lvl="0" indent="0" algn="ctr" rtl="0">
              <a:lnSpc>
                <a:spcPct val="150000"/>
              </a:lnSpc>
              <a:spcBef>
                <a:spcPts val="0"/>
              </a:spcBef>
              <a:spcAft>
                <a:spcPts val="0"/>
              </a:spcAft>
              <a:buClr>
                <a:schemeClr val="dk1"/>
              </a:buClr>
              <a:buSzPts val="1100"/>
              <a:buFont typeface="Arial"/>
              <a:buNone/>
            </a:pPr>
            <a:r>
              <a:rPr lang="en" sz="1650">
                <a:latin typeface="Times New Roman"/>
                <a:ea typeface="Times New Roman"/>
                <a:cs typeface="Times New Roman"/>
                <a:sym typeface="Times New Roman"/>
              </a:rPr>
              <a:t>sum(λ</a:t>
            </a:r>
            <a:r>
              <a:rPr lang="en" sz="1650" baseline="-25000">
                <a:latin typeface="Times New Roman"/>
                <a:ea typeface="Times New Roman"/>
                <a:cs typeface="Times New Roman"/>
                <a:sym typeface="Times New Roman"/>
              </a:rPr>
              <a:t>i</a:t>
            </a:r>
            <a:r>
              <a:rPr lang="en" sz="1650">
                <a:latin typeface="Times New Roman"/>
                <a:ea typeface="Times New Roman"/>
                <a:cs typeface="Times New Roman"/>
                <a:sym typeface="Times New Roman"/>
              </a:rPr>
              <a:t> &gt; ε ) / d</a:t>
            </a:r>
            <a:r>
              <a:rPr lang="en" sz="1650" baseline="-25000">
                <a:latin typeface="Times New Roman"/>
                <a:ea typeface="Times New Roman"/>
                <a:cs typeface="Times New Roman"/>
                <a:sym typeface="Times New Roman"/>
              </a:rPr>
              <a:t>orig</a:t>
            </a:r>
            <a:endParaRPr sz="1650">
              <a:latin typeface="Open Sans"/>
              <a:ea typeface="Open Sans"/>
              <a:cs typeface="Open Sans"/>
              <a:sym typeface="Open Sans"/>
            </a:endParaRPr>
          </a:p>
          <a:p>
            <a:pPr marL="0" lvl="0" indent="0" algn="l" rtl="0">
              <a:spcBef>
                <a:spcPts val="0"/>
              </a:spcBef>
              <a:spcAft>
                <a:spcPts val="0"/>
              </a:spcAft>
              <a:buNone/>
            </a:pPr>
            <a:endParaRPr sz="1650">
              <a:latin typeface="Open Sans"/>
              <a:ea typeface="Open Sans"/>
              <a:cs typeface="Open Sans"/>
              <a:sym typeface="Open Sans"/>
            </a:endParaRPr>
          </a:p>
          <a:p>
            <a:pPr marL="0" lvl="0" indent="0" algn="l" rtl="0">
              <a:spcBef>
                <a:spcPts val="1200"/>
              </a:spcBef>
              <a:spcAft>
                <a:spcPts val="1200"/>
              </a:spcAft>
              <a:buNone/>
            </a:pPr>
            <a:endParaRPr sz="1650">
              <a:latin typeface="Open Sans"/>
              <a:ea typeface="Open Sans"/>
              <a:cs typeface="Open Sans"/>
              <a:sym typeface="Open Sans"/>
            </a:endParaRPr>
          </a:p>
        </p:txBody>
      </p:sp>
      <p:sp>
        <p:nvSpPr>
          <p:cNvPr id="364" name="Google Shape;36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5" name="Google Shape;365;p40"/>
          <p:cNvPicPr preferRelativeResize="0"/>
          <p:nvPr/>
        </p:nvPicPr>
        <p:blipFill rotWithShape="1">
          <a:blip r:embed="rId3">
            <a:alphaModFix/>
          </a:blip>
          <a:srcRect b="-2901"/>
          <a:stretch/>
        </p:blipFill>
        <p:spPr>
          <a:xfrm>
            <a:off x="4626950" y="1283200"/>
            <a:ext cx="4205351" cy="23922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80">
                <a:latin typeface="Lexend"/>
                <a:ea typeface="Lexend"/>
                <a:cs typeface="Lexend"/>
                <a:sym typeface="Lexend"/>
              </a:rPr>
              <a:t>Multilingual decoder capacity reduction (cont.)</a:t>
            </a:r>
            <a:endParaRPr/>
          </a:p>
        </p:txBody>
      </p:sp>
      <p:sp>
        <p:nvSpPr>
          <p:cNvPr id="371" name="Google Shape;37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Plot log(Σ) from X</a:t>
            </a:r>
            <a:r>
              <a:rPr lang="en" sz="1600" baseline="-25000">
                <a:latin typeface="Open Sans"/>
                <a:ea typeface="Open Sans"/>
                <a:cs typeface="Open Sans"/>
                <a:sym typeface="Open Sans"/>
              </a:rPr>
              <a:t>dec</a:t>
            </a:r>
            <a:r>
              <a:rPr lang="en" sz="1600">
                <a:latin typeface="Open Sans"/>
                <a:ea typeface="Open Sans"/>
                <a:cs typeface="Open Sans"/>
                <a:sym typeface="Open Sans"/>
              </a:rPr>
              <a:t> = UΣV</a:t>
            </a:r>
            <a:r>
              <a:rPr lang="en" sz="1600" baseline="30000">
                <a:latin typeface="Open Sans"/>
                <a:ea typeface="Open Sans"/>
                <a:cs typeface="Open Sans"/>
                <a:sym typeface="Open Sans"/>
              </a:rPr>
              <a:t>T</a:t>
            </a:r>
            <a:endParaRPr sz="1600">
              <a:latin typeface="Open Sans"/>
              <a:ea typeface="Open Sans"/>
              <a:cs typeface="Open Sans"/>
              <a:sym typeface="Open Sans"/>
            </a:endParaRPr>
          </a:p>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Higher value means more variance captured in that dimension</a:t>
            </a:r>
            <a:endParaRPr sz="1600">
              <a:latin typeface="Open Sans"/>
              <a:ea typeface="Open Sans"/>
              <a:cs typeface="Open Sans"/>
              <a:sym typeface="Open Sans"/>
            </a:endParaRPr>
          </a:p>
        </p:txBody>
      </p:sp>
      <p:sp>
        <p:nvSpPr>
          <p:cNvPr id="372" name="Google Shape;372;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373" name="Google Shape;373;p41"/>
          <p:cNvPicPr preferRelativeResize="0"/>
          <p:nvPr/>
        </p:nvPicPr>
        <p:blipFill>
          <a:blip r:embed="rId3">
            <a:alphaModFix/>
          </a:blip>
          <a:stretch>
            <a:fillRect/>
          </a:stretch>
        </p:blipFill>
        <p:spPr>
          <a:xfrm>
            <a:off x="481751" y="2302150"/>
            <a:ext cx="3629799" cy="2419875"/>
          </a:xfrm>
          <a:prstGeom prst="rect">
            <a:avLst/>
          </a:prstGeom>
          <a:noFill/>
          <a:ln>
            <a:noFill/>
          </a:ln>
        </p:spPr>
      </p:pic>
      <p:pic>
        <p:nvPicPr>
          <p:cNvPr id="374" name="Google Shape;374;p41"/>
          <p:cNvPicPr preferRelativeResize="0"/>
          <p:nvPr/>
        </p:nvPicPr>
        <p:blipFill>
          <a:blip r:embed="rId4">
            <a:alphaModFix/>
          </a:blip>
          <a:stretch>
            <a:fillRect/>
          </a:stretch>
        </p:blipFill>
        <p:spPr>
          <a:xfrm>
            <a:off x="4633500" y="2302138"/>
            <a:ext cx="3629799" cy="24198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p:nvPr/>
        </p:nvSpPr>
        <p:spPr>
          <a:xfrm>
            <a:off x="4310700" y="0"/>
            <a:ext cx="4833300" cy="51528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80">
                <a:latin typeface="Lexend"/>
                <a:ea typeface="Lexend"/>
                <a:cs typeface="Lexend"/>
                <a:sym typeface="Lexend"/>
              </a:rPr>
              <a:t>Outline</a:t>
            </a:r>
            <a:endParaRPr/>
          </a:p>
        </p:txBody>
      </p:sp>
      <p:sp>
        <p:nvSpPr>
          <p:cNvPr id="72" name="Google Shape;72;p15"/>
          <p:cNvSpPr txBox="1">
            <a:spLocks noGrp="1"/>
          </p:cNvSpPr>
          <p:nvPr>
            <p:ph type="body" idx="2"/>
          </p:nvPr>
        </p:nvSpPr>
        <p:spPr>
          <a:xfrm>
            <a:off x="4939500" y="724075"/>
            <a:ext cx="4204500" cy="3695100"/>
          </a:xfrm>
          <a:prstGeom prst="rect">
            <a:avLst/>
          </a:prstGeom>
        </p:spPr>
        <p:txBody>
          <a:bodyPr spcFirstLastPara="1" wrap="square" lIns="91425" tIns="91425" rIns="91425" bIns="91425" anchor="ctr" anchorCtr="0">
            <a:normAutofit/>
          </a:bodyPr>
          <a:lstStyle/>
          <a:p>
            <a:pPr marL="457200" lvl="0" indent="-342900" algn="l" rtl="0">
              <a:lnSpc>
                <a:spcPct val="200000"/>
              </a:lnSpc>
              <a:spcBef>
                <a:spcPts val="0"/>
              </a:spcBef>
              <a:spcAft>
                <a:spcPts val="0"/>
              </a:spcAft>
              <a:buSzPts val="1800"/>
              <a:buFont typeface="Lexend"/>
              <a:buAutoNum type="arabicPeriod"/>
            </a:pPr>
            <a:r>
              <a:rPr lang="en" b="1">
                <a:latin typeface="Lexend"/>
                <a:ea typeface="Lexend"/>
                <a:cs typeface="Lexend"/>
                <a:sym typeface="Lexend"/>
              </a:rPr>
              <a:t>Motivation</a:t>
            </a:r>
            <a:endParaRPr b="1">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Isotropy Metrics</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Experiment Setup</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Main Results</a:t>
            </a:r>
            <a:endParaRPr>
              <a:latin typeface="Lexend"/>
              <a:ea typeface="Lexend"/>
              <a:cs typeface="Lexend"/>
              <a:sym typeface="Lexend"/>
            </a:endParaRPr>
          </a:p>
        </p:txBody>
      </p:sp>
      <p:sp>
        <p:nvSpPr>
          <p:cNvPr id="73" name="Google Shape;7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4354"/>
              <a:buFont typeface="Arial"/>
              <a:buNone/>
            </a:pPr>
            <a:r>
              <a:rPr lang="en" sz="2480">
                <a:latin typeface="Lexend"/>
                <a:ea typeface="Lexend"/>
                <a:cs typeface="Lexend"/>
                <a:sym typeface="Lexend"/>
              </a:rPr>
              <a:t>Multilingual encoder capacity increases</a:t>
            </a:r>
            <a:endParaRPr/>
          </a:p>
          <a:p>
            <a:pPr marL="0" lvl="0" indent="0" algn="l" rtl="0">
              <a:spcBef>
                <a:spcPts val="0"/>
              </a:spcBef>
              <a:spcAft>
                <a:spcPts val="0"/>
              </a:spcAft>
              <a:buClr>
                <a:schemeClr val="dk1"/>
              </a:buClr>
              <a:buSzPct val="44354"/>
              <a:buFont typeface="Arial"/>
              <a:buNone/>
            </a:pPr>
            <a:endParaRPr sz="2480">
              <a:latin typeface="Lexend"/>
              <a:ea typeface="Lexend"/>
              <a:cs typeface="Lexend"/>
              <a:sym typeface="Lexend"/>
            </a:endParaRPr>
          </a:p>
          <a:p>
            <a:pPr marL="0" lvl="0" indent="0" algn="l" rtl="0">
              <a:spcBef>
                <a:spcPts val="0"/>
              </a:spcBef>
              <a:spcAft>
                <a:spcPts val="0"/>
              </a:spcAft>
              <a:buNone/>
            </a:pPr>
            <a:endParaRPr/>
          </a:p>
        </p:txBody>
      </p:sp>
      <p:sp>
        <p:nvSpPr>
          <p:cNvPr id="380" name="Google Shape;38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81" name="Google Shape;381;p42"/>
          <p:cNvSpPr txBox="1"/>
          <p:nvPr/>
        </p:nvSpPr>
        <p:spPr>
          <a:xfrm>
            <a:off x="2081925" y="1090075"/>
            <a:ext cx="52389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82" name="Google Shape;382;p42"/>
          <p:cNvPicPr preferRelativeResize="0"/>
          <p:nvPr/>
        </p:nvPicPr>
        <p:blipFill>
          <a:blip r:embed="rId3">
            <a:alphaModFix/>
          </a:blip>
          <a:stretch>
            <a:fillRect/>
          </a:stretch>
        </p:blipFill>
        <p:spPr>
          <a:xfrm>
            <a:off x="796505" y="1090075"/>
            <a:ext cx="3626350" cy="3705575"/>
          </a:xfrm>
          <a:prstGeom prst="rect">
            <a:avLst/>
          </a:prstGeom>
          <a:noFill/>
          <a:ln>
            <a:noFill/>
          </a:ln>
        </p:spPr>
      </p:pic>
      <p:pic>
        <p:nvPicPr>
          <p:cNvPr id="383" name="Google Shape;383;p42" descr="\Delta \text{Iso} = \text{Iso}(X_{\text{enc}}^{\text{multi}}) - \text{Iso}(X_{\text{enc}}^{\text{bi}})" title="MathEquation,#000000"/>
          <p:cNvPicPr preferRelativeResize="0"/>
          <p:nvPr/>
        </p:nvPicPr>
        <p:blipFill>
          <a:blip r:embed="rId4">
            <a:alphaModFix/>
          </a:blip>
          <a:stretch>
            <a:fillRect/>
          </a:stretch>
        </p:blipFill>
        <p:spPr>
          <a:xfrm>
            <a:off x="5119475" y="2656509"/>
            <a:ext cx="3817956" cy="57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44354"/>
              <a:buFont typeface="Arial"/>
              <a:buNone/>
            </a:pPr>
            <a:r>
              <a:rPr lang="en" sz="2480">
                <a:latin typeface="Lexend"/>
                <a:ea typeface="Lexend"/>
                <a:cs typeface="Lexend"/>
                <a:sym typeface="Lexend"/>
              </a:rPr>
              <a:t>Multilingual encoder capacity increases</a:t>
            </a:r>
            <a:endParaRPr/>
          </a:p>
          <a:p>
            <a:pPr marL="0" lvl="0" indent="0" algn="l" rtl="0">
              <a:spcBef>
                <a:spcPts val="0"/>
              </a:spcBef>
              <a:spcAft>
                <a:spcPts val="0"/>
              </a:spcAft>
              <a:buNone/>
            </a:pPr>
            <a:endParaRPr/>
          </a:p>
        </p:txBody>
      </p:sp>
      <p:sp>
        <p:nvSpPr>
          <p:cNvPr id="389" name="Google Shape;38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pic>
        <p:nvPicPr>
          <p:cNvPr id="390" name="Google Shape;390;p43"/>
          <p:cNvPicPr preferRelativeResize="0"/>
          <p:nvPr/>
        </p:nvPicPr>
        <p:blipFill>
          <a:blip r:embed="rId3">
            <a:alphaModFix/>
          </a:blip>
          <a:stretch>
            <a:fillRect/>
          </a:stretch>
        </p:blipFill>
        <p:spPr>
          <a:xfrm>
            <a:off x="4571988" y="1506225"/>
            <a:ext cx="3838575" cy="2552700"/>
          </a:xfrm>
          <a:prstGeom prst="rect">
            <a:avLst/>
          </a:prstGeom>
          <a:noFill/>
          <a:ln>
            <a:noFill/>
          </a:ln>
        </p:spPr>
      </p:pic>
      <p:pic>
        <p:nvPicPr>
          <p:cNvPr id="391" name="Google Shape;391;p43"/>
          <p:cNvPicPr preferRelativeResize="0"/>
          <p:nvPr/>
        </p:nvPicPr>
        <p:blipFill>
          <a:blip r:embed="rId4">
            <a:alphaModFix/>
          </a:blip>
          <a:stretch>
            <a:fillRect/>
          </a:stretch>
        </p:blipFill>
        <p:spPr>
          <a:xfrm>
            <a:off x="460388" y="1506225"/>
            <a:ext cx="3838575" cy="2552700"/>
          </a:xfrm>
          <a:prstGeom prst="rect">
            <a:avLst/>
          </a:prstGeom>
          <a:noFill/>
          <a:ln>
            <a:noFill/>
          </a:ln>
        </p:spPr>
      </p:pic>
      <p:sp>
        <p:nvSpPr>
          <p:cNvPr id="392" name="Google Shape;392;p43"/>
          <p:cNvSpPr txBox="1"/>
          <p:nvPr/>
        </p:nvSpPr>
        <p:spPr>
          <a:xfrm>
            <a:off x="1992025" y="4101175"/>
            <a:ext cx="2835300"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a:ea typeface="Lexend"/>
                <a:cs typeface="Lexend"/>
                <a:sym typeface="Lexend"/>
              </a:rPr>
              <a:t>WMT-small</a:t>
            </a:r>
            <a:endParaRPr>
              <a:latin typeface="Lexend"/>
              <a:ea typeface="Lexend"/>
              <a:cs typeface="Lexend"/>
              <a:sym typeface="Lexend"/>
            </a:endParaRPr>
          </a:p>
        </p:txBody>
      </p:sp>
      <p:sp>
        <p:nvSpPr>
          <p:cNvPr id="393" name="Google Shape;393;p43"/>
          <p:cNvSpPr txBox="1"/>
          <p:nvPr/>
        </p:nvSpPr>
        <p:spPr>
          <a:xfrm>
            <a:off x="6260500" y="4101175"/>
            <a:ext cx="2835300" cy="6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exend"/>
                <a:ea typeface="Lexend"/>
                <a:cs typeface="Lexend"/>
                <a:sym typeface="Lexend"/>
              </a:rPr>
              <a:t>WMT-large</a:t>
            </a:r>
            <a:endParaRPr>
              <a:latin typeface="Lexend"/>
              <a:ea typeface="Lexend"/>
              <a:cs typeface="Lexend"/>
              <a:sym typeface="Lexend"/>
            </a:endParaRPr>
          </a:p>
        </p:txBody>
      </p:sp>
      <p:sp>
        <p:nvSpPr>
          <p:cNvPr id="394" name="Google Shape;394;p43"/>
          <p:cNvSpPr txBox="1"/>
          <p:nvPr/>
        </p:nvSpPr>
        <p:spPr>
          <a:xfrm>
            <a:off x="2544375" y="4424625"/>
            <a:ext cx="40971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44"/>
          <p:cNvPicPr preferRelativeResize="0"/>
          <p:nvPr/>
        </p:nvPicPr>
        <p:blipFill>
          <a:blip r:embed="rId3">
            <a:alphaModFix/>
          </a:blip>
          <a:stretch>
            <a:fillRect/>
          </a:stretch>
        </p:blipFill>
        <p:spPr>
          <a:xfrm>
            <a:off x="2002250" y="3266650"/>
            <a:ext cx="2389426" cy="1735781"/>
          </a:xfrm>
          <a:prstGeom prst="rect">
            <a:avLst/>
          </a:prstGeom>
          <a:noFill/>
          <a:ln>
            <a:noFill/>
          </a:ln>
        </p:spPr>
      </p:pic>
      <p:sp>
        <p:nvSpPr>
          <p:cNvPr id="400" name="Google Shape;40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Limitations and Performance differences</a:t>
            </a:r>
            <a:endParaRPr/>
          </a:p>
        </p:txBody>
      </p:sp>
      <p:sp>
        <p:nvSpPr>
          <p:cNvPr id="401" name="Google Shape;40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pic>
        <p:nvPicPr>
          <p:cNvPr id="402" name="Google Shape;402;p44"/>
          <p:cNvPicPr preferRelativeResize="0"/>
          <p:nvPr/>
        </p:nvPicPr>
        <p:blipFill>
          <a:blip r:embed="rId4">
            <a:alphaModFix/>
          </a:blip>
          <a:stretch>
            <a:fillRect/>
          </a:stretch>
        </p:blipFill>
        <p:spPr>
          <a:xfrm>
            <a:off x="1134925" y="1510625"/>
            <a:ext cx="6683381" cy="1263975"/>
          </a:xfrm>
          <a:prstGeom prst="rect">
            <a:avLst/>
          </a:prstGeom>
          <a:noFill/>
          <a:ln>
            <a:noFill/>
          </a:ln>
        </p:spPr>
      </p:pic>
      <p:sp>
        <p:nvSpPr>
          <p:cNvPr id="403" name="Google Shape;403;p44"/>
          <p:cNvSpPr/>
          <p:nvPr/>
        </p:nvSpPr>
        <p:spPr>
          <a:xfrm>
            <a:off x="2660658" y="3470826"/>
            <a:ext cx="564000" cy="149400"/>
          </a:xfrm>
          <a:prstGeom prst="rect">
            <a:avLst/>
          </a:prstGeom>
          <a:solidFill>
            <a:srgbClr val="AAFFA8">
              <a:alpha val="398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4" name="Google Shape;404;p44"/>
          <p:cNvSpPr/>
          <p:nvPr/>
        </p:nvSpPr>
        <p:spPr>
          <a:xfrm>
            <a:off x="3245675" y="3470826"/>
            <a:ext cx="564000" cy="149400"/>
          </a:xfrm>
          <a:prstGeom prst="rect">
            <a:avLst/>
          </a:prstGeom>
          <a:solidFill>
            <a:srgbClr val="AAFFA8">
              <a:alpha val="398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 name="Google Shape;405;p44"/>
          <p:cNvSpPr/>
          <p:nvPr/>
        </p:nvSpPr>
        <p:spPr>
          <a:xfrm>
            <a:off x="3809671" y="3797772"/>
            <a:ext cx="546600" cy="149400"/>
          </a:xfrm>
          <a:prstGeom prst="rect">
            <a:avLst/>
          </a:prstGeom>
          <a:solidFill>
            <a:srgbClr val="AAFFA8">
              <a:alpha val="398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6" name="Google Shape;406;p44"/>
          <p:cNvSpPr/>
          <p:nvPr/>
        </p:nvSpPr>
        <p:spPr>
          <a:xfrm>
            <a:off x="2669343" y="4320671"/>
            <a:ext cx="546600" cy="149400"/>
          </a:xfrm>
          <a:prstGeom prst="rect">
            <a:avLst/>
          </a:prstGeom>
          <a:solidFill>
            <a:srgbClr val="AAFFA8">
              <a:alpha val="398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 name="Google Shape;407;p44"/>
          <p:cNvSpPr/>
          <p:nvPr/>
        </p:nvSpPr>
        <p:spPr>
          <a:xfrm>
            <a:off x="3245665" y="4320671"/>
            <a:ext cx="564000" cy="149400"/>
          </a:xfrm>
          <a:prstGeom prst="rect">
            <a:avLst/>
          </a:prstGeom>
          <a:solidFill>
            <a:srgbClr val="AAFFA8">
              <a:alpha val="398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8" name="Google Shape;408;p44"/>
          <p:cNvSpPr/>
          <p:nvPr/>
        </p:nvSpPr>
        <p:spPr>
          <a:xfrm>
            <a:off x="2034575" y="3468725"/>
            <a:ext cx="2357100" cy="1578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9" name="Google Shape;409;p44"/>
          <p:cNvSpPr/>
          <p:nvPr/>
        </p:nvSpPr>
        <p:spPr>
          <a:xfrm>
            <a:off x="3800986" y="4643202"/>
            <a:ext cx="564000" cy="149400"/>
          </a:xfrm>
          <a:prstGeom prst="rect">
            <a:avLst/>
          </a:prstGeom>
          <a:solidFill>
            <a:srgbClr val="AAFFA8">
              <a:alpha val="398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0" name="Google Shape;410;p44"/>
          <p:cNvSpPr txBox="1"/>
          <p:nvPr/>
        </p:nvSpPr>
        <p:spPr>
          <a:xfrm>
            <a:off x="1122350" y="1099200"/>
            <a:ext cx="49983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Off-target translation (M2M100, Fan et al., 2020)</a:t>
            </a:r>
            <a:endParaRPr>
              <a:latin typeface="Open Sans"/>
              <a:ea typeface="Open Sans"/>
              <a:cs typeface="Open Sans"/>
              <a:sym typeface="Open Sans"/>
            </a:endParaRPr>
          </a:p>
        </p:txBody>
      </p:sp>
      <p:sp>
        <p:nvSpPr>
          <p:cNvPr id="411" name="Google Shape;411;p44"/>
          <p:cNvSpPr txBox="1"/>
          <p:nvPr/>
        </p:nvSpPr>
        <p:spPr>
          <a:xfrm>
            <a:off x="1122350" y="2823825"/>
            <a:ext cx="49983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Interference (Google-103, Arivazhagan et al., 2019)</a:t>
            </a:r>
            <a:endParaRPr>
              <a:latin typeface="Open Sans"/>
              <a:ea typeface="Open Sans"/>
              <a:cs typeface="Open Sans"/>
              <a:sym typeface="Open Sans"/>
            </a:endParaRPr>
          </a:p>
        </p:txBody>
      </p:sp>
      <p:sp>
        <p:nvSpPr>
          <p:cNvPr id="412" name="Google Shape;412;p44"/>
          <p:cNvSpPr/>
          <p:nvPr/>
        </p:nvSpPr>
        <p:spPr>
          <a:xfrm>
            <a:off x="2026100" y="4316475"/>
            <a:ext cx="2357100" cy="1578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3" name="Google Shape;413;p44"/>
          <p:cNvSpPr txBox="1"/>
          <p:nvPr/>
        </p:nvSpPr>
        <p:spPr>
          <a:xfrm>
            <a:off x="4572000" y="3767725"/>
            <a:ext cx="1917600" cy="71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Open Sans"/>
                <a:ea typeface="Open Sans"/>
                <a:cs typeface="Open Sans"/>
                <a:sym typeface="Open Sans"/>
              </a:rPr>
              <a:t>BLEU scores by resource level</a:t>
            </a:r>
            <a:endParaRPr sz="1300">
              <a:latin typeface="Open Sans"/>
              <a:ea typeface="Open Sans"/>
              <a:cs typeface="Open Sans"/>
              <a:sym typeface="Open Sans"/>
            </a:endParaRPr>
          </a:p>
        </p:txBody>
      </p:sp>
      <p:sp>
        <p:nvSpPr>
          <p:cNvPr id="414" name="Google Shape;414;p44"/>
          <p:cNvSpPr txBox="1"/>
          <p:nvPr/>
        </p:nvSpPr>
        <p:spPr>
          <a:xfrm>
            <a:off x="711400" y="3695700"/>
            <a:ext cx="12063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Open Sans"/>
                <a:ea typeface="Open Sans"/>
                <a:cs typeface="Open Sans"/>
                <a:sym typeface="Open Sans"/>
              </a:rPr>
              <a:t>Multilingual</a:t>
            </a:r>
            <a:endParaRPr sz="1300">
              <a:latin typeface="Open Sans"/>
              <a:ea typeface="Open Sans"/>
              <a:cs typeface="Open Sans"/>
              <a:sym typeface="Open Sans"/>
            </a:endParaRPr>
          </a:p>
        </p:txBody>
      </p:sp>
      <p:sp>
        <p:nvSpPr>
          <p:cNvPr id="415" name="Google Shape;415;p44"/>
          <p:cNvSpPr/>
          <p:nvPr/>
        </p:nvSpPr>
        <p:spPr>
          <a:xfrm>
            <a:off x="1917700" y="3695700"/>
            <a:ext cx="38100" cy="393600"/>
          </a:xfrm>
          <a:prstGeom prst="leftBracket">
            <a:avLst>
              <a:gd name="adj" fmla="val 8333"/>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6" name="Google Shape;416;p44"/>
          <p:cNvSpPr txBox="1"/>
          <p:nvPr/>
        </p:nvSpPr>
        <p:spPr>
          <a:xfrm>
            <a:off x="711400" y="4567575"/>
            <a:ext cx="12063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Open Sans"/>
                <a:ea typeface="Open Sans"/>
                <a:cs typeface="Open Sans"/>
                <a:sym typeface="Open Sans"/>
              </a:rPr>
              <a:t>Multilingual</a:t>
            </a:r>
            <a:endParaRPr sz="1300">
              <a:latin typeface="Open Sans"/>
              <a:ea typeface="Open Sans"/>
              <a:cs typeface="Open Sans"/>
              <a:sym typeface="Open Sans"/>
            </a:endParaRPr>
          </a:p>
        </p:txBody>
      </p:sp>
      <p:sp>
        <p:nvSpPr>
          <p:cNvPr id="417" name="Google Shape;417;p44"/>
          <p:cNvSpPr/>
          <p:nvPr/>
        </p:nvSpPr>
        <p:spPr>
          <a:xfrm>
            <a:off x="1917700" y="4567575"/>
            <a:ext cx="38100" cy="393600"/>
          </a:xfrm>
          <a:prstGeom prst="leftBracket">
            <a:avLst>
              <a:gd name="adj" fmla="val 8333"/>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8" name="Google Shape;418;p44"/>
          <p:cNvSpPr/>
          <p:nvPr/>
        </p:nvSpPr>
        <p:spPr>
          <a:xfrm>
            <a:off x="7315200" y="2057400"/>
            <a:ext cx="431700" cy="241200"/>
          </a:xfrm>
          <a:prstGeom prst="rect">
            <a:avLst/>
          </a:prstGeom>
          <a:noFill/>
          <a:ln w="1905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419" name="Google Shape;419;p44"/>
          <p:cNvCxnSpPr/>
          <p:nvPr/>
        </p:nvCxnSpPr>
        <p:spPr>
          <a:xfrm rot="10800000" flipH="1">
            <a:off x="5400675" y="1371600"/>
            <a:ext cx="447600" cy="304800"/>
          </a:xfrm>
          <a:prstGeom prst="straightConnector1">
            <a:avLst/>
          </a:prstGeom>
          <a:noFill/>
          <a:ln w="9525" cap="flat" cmpd="sng">
            <a:solidFill>
              <a:srgbClr val="B7B7B7"/>
            </a:solidFill>
            <a:prstDash val="solid"/>
            <a:round/>
            <a:headEnd type="none" w="med" len="med"/>
            <a:tailEnd type="triangle" w="med" len="med"/>
          </a:ln>
        </p:spPr>
      </p:cxnSp>
      <p:sp>
        <p:nvSpPr>
          <p:cNvPr id="420" name="Google Shape;420;p44"/>
          <p:cNvSpPr txBox="1"/>
          <p:nvPr/>
        </p:nvSpPr>
        <p:spPr>
          <a:xfrm>
            <a:off x="5876925" y="1162050"/>
            <a:ext cx="2638500" cy="2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202122"/>
                </a:solidFill>
                <a:highlight>
                  <a:srgbClr val="FFFFFF"/>
                </a:highlight>
                <a:latin typeface="Open Sans"/>
                <a:ea typeface="Open Sans"/>
                <a:cs typeface="Open Sans"/>
                <a:sym typeface="Open Sans"/>
              </a:rPr>
              <a:t>“Ibe gave the book to Ogu for me”</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Multilingual Machine Translation</a:t>
            </a:r>
            <a:endParaRPr/>
          </a:p>
        </p:txBody>
      </p:sp>
      <p:sp>
        <p:nvSpPr>
          <p:cNvPr id="79" name="Google Shape;7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80" name="Google Shape;80;p16"/>
          <p:cNvSpPr txBox="1"/>
          <p:nvPr/>
        </p:nvSpPr>
        <p:spPr>
          <a:xfrm>
            <a:off x="6128500" y="1533675"/>
            <a:ext cx="3324300" cy="2613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38761D"/>
              </a:buClr>
              <a:buSzPts val="1400"/>
              <a:buFont typeface="Open Sans"/>
              <a:buChar char="●"/>
            </a:pPr>
            <a:r>
              <a:rPr lang="en">
                <a:solidFill>
                  <a:srgbClr val="38761D"/>
                </a:solidFill>
                <a:latin typeface="Open Sans"/>
                <a:ea typeface="Open Sans"/>
                <a:cs typeface="Open Sans"/>
                <a:sym typeface="Open Sans"/>
              </a:rPr>
              <a:t>Complete parameter sharing</a:t>
            </a:r>
            <a:endParaRPr>
              <a:solidFill>
                <a:srgbClr val="38761D"/>
              </a:solidFill>
              <a:latin typeface="Open Sans"/>
              <a:ea typeface="Open Sans"/>
              <a:cs typeface="Open Sans"/>
              <a:sym typeface="Open Sans"/>
            </a:endParaRPr>
          </a:p>
          <a:p>
            <a:pPr marL="457200" lvl="0" indent="-317500" algn="l" rtl="0">
              <a:spcBef>
                <a:spcPts val="1000"/>
              </a:spcBef>
              <a:spcAft>
                <a:spcPts val="0"/>
              </a:spcAft>
              <a:buClr>
                <a:srgbClr val="38761D"/>
              </a:buClr>
              <a:buSzPts val="1400"/>
              <a:buFont typeface="Open Sans"/>
              <a:buChar char="●"/>
            </a:pPr>
            <a:r>
              <a:rPr lang="en">
                <a:solidFill>
                  <a:srgbClr val="38761D"/>
                </a:solidFill>
                <a:latin typeface="Open Sans"/>
                <a:ea typeface="Open Sans"/>
                <a:cs typeface="Open Sans"/>
                <a:sym typeface="Open Sans"/>
              </a:rPr>
              <a:t>Improves low-resource </a:t>
            </a:r>
            <a:endParaRPr>
              <a:solidFill>
                <a:srgbClr val="38761D"/>
              </a:solidFill>
              <a:latin typeface="Open Sans"/>
              <a:ea typeface="Open Sans"/>
              <a:cs typeface="Open Sans"/>
              <a:sym typeface="Open Sans"/>
            </a:endParaRPr>
          </a:p>
          <a:p>
            <a:pPr marL="457200" lvl="0" indent="-317500" algn="l" rtl="0">
              <a:spcBef>
                <a:spcPts val="1000"/>
              </a:spcBef>
              <a:spcAft>
                <a:spcPts val="0"/>
              </a:spcAft>
              <a:buClr>
                <a:srgbClr val="38761D"/>
              </a:buClr>
              <a:buSzPts val="1400"/>
              <a:buFont typeface="Open Sans"/>
              <a:buChar char="●"/>
            </a:pPr>
            <a:r>
              <a:rPr lang="en">
                <a:solidFill>
                  <a:srgbClr val="38761D"/>
                </a:solidFill>
                <a:latin typeface="Open Sans"/>
                <a:ea typeface="Open Sans"/>
                <a:cs typeface="Open Sans"/>
                <a:sym typeface="Open Sans"/>
              </a:rPr>
              <a:t>Zero-shot directions</a:t>
            </a:r>
            <a:endParaRPr>
              <a:solidFill>
                <a:srgbClr val="38761D"/>
              </a:solidFill>
              <a:latin typeface="Open Sans"/>
              <a:ea typeface="Open Sans"/>
              <a:cs typeface="Open Sans"/>
              <a:sym typeface="Open Sans"/>
            </a:endParaRPr>
          </a:p>
          <a:p>
            <a:pPr marL="457200" lvl="0" indent="-317500" algn="l" rtl="0">
              <a:spcBef>
                <a:spcPts val="1000"/>
              </a:spcBef>
              <a:spcAft>
                <a:spcPts val="0"/>
              </a:spcAft>
              <a:buClr>
                <a:srgbClr val="990000"/>
              </a:buClr>
              <a:buSzPts val="1400"/>
              <a:buFont typeface="Open Sans"/>
              <a:buChar char="●"/>
            </a:pPr>
            <a:r>
              <a:rPr lang="en">
                <a:solidFill>
                  <a:srgbClr val="990000"/>
                </a:solidFill>
                <a:latin typeface="Open Sans"/>
                <a:ea typeface="Open Sans"/>
                <a:cs typeface="Open Sans"/>
                <a:sym typeface="Open Sans"/>
              </a:rPr>
              <a:t>Off-target output</a:t>
            </a:r>
            <a:endParaRPr>
              <a:solidFill>
                <a:srgbClr val="990000"/>
              </a:solidFill>
              <a:latin typeface="Open Sans"/>
              <a:ea typeface="Open Sans"/>
              <a:cs typeface="Open Sans"/>
              <a:sym typeface="Open Sans"/>
            </a:endParaRPr>
          </a:p>
          <a:p>
            <a:pPr marL="457200" lvl="0" indent="-317500" algn="l" rtl="0">
              <a:spcBef>
                <a:spcPts val="1000"/>
              </a:spcBef>
              <a:spcAft>
                <a:spcPts val="1000"/>
              </a:spcAft>
              <a:buClr>
                <a:srgbClr val="990000"/>
              </a:buClr>
              <a:buSzPts val="1400"/>
              <a:buFont typeface="Open Sans"/>
              <a:buChar char="●"/>
            </a:pPr>
            <a:r>
              <a:rPr lang="en">
                <a:solidFill>
                  <a:srgbClr val="990000"/>
                </a:solidFill>
                <a:latin typeface="Open Sans"/>
                <a:ea typeface="Open Sans"/>
                <a:cs typeface="Open Sans"/>
                <a:sym typeface="Open Sans"/>
              </a:rPr>
              <a:t>Interference</a:t>
            </a:r>
            <a:endParaRPr>
              <a:solidFill>
                <a:srgbClr val="990000"/>
              </a:solidFill>
              <a:latin typeface="Open Sans"/>
              <a:ea typeface="Open Sans"/>
              <a:cs typeface="Open Sans"/>
              <a:sym typeface="Open Sans"/>
            </a:endParaRPr>
          </a:p>
        </p:txBody>
      </p:sp>
      <p:grpSp>
        <p:nvGrpSpPr>
          <p:cNvPr id="81" name="Google Shape;81;p16"/>
          <p:cNvGrpSpPr/>
          <p:nvPr/>
        </p:nvGrpSpPr>
        <p:grpSpPr>
          <a:xfrm>
            <a:off x="744375" y="1290625"/>
            <a:ext cx="4983600" cy="2689000"/>
            <a:chOff x="744375" y="1290625"/>
            <a:chExt cx="4983600" cy="2689000"/>
          </a:xfrm>
        </p:grpSpPr>
        <p:sp>
          <p:nvSpPr>
            <p:cNvPr id="82" name="Google Shape;82;p16"/>
            <p:cNvSpPr/>
            <p:nvPr/>
          </p:nvSpPr>
          <p:spPr>
            <a:xfrm>
              <a:off x="2388825" y="2027875"/>
              <a:ext cx="1694700" cy="902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380">
                  <a:solidFill>
                    <a:schemeClr val="dk1"/>
                  </a:solidFill>
                  <a:latin typeface="Lexend"/>
                  <a:ea typeface="Lexend"/>
                  <a:cs typeface="Lexend"/>
                  <a:sym typeface="Lexend"/>
                </a:rPr>
                <a:t>Translation model</a:t>
              </a:r>
              <a:endParaRPr sz="300"/>
            </a:p>
          </p:txBody>
        </p:sp>
        <p:sp>
          <p:nvSpPr>
            <p:cNvPr id="83" name="Google Shape;83;p16"/>
            <p:cNvSpPr/>
            <p:nvPr/>
          </p:nvSpPr>
          <p:spPr>
            <a:xfrm>
              <a:off x="744375" y="1290625"/>
              <a:ext cx="636300" cy="4578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80">
                  <a:solidFill>
                    <a:schemeClr val="dk1"/>
                  </a:solidFill>
                  <a:latin typeface="Lexend"/>
                  <a:ea typeface="Lexend"/>
                  <a:cs typeface="Lexend"/>
                  <a:sym typeface="Lexend"/>
                </a:rPr>
                <a:t>S</a:t>
              </a:r>
              <a:r>
                <a:rPr lang="en" sz="1380" baseline="-25000">
                  <a:solidFill>
                    <a:schemeClr val="dk1"/>
                  </a:solidFill>
                  <a:latin typeface="Lexend"/>
                  <a:ea typeface="Lexend"/>
                  <a:cs typeface="Lexend"/>
                  <a:sym typeface="Lexend"/>
                </a:rPr>
                <a:t>1</a:t>
              </a:r>
              <a:endParaRPr sz="300" baseline="-25000"/>
            </a:p>
          </p:txBody>
        </p:sp>
        <p:sp>
          <p:nvSpPr>
            <p:cNvPr id="84" name="Google Shape;84;p16"/>
            <p:cNvSpPr/>
            <p:nvPr/>
          </p:nvSpPr>
          <p:spPr>
            <a:xfrm>
              <a:off x="744375" y="2027875"/>
              <a:ext cx="636300" cy="4578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80">
                  <a:solidFill>
                    <a:schemeClr val="dk1"/>
                  </a:solidFill>
                  <a:latin typeface="Lexend"/>
                  <a:ea typeface="Lexend"/>
                  <a:cs typeface="Lexend"/>
                  <a:sym typeface="Lexend"/>
                </a:rPr>
                <a:t>S</a:t>
              </a:r>
              <a:r>
                <a:rPr lang="en" sz="1380" baseline="-25000">
                  <a:solidFill>
                    <a:schemeClr val="dk1"/>
                  </a:solidFill>
                  <a:latin typeface="Lexend"/>
                  <a:ea typeface="Lexend"/>
                  <a:cs typeface="Lexend"/>
                  <a:sym typeface="Lexend"/>
                </a:rPr>
                <a:t>2</a:t>
              </a:r>
              <a:endParaRPr sz="300" baseline="-25000"/>
            </a:p>
          </p:txBody>
        </p:sp>
        <p:sp>
          <p:nvSpPr>
            <p:cNvPr id="85" name="Google Shape;85;p16"/>
            <p:cNvSpPr/>
            <p:nvPr/>
          </p:nvSpPr>
          <p:spPr>
            <a:xfrm>
              <a:off x="744375" y="3521825"/>
              <a:ext cx="636300" cy="4578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80">
                  <a:solidFill>
                    <a:schemeClr val="dk1"/>
                  </a:solidFill>
                  <a:latin typeface="Lexend"/>
                  <a:ea typeface="Lexend"/>
                  <a:cs typeface="Lexend"/>
                  <a:sym typeface="Lexend"/>
                </a:rPr>
                <a:t>S</a:t>
              </a:r>
              <a:r>
                <a:rPr lang="en" sz="1380" baseline="-25000">
                  <a:solidFill>
                    <a:schemeClr val="dk1"/>
                  </a:solidFill>
                  <a:latin typeface="Lexend"/>
                  <a:ea typeface="Lexend"/>
                  <a:cs typeface="Lexend"/>
                  <a:sym typeface="Lexend"/>
                </a:rPr>
                <a:t>n</a:t>
              </a:r>
              <a:endParaRPr sz="300" baseline="-25000"/>
            </a:p>
          </p:txBody>
        </p:sp>
        <p:sp>
          <p:nvSpPr>
            <p:cNvPr id="86" name="Google Shape;86;p16"/>
            <p:cNvSpPr/>
            <p:nvPr/>
          </p:nvSpPr>
          <p:spPr>
            <a:xfrm>
              <a:off x="1035075" y="2787125"/>
              <a:ext cx="54900" cy="54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 name="Google Shape;87;p16"/>
            <p:cNvSpPr/>
            <p:nvPr/>
          </p:nvSpPr>
          <p:spPr>
            <a:xfrm>
              <a:off x="5091675" y="1290625"/>
              <a:ext cx="636300" cy="4578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80">
                  <a:solidFill>
                    <a:schemeClr val="dk1"/>
                  </a:solidFill>
                  <a:latin typeface="Lexend"/>
                  <a:ea typeface="Lexend"/>
                  <a:cs typeface="Lexend"/>
                  <a:sym typeface="Lexend"/>
                </a:rPr>
                <a:t>T</a:t>
              </a:r>
              <a:r>
                <a:rPr lang="en" sz="1380" baseline="-25000">
                  <a:solidFill>
                    <a:schemeClr val="dk1"/>
                  </a:solidFill>
                  <a:latin typeface="Lexend"/>
                  <a:ea typeface="Lexend"/>
                  <a:cs typeface="Lexend"/>
                  <a:sym typeface="Lexend"/>
                </a:rPr>
                <a:t>1</a:t>
              </a:r>
              <a:endParaRPr sz="300" baseline="-25000"/>
            </a:p>
          </p:txBody>
        </p:sp>
        <p:sp>
          <p:nvSpPr>
            <p:cNvPr id="88" name="Google Shape;88;p16"/>
            <p:cNvSpPr/>
            <p:nvPr/>
          </p:nvSpPr>
          <p:spPr>
            <a:xfrm>
              <a:off x="5091675" y="2027875"/>
              <a:ext cx="636300" cy="4578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80">
                  <a:solidFill>
                    <a:schemeClr val="dk1"/>
                  </a:solidFill>
                  <a:latin typeface="Lexend"/>
                  <a:ea typeface="Lexend"/>
                  <a:cs typeface="Lexend"/>
                  <a:sym typeface="Lexend"/>
                </a:rPr>
                <a:t>T</a:t>
              </a:r>
              <a:r>
                <a:rPr lang="en" sz="1380" baseline="-25000">
                  <a:solidFill>
                    <a:schemeClr val="dk1"/>
                  </a:solidFill>
                  <a:latin typeface="Lexend"/>
                  <a:ea typeface="Lexend"/>
                  <a:cs typeface="Lexend"/>
                  <a:sym typeface="Lexend"/>
                </a:rPr>
                <a:t>2</a:t>
              </a:r>
              <a:endParaRPr sz="300" baseline="-25000"/>
            </a:p>
          </p:txBody>
        </p:sp>
        <p:sp>
          <p:nvSpPr>
            <p:cNvPr id="89" name="Google Shape;89;p16"/>
            <p:cNvSpPr/>
            <p:nvPr/>
          </p:nvSpPr>
          <p:spPr>
            <a:xfrm>
              <a:off x="5091675" y="3521825"/>
              <a:ext cx="636300" cy="4578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380">
                  <a:solidFill>
                    <a:schemeClr val="dk1"/>
                  </a:solidFill>
                  <a:latin typeface="Lexend"/>
                  <a:ea typeface="Lexend"/>
                  <a:cs typeface="Lexend"/>
                  <a:sym typeface="Lexend"/>
                </a:rPr>
                <a:t>T</a:t>
              </a:r>
              <a:r>
                <a:rPr lang="en" sz="1380" baseline="-25000">
                  <a:solidFill>
                    <a:schemeClr val="dk1"/>
                  </a:solidFill>
                  <a:latin typeface="Lexend"/>
                  <a:ea typeface="Lexend"/>
                  <a:cs typeface="Lexend"/>
                  <a:sym typeface="Lexend"/>
                </a:rPr>
                <a:t>m</a:t>
              </a:r>
              <a:endParaRPr sz="300" baseline="-25000"/>
            </a:p>
          </p:txBody>
        </p:sp>
        <p:cxnSp>
          <p:nvCxnSpPr>
            <p:cNvPr id="90" name="Google Shape;90;p16"/>
            <p:cNvCxnSpPr>
              <a:endCxn id="82" idx="1"/>
            </p:cNvCxnSpPr>
            <p:nvPr/>
          </p:nvCxnSpPr>
          <p:spPr>
            <a:xfrm>
              <a:off x="1380525" y="1510525"/>
              <a:ext cx="1008300" cy="9687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91" name="Google Shape;91;p16"/>
            <p:cNvCxnSpPr>
              <a:stCxn id="85" idx="3"/>
              <a:endCxn id="82" idx="1"/>
            </p:cNvCxnSpPr>
            <p:nvPr/>
          </p:nvCxnSpPr>
          <p:spPr>
            <a:xfrm rot="10800000" flipH="1">
              <a:off x="1380675" y="2479325"/>
              <a:ext cx="1008300" cy="1271400"/>
            </a:xfrm>
            <a:prstGeom prst="curvedConnector3">
              <a:avLst>
                <a:gd name="adj1" fmla="val 49993"/>
              </a:avLst>
            </a:prstGeom>
            <a:noFill/>
            <a:ln w="9525" cap="flat" cmpd="sng">
              <a:solidFill>
                <a:schemeClr val="dk2"/>
              </a:solidFill>
              <a:prstDash val="solid"/>
              <a:round/>
              <a:headEnd type="none" w="med" len="med"/>
              <a:tailEnd type="stealth" w="med" len="med"/>
            </a:ln>
          </p:spPr>
        </p:cxnSp>
        <p:cxnSp>
          <p:nvCxnSpPr>
            <p:cNvPr id="92" name="Google Shape;92;p16"/>
            <p:cNvCxnSpPr>
              <a:stCxn id="84" idx="3"/>
              <a:endCxn id="82" idx="1"/>
            </p:cNvCxnSpPr>
            <p:nvPr/>
          </p:nvCxnSpPr>
          <p:spPr>
            <a:xfrm>
              <a:off x="1380675" y="2256775"/>
              <a:ext cx="1008300" cy="222600"/>
            </a:xfrm>
            <a:prstGeom prst="curvedConnector3">
              <a:avLst>
                <a:gd name="adj1" fmla="val 49993"/>
              </a:avLst>
            </a:prstGeom>
            <a:noFill/>
            <a:ln w="9525" cap="flat" cmpd="sng">
              <a:solidFill>
                <a:schemeClr val="dk2"/>
              </a:solidFill>
              <a:prstDash val="solid"/>
              <a:round/>
              <a:headEnd type="none" w="med" len="med"/>
              <a:tailEnd type="stealth" w="med" len="med"/>
            </a:ln>
          </p:spPr>
        </p:cxnSp>
        <p:cxnSp>
          <p:nvCxnSpPr>
            <p:cNvPr id="93" name="Google Shape;93;p16"/>
            <p:cNvCxnSpPr>
              <a:stCxn id="82" idx="3"/>
              <a:endCxn id="87" idx="1"/>
            </p:cNvCxnSpPr>
            <p:nvPr/>
          </p:nvCxnSpPr>
          <p:spPr>
            <a:xfrm rot="10800000" flipH="1">
              <a:off x="4083525" y="1519525"/>
              <a:ext cx="1008300" cy="959700"/>
            </a:xfrm>
            <a:prstGeom prst="curvedConnector3">
              <a:avLst>
                <a:gd name="adj1" fmla="val 49993"/>
              </a:avLst>
            </a:prstGeom>
            <a:noFill/>
            <a:ln w="9525" cap="flat" cmpd="sng">
              <a:solidFill>
                <a:schemeClr val="dk2"/>
              </a:solidFill>
              <a:prstDash val="solid"/>
              <a:round/>
              <a:headEnd type="none" w="med" len="med"/>
              <a:tailEnd type="stealth" w="med" len="med"/>
            </a:ln>
          </p:spPr>
        </p:cxnSp>
        <p:cxnSp>
          <p:nvCxnSpPr>
            <p:cNvPr id="94" name="Google Shape;94;p16"/>
            <p:cNvCxnSpPr>
              <a:stCxn id="82" idx="3"/>
              <a:endCxn id="88" idx="1"/>
            </p:cNvCxnSpPr>
            <p:nvPr/>
          </p:nvCxnSpPr>
          <p:spPr>
            <a:xfrm rot="10800000" flipH="1">
              <a:off x="4083525" y="2256625"/>
              <a:ext cx="1008300" cy="222600"/>
            </a:xfrm>
            <a:prstGeom prst="curvedConnector3">
              <a:avLst>
                <a:gd name="adj1" fmla="val 49993"/>
              </a:avLst>
            </a:prstGeom>
            <a:noFill/>
            <a:ln w="9525" cap="flat" cmpd="sng">
              <a:solidFill>
                <a:schemeClr val="dk2"/>
              </a:solidFill>
              <a:prstDash val="solid"/>
              <a:round/>
              <a:headEnd type="none" w="med" len="med"/>
              <a:tailEnd type="stealth" w="med" len="med"/>
            </a:ln>
          </p:spPr>
        </p:cxnSp>
        <p:cxnSp>
          <p:nvCxnSpPr>
            <p:cNvPr id="95" name="Google Shape;95;p16"/>
            <p:cNvCxnSpPr>
              <a:stCxn id="82" idx="3"/>
              <a:endCxn id="89" idx="1"/>
            </p:cNvCxnSpPr>
            <p:nvPr/>
          </p:nvCxnSpPr>
          <p:spPr>
            <a:xfrm>
              <a:off x="4083525" y="2479225"/>
              <a:ext cx="1008300" cy="1271400"/>
            </a:xfrm>
            <a:prstGeom prst="curvedConnector3">
              <a:avLst>
                <a:gd name="adj1" fmla="val 49993"/>
              </a:avLst>
            </a:prstGeom>
            <a:noFill/>
            <a:ln w="9525" cap="flat" cmpd="sng">
              <a:solidFill>
                <a:schemeClr val="dk2"/>
              </a:solidFill>
              <a:prstDash val="solid"/>
              <a:round/>
              <a:headEnd type="none" w="med" len="med"/>
              <a:tailEnd type="stealth" w="med" len="med"/>
            </a:ln>
          </p:spPr>
        </p:cxnSp>
        <p:sp>
          <p:nvSpPr>
            <p:cNvPr id="96" name="Google Shape;96;p16"/>
            <p:cNvSpPr/>
            <p:nvPr/>
          </p:nvSpPr>
          <p:spPr>
            <a:xfrm>
              <a:off x="1035075" y="3000775"/>
              <a:ext cx="54900" cy="54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a:off x="1035075" y="3214425"/>
              <a:ext cx="54900" cy="54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 name="Google Shape;98;p16"/>
            <p:cNvSpPr/>
            <p:nvPr/>
          </p:nvSpPr>
          <p:spPr>
            <a:xfrm>
              <a:off x="5382375" y="2762650"/>
              <a:ext cx="54900" cy="54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99;p16"/>
            <p:cNvSpPr/>
            <p:nvPr/>
          </p:nvSpPr>
          <p:spPr>
            <a:xfrm>
              <a:off x="5382375" y="2976300"/>
              <a:ext cx="54900" cy="54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 name="Google Shape;100;p16"/>
            <p:cNvSpPr/>
            <p:nvPr/>
          </p:nvSpPr>
          <p:spPr>
            <a:xfrm>
              <a:off x="5382375" y="3189950"/>
              <a:ext cx="54900" cy="549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Motivation and Research Questions</a:t>
            </a:r>
            <a:endParaRPr/>
          </a:p>
        </p:txBody>
      </p:sp>
      <p:sp>
        <p:nvSpPr>
          <p:cNvPr id="106" name="Google Shape;106;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Open Sans"/>
              <a:buChar char="●"/>
            </a:pPr>
            <a:r>
              <a:rPr lang="en" sz="1600" dirty="0">
                <a:latin typeface="Open Sans"/>
                <a:ea typeface="Open Sans"/>
                <a:cs typeface="Open Sans"/>
                <a:sym typeface="Open Sans"/>
              </a:rPr>
              <a:t>Motivation: There are </a:t>
            </a:r>
            <a:r>
              <a:rPr lang="en" sz="1600" b="1" dirty="0">
                <a:latin typeface="Open Sans"/>
                <a:ea typeface="Open Sans"/>
                <a:cs typeface="Open Sans"/>
                <a:sym typeface="Open Sans"/>
              </a:rPr>
              <a:t>clear differences</a:t>
            </a:r>
            <a:r>
              <a:rPr lang="en" sz="1600" dirty="0">
                <a:latin typeface="Open Sans"/>
                <a:ea typeface="Open Sans"/>
                <a:cs typeface="Open Sans"/>
                <a:sym typeface="Open Sans"/>
              </a:rPr>
              <a:t> </a:t>
            </a:r>
            <a:r>
              <a:rPr lang="en" sz="1600" b="1" dirty="0">
                <a:latin typeface="Open Sans"/>
                <a:ea typeface="Open Sans"/>
                <a:cs typeface="Open Sans"/>
                <a:sym typeface="Open Sans"/>
              </a:rPr>
              <a:t>in performance patterns </a:t>
            </a:r>
            <a:r>
              <a:rPr lang="en" sz="1600" dirty="0">
                <a:latin typeface="Open Sans"/>
                <a:ea typeface="Open Sans"/>
                <a:cs typeface="Open Sans"/>
                <a:sym typeface="Open Sans"/>
              </a:rPr>
              <a:t>between bilingual and multilingual MT models. </a:t>
            </a:r>
            <a:endParaRPr sz="1600" dirty="0">
              <a:latin typeface="Open Sans"/>
              <a:ea typeface="Open Sans"/>
              <a:cs typeface="Open Sans"/>
              <a:sym typeface="Open Sans"/>
            </a:endParaRPr>
          </a:p>
          <a:p>
            <a:pPr marL="457200" lvl="0" indent="-330200" algn="l" rtl="0">
              <a:spcBef>
                <a:spcPts val="1000"/>
              </a:spcBef>
              <a:spcAft>
                <a:spcPts val="0"/>
              </a:spcAft>
              <a:buSzPts val="1600"/>
              <a:buFont typeface="Open Sans"/>
              <a:buChar char="●"/>
            </a:pPr>
            <a:r>
              <a:rPr lang="en" sz="1600" dirty="0">
                <a:latin typeface="Open Sans"/>
                <a:ea typeface="Open Sans"/>
                <a:cs typeface="Open Sans"/>
                <a:sym typeface="Open Sans"/>
              </a:rPr>
              <a:t>RQ: Do these models differ in </a:t>
            </a:r>
            <a:r>
              <a:rPr lang="en" sz="1600" b="1" dirty="0">
                <a:latin typeface="Open Sans"/>
                <a:ea typeface="Open Sans"/>
                <a:cs typeface="Open Sans"/>
                <a:sym typeface="Open Sans"/>
              </a:rPr>
              <a:t>how they represent information</a:t>
            </a:r>
            <a:r>
              <a:rPr lang="en" sz="1600" dirty="0">
                <a:latin typeface="Open Sans"/>
                <a:ea typeface="Open Sans"/>
                <a:cs typeface="Open Sans"/>
                <a:sym typeface="Open Sans"/>
              </a:rPr>
              <a:t>? </a:t>
            </a:r>
            <a:endParaRPr sz="1600" dirty="0">
              <a:latin typeface="Open Sans"/>
              <a:ea typeface="Open Sans"/>
              <a:cs typeface="Open Sans"/>
              <a:sym typeface="Open Sans"/>
            </a:endParaRPr>
          </a:p>
          <a:p>
            <a:pPr marL="914400" lvl="1" indent="-330200" algn="l" rtl="0">
              <a:spcBef>
                <a:spcPts val="1000"/>
              </a:spcBef>
              <a:spcAft>
                <a:spcPts val="0"/>
              </a:spcAft>
              <a:buSzPts val="1600"/>
              <a:buFont typeface="Open Sans"/>
              <a:buChar char="○"/>
            </a:pPr>
            <a:r>
              <a:rPr lang="en" sz="1600" dirty="0">
                <a:latin typeface="Open Sans"/>
                <a:ea typeface="Open Sans"/>
                <a:cs typeface="Open Sans"/>
                <a:sym typeface="Open Sans"/>
              </a:rPr>
              <a:t>More specifically, is there a difference in the </a:t>
            </a:r>
            <a:r>
              <a:rPr lang="en" sz="1600" b="1" dirty="0">
                <a:latin typeface="Open Sans"/>
                <a:ea typeface="Open Sans"/>
                <a:cs typeface="Open Sans"/>
                <a:sym typeface="Open Sans"/>
              </a:rPr>
              <a:t>geometric structure</a:t>
            </a:r>
            <a:r>
              <a:rPr lang="en" sz="1600" dirty="0">
                <a:latin typeface="Open Sans"/>
                <a:ea typeface="Open Sans"/>
                <a:cs typeface="Open Sans"/>
                <a:sym typeface="Open Sans"/>
              </a:rPr>
              <a:t> of their internal representations?</a:t>
            </a:r>
            <a:endParaRPr sz="1600" dirty="0">
              <a:latin typeface="Open Sans"/>
              <a:ea typeface="Open Sans"/>
              <a:cs typeface="Open Sans"/>
              <a:sym typeface="Open Sans"/>
            </a:endParaRPr>
          </a:p>
          <a:p>
            <a:pPr marL="0" lvl="0" indent="0" algn="l" rtl="0">
              <a:spcBef>
                <a:spcPts val="1000"/>
              </a:spcBef>
              <a:spcAft>
                <a:spcPts val="1200"/>
              </a:spcAft>
              <a:buNone/>
            </a:pPr>
            <a:endParaRPr sz="1500" dirty="0">
              <a:latin typeface="Open Sans"/>
              <a:ea typeface="Open Sans"/>
              <a:cs typeface="Open Sans"/>
              <a:sym typeface="Open Sans"/>
            </a:endParaRPr>
          </a:p>
        </p:txBody>
      </p:sp>
      <p:sp>
        <p:nvSpPr>
          <p:cNvPr id="107" name="Google Shape;10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Why representational geometry?</a:t>
            </a:r>
            <a:endParaRPr/>
          </a:p>
        </p:txBody>
      </p:sp>
      <p:sp>
        <p:nvSpPr>
          <p:cNvPr id="113" name="Google Shape;11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Open Sans"/>
              <a:buChar char="●"/>
            </a:pPr>
            <a:r>
              <a:rPr lang="en" sz="1600">
                <a:latin typeface="Open Sans"/>
                <a:ea typeface="Open Sans"/>
                <a:cs typeface="Open Sans"/>
                <a:sym typeface="Open Sans"/>
              </a:rPr>
              <a:t>We focus on measures of </a:t>
            </a:r>
            <a:r>
              <a:rPr lang="en" sz="1600" u="sng">
                <a:latin typeface="Open Sans"/>
                <a:ea typeface="Open Sans"/>
                <a:cs typeface="Open Sans"/>
                <a:sym typeface="Open Sans"/>
              </a:rPr>
              <a:t>isotropy</a:t>
            </a:r>
            <a:endParaRPr sz="1600" u="sng">
              <a:latin typeface="Open Sans"/>
              <a:ea typeface="Open Sans"/>
              <a:cs typeface="Open Sans"/>
              <a:sym typeface="Open Sans"/>
            </a:endParaRPr>
          </a:p>
          <a:p>
            <a:pPr marL="914400" lvl="1" indent="-330200" algn="l" rtl="0">
              <a:spcBef>
                <a:spcPts val="1000"/>
              </a:spcBef>
              <a:spcAft>
                <a:spcPts val="0"/>
              </a:spcAft>
              <a:buSzPts val="1600"/>
              <a:buFont typeface="Open Sans"/>
              <a:buChar char="○"/>
            </a:pPr>
            <a:r>
              <a:rPr lang="en" sz="1600">
                <a:latin typeface="Open Sans"/>
                <a:ea typeface="Open Sans"/>
                <a:cs typeface="Open Sans"/>
                <a:sym typeface="Open Sans"/>
              </a:rPr>
              <a:t>how uniformly the variance of a dataset is spread across its vector dimensions</a:t>
            </a:r>
            <a:endParaRPr sz="1600">
              <a:latin typeface="Open Sans"/>
              <a:ea typeface="Open Sans"/>
              <a:cs typeface="Open Sans"/>
              <a:sym typeface="Open Sans"/>
            </a:endParaRPr>
          </a:p>
          <a:p>
            <a:pPr marL="457200" lvl="0" indent="-330200" algn="l" rtl="0">
              <a:spcBef>
                <a:spcPts val="1000"/>
              </a:spcBef>
              <a:spcAft>
                <a:spcPts val="0"/>
              </a:spcAft>
              <a:buSzPts val="1600"/>
              <a:buFont typeface="Open Sans"/>
              <a:buChar char="●"/>
            </a:pPr>
            <a:r>
              <a:rPr lang="en" sz="1600">
                <a:latin typeface="Open Sans"/>
                <a:ea typeface="Open Sans"/>
                <a:cs typeface="Open Sans"/>
                <a:sym typeface="Open Sans"/>
              </a:rPr>
              <a:t>Representational geometry serves as an interesting tool for our RQ</a:t>
            </a:r>
            <a:endParaRPr sz="1600">
              <a:latin typeface="Open Sans"/>
              <a:ea typeface="Open Sans"/>
              <a:cs typeface="Open Sans"/>
              <a:sym typeface="Open Sans"/>
            </a:endParaRPr>
          </a:p>
          <a:p>
            <a:pPr marL="914400" lvl="1" indent="-330200" algn="l" rtl="0">
              <a:spcBef>
                <a:spcPts val="1000"/>
              </a:spcBef>
              <a:spcAft>
                <a:spcPts val="1000"/>
              </a:spcAft>
              <a:buSzPts val="1600"/>
              <a:buFont typeface="Open Sans"/>
              <a:buChar char="○"/>
            </a:pPr>
            <a:r>
              <a:rPr lang="en" sz="1600">
                <a:latin typeface="Open Sans"/>
                <a:ea typeface="Open Sans"/>
                <a:cs typeface="Open Sans"/>
                <a:sym typeface="Open Sans"/>
              </a:rPr>
              <a:t>“Bottlenecking”, “model capacity”</a:t>
            </a:r>
            <a:endParaRPr sz="1600">
              <a:latin typeface="Open Sans"/>
              <a:ea typeface="Open Sans"/>
              <a:cs typeface="Open Sans"/>
              <a:sym typeface="Open Sans"/>
            </a:endParaRPr>
          </a:p>
        </p:txBody>
      </p:sp>
      <p:sp>
        <p:nvSpPr>
          <p:cNvPr id="114" name="Google Shape;11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15" name="Google Shape;115;p18"/>
          <p:cNvPicPr preferRelativeResize="0"/>
          <p:nvPr/>
        </p:nvPicPr>
        <p:blipFill rotWithShape="1">
          <a:blip r:embed="rId3">
            <a:alphaModFix/>
          </a:blip>
          <a:srcRect b="14170"/>
          <a:stretch/>
        </p:blipFill>
        <p:spPr>
          <a:xfrm>
            <a:off x="5880100" y="208300"/>
            <a:ext cx="2799800" cy="1328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9"/>
          <p:cNvPicPr preferRelativeResize="0"/>
          <p:nvPr/>
        </p:nvPicPr>
        <p:blipFill>
          <a:blip r:embed="rId3">
            <a:alphaModFix/>
          </a:blip>
          <a:stretch>
            <a:fillRect/>
          </a:stretch>
        </p:blipFill>
        <p:spPr>
          <a:xfrm>
            <a:off x="3091349" y="737288"/>
            <a:ext cx="3631324" cy="3712775"/>
          </a:xfrm>
          <a:prstGeom prst="rect">
            <a:avLst/>
          </a:prstGeom>
          <a:noFill/>
          <a:ln>
            <a:noFill/>
          </a:ln>
        </p:spPr>
      </p:pic>
      <p:sp>
        <p:nvSpPr>
          <p:cNvPr id="121" name="Google Shape;12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39919"/>
              <a:buFont typeface="Arial"/>
              <a:buNone/>
            </a:pPr>
            <a:r>
              <a:rPr lang="en" sz="2480">
                <a:latin typeface="Lexend"/>
                <a:ea typeface="Lexend"/>
                <a:cs typeface="Lexend"/>
                <a:sym typeface="Lexend"/>
              </a:rPr>
              <a:t>Our approach</a:t>
            </a:r>
            <a:endParaRPr/>
          </a:p>
          <a:p>
            <a:pPr marL="0" lvl="0" indent="0" algn="l" rtl="0">
              <a:spcBef>
                <a:spcPts val="0"/>
              </a:spcBef>
              <a:spcAft>
                <a:spcPts val="0"/>
              </a:spcAft>
              <a:buNone/>
            </a:pPr>
            <a:endParaRPr/>
          </a:p>
        </p:txBody>
      </p:sp>
      <p:sp>
        <p:nvSpPr>
          <p:cNvPr id="122" name="Google Shape;12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cxnSp>
        <p:nvCxnSpPr>
          <p:cNvPr id="123" name="Google Shape;123;p19"/>
          <p:cNvCxnSpPr>
            <a:stCxn id="124" idx="3"/>
            <a:endCxn id="125" idx="1"/>
          </p:cNvCxnSpPr>
          <p:nvPr/>
        </p:nvCxnSpPr>
        <p:spPr>
          <a:xfrm>
            <a:off x="2072225" y="2593675"/>
            <a:ext cx="1077600" cy="0"/>
          </a:xfrm>
          <a:prstGeom prst="straightConnector1">
            <a:avLst/>
          </a:prstGeom>
          <a:noFill/>
          <a:ln w="28575" cap="flat" cmpd="sng">
            <a:solidFill>
              <a:srgbClr val="EA9999"/>
            </a:solidFill>
            <a:prstDash val="solid"/>
            <a:round/>
            <a:headEnd type="none" w="med" len="med"/>
            <a:tailEnd type="triangle" w="med" len="med"/>
          </a:ln>
        </p:spPr>
      </p:cxnSp>
      <p:sp>
        <p:nvSpPr>
          <p:cNvPr id="124" name="Google Shape;124;p19"/>
          <p:cNvSpPr txBox="1"/>
          <p:nvPr/>
        </p:nvSpPr>
        <p:spPr>
          <a:xfrm>
            <a:off x="728525" y="2307325"/>
            <a:ext cx="1343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exend"/>
                <a:ea typeface="Lexend"/>
                <a:cs typeface="Lexend"/>
                <a:sym typeface="Lexend"/>
              </a:rPr>
              <a:t>With the same bitext (</a:t>
            </a:r>
            <a:r>
              <a:rPr lang="en" sz="1300" i="1">
                <a:latin typeface="Lexend"/>
                <a:ea typeface="Lexend"/>
                <a:cs typeface="Lexend"/>
                <a:sym typeface="Lexend"/>
              </a:rPr>
              <a:t>s, t</a:t>
            </a:r>
            <a:r>
              <a:rPr lang="en" sz="1300">
                <a:latin typeface="Lexend"/>
                <a:ea typeface="Lexend"/>
                <a:cs typeface="Lexend"/>
                <a:sym typeface="Lexend"/>
              </a:rPr>
              <a:t>)</a:t>
            </a:r>
            <a:endParaRPr sz="1300">
              <a:latin typeface="Lexend"/>
              <a:ea typeface="Lexend"/>
              <a:cs typeface="Lexend"/>
              <a:sym typeface="Lexend"/>
            </a:endParaRPr>
          </a:p>
        </p:txBody>
      </p:sp>
      <p:sp>
        <p:nvSpPr>
          <p:cNvPr id="126" name="Google Shape;126;p19"/>
          <p:cNvSpPr txBox="1"/>
          <p:nvPr/>
        </p:nvSpPr>
        <p:spPr>
          <a:xfrm>
            <a:off x="6294350" y="678400"/>
            <a:ext cx="2386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Lexend"/>
                <a:ea typeface="Lexend"/>
                <a:cs typeface="Lexend"/>
                <a:sym typeface="Lexend"/>
              </a:rPr>
              <a:t>Compute a forward pass &amp; collect hidden states</a:t>
            </a:r>
            <a:endParaRPr/>
          </a:p>
        </p:txBody>
      </p:sp>
      <p:cxnSp>
        <p:nvCxnSpPr>
          <p:cNvPr id="127" name="Google Shape;127;p19"/>
          <p:cNvCxnSpPr/>
          <p:nvPr/>
        </p:nvCxnSpPr>
        <p:spPr>
          <a:xfrm flipH="1">
            <a:off x="6392225" y="1252575"/>
            <a:ext cx="654000" cy="824700"/>
          </a:xfrm>
          <a:prstGeom prst="straightConnector1">
            <a:avLst/>
          </a:prstGeom>
          <a:noFill/>
          <a:ln w="28575" cap="flat" cmpd="sng">
            <a:solidFill>
              <a:srgbClr val="EA9999"/>
            </a:solidFill>
            <a:prstDash val="solid"/>
            <a:round/>
            <a:headEnd type="none" w="med" len="med"/>
            <a:tailEnd type="triangle" w="med" len="med"/>
          </a:ln>
        </p:spPr>
      </p:cxnSp>
      <p:cxnSp>
        <p:nvCxnSpPr>
          <p:cNvPr id="128" name="Google Shape;128;p19"/>
          <p:cNvCxnSpPr/>
          <p:nvPr/>
        </p:nvCxnSpPr>
        <p:spPr>
          <a:xfrm flipH="1">
            <a:off x="6619800" y="1266800"/>
            <a:ext cx="412200" cy="1663200"/>
          </a:xfrm>
          <a:prstGeom prst="straightConnector1">
            <a:avLst/>
          </a:prstGeom>
          <a:noFill/>
          <a:ln w="28575" cap="flat" cmpd="sng">
            <a:solidFill>
              <a:srgbClr val="EA9999"/>
            </a:solidFill>
            <a:prstDash val="solid"/>
            <a:round/>
            <a:headEnd type="none" w="med" len="med"/>
            <a:tailEnd type="triangle" w="med" len="med"/>
          </a:ln>
        </p:spPr>
      </p:cxnSp>
      <p:sp>
        <p:nvSpPr>
          <p:cNvPr id="129" name="Google Shape;129;p19"/>
          <p:cNvSpPr txBox="1"/>
          <p:nvPr/>
        </p:nvSpPr>
        <p:spPr>
          <a:xfrm>
            <a:off x="6546275" y="3688300"/>
            <a:ext cx="2386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Lexend"/>
                <a:ea typeface="Lexend"/>
                <a:cs typeface="Lexend"/>
                <a:sym typeface="Lexend"/>
              </a:rPr>
              <a:t>Compute isotropy scores for each set of hiddens</a:t>
            </a:r>
            <a:endParaRPr/>
          </a:p>
        </p:txBody>
      </p:sp>
      <p:cxnSp>
        <p:nvCxnSpPr>
          <p:cNvPr id="130" name="Google Shape;130;p19"/>
          <p:cNvCxnSpPr>
            <a:stCxn id="129" idx="0"/>
          </p:cNvCxnSpPr>
          <p:nvPr/>
        </p:nvCxnSpPr>
        <p:spPr>
          <a:xfrm rot="10800000">
            <a:off x="5780975" y="3086500"/>
            <a:ext cx="1958700" cy="601800"/>
          </a:xfrm>
          <a:prstGeom prst="straightConnector1">
            <a:avLst/>
          </a:prstGeom>
          <a:noFill/>
          <a:ln w="28575" cap="flat" cmpd="sng">
            <a:solidFill>
              <a:srgbClr val="EA99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p:nvPr/>
        </p:nvSpPr>
        <p:spPr>
          <a:xfrm>
            <a:off x="4310700" y="0"/>
            <a:ext cx="4833300" cy="5152800"/>
          </a:xfrm>
          <a:prstGeom prst="rect">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480">
                <a:latin typeface="Lexend"/>
                <a:ea typeface="Lexend"/>
                <a:cs typeface="Lexend"/>
                <a:sym typeface="Lexend"/>
              </a:rPr>
              <a:t>Outline</a:t>
            </a:r>
            <a:endParaRPr/>
          </a:p>
        </p:txBody>
      </p:sp>
      <p:sp>
        <p:nvSpPr>
          <p:cNvPr id="137" name="Google Shape;137;p20"/>
          <p:cNvSpPr txBox="1">
            <a:spLocks noGrp="1"/>
          </p:cNvSpPr>
          <p:nvPr>
            <p:ph type="body" idx="2"/>
          </p:nvPr>
        </p:nvSpPr>
        <p:spPr>
          <a:xfrm>
            <a:off x="4939500" y="724075"/>
            <a:ext cx="4204500" cy="3695100"/>
          </a:xfrm>
          <a:prstGeom prst="rect">
            <a:avLst/>
          </a:prstGeom>
        </p:spPr>
        <p:txBody>
          <a:bodyPr spcFirstLastPara="1" wrap="square" lIns="91425" tIns="91425" rIns="91425" bIns="91425" anchor="ctr" anchorCtr="0">
            <a:normAutofit/>
          </a:bodyPr>
          <a:lstStyle/>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Motivation</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b="1">
                <a:latin typeface="Lexend"/>
                <a:ea typeface="Lexend"/>
                <a:cs typeface="Lexend"/>
                <a:sym typeface="Lexend"/>
              </a:rPr>
              <a:t>Isotropy Metrics</a:t>
            </a:r>
            <a:endParaRPr b="1">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Experiment Setup</a:t>
            </a:r>
            <a:endParaRPr>
              <a:latin typeface="Lexend"/>
              <a:ea typeface="Lexend"/>
              <a:cs typeface="Lexend"/>
              <a:sym typeface="Lexend"/>
            </a:endParaRPr>
          </a:p>
          <a:p>
            <a:pPr marL="457200" lvl="0" indent="-342900" algn="l" rtl="0">
              <a:lnSpc>
                <a:spcPct val="200000"/>
              </a:lnSpc>
              <a:spcBef>
                <a:spcPts val="0"/>
              </a:spcBef>
              <a:spcAft>
                <a:spcPts val="0"/>
              </a:spcAft>
              <a:buSzPts val="1800"/>
              <a:buFont typeface="Lexend"/>
              <a:buAutoNum type="arabicPeriod"/>
            </a:pPr>
            <a:r>
              <a:rPr lang="en">
                <a:latin typeface="Lexend"/>
                <a:ea typeface="Lexend"/>
                <a:cs typeface="Lexend"/>
                <a:sym typeface="Lexend"/>
              </a:rPr>
              <a:t>Main Results</a:t>
            </a:r>
            <a:endParaRPr>
              <a:latin typeface="Lexend"/>
              <a:ea typeface="Lexend"/>
              <a:cs typeface="Lexend"/>
              <a:sym typeface="Lexend"/>
            </a:endParaRPr>
          </a:p>
        </p:txBody>
      </p:sp>
      <p:sp>
        <p:nvSpPr>
          <p:cNvPr id="138" name="Google Shape;13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n" sz="2200">
                <a:latin typeface="Lexend"/>
                <a:ea typeface="Lexend"/>
                <a:cs typeface="Lexend"/>
                <a:sym typeface="Lexend"/>
              </a:rPr>
              <a:t>Isotropy Metric 1: IsoScore</a:t>
            </a:r>
            <a:endParaRPr sz="2200"/>
          </a:p>
        </p:txBody>
      </p:sp>
      <p:sp>
        <p:nvSpPr>
          <p:cNvPr id="144" name="Google Shape;144;p2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Open Sans"/>
                <a:ea typeface="Open Sans"/>
                <a:cs typeface="Open Sans"/>
                <a:sym typeface="Open Sans"/>
              </a:rPr>
              <a:t>Main Idea:</a:t>
            </a:r>
            <a:endParaRPr>
              <a:latin typeface="Open Sans"/>
              <a:ea typeface="Open Sans"/>
              <a:cs typeface="Open Sans"/>
              <a:sym typeface="Open Sans"/>
            </a:endParaRPr>
          </a:p>
          <a:p>
            <a:pPr marL="457200" lvl="0" indent="-342900" algn="l" rtl="0">
              <a:spcBef>
                <a:spcPts val="1000"/>
              </a:spcBef>
              <a:spcAft>
                <a:spcPts val="0"/>
              </a:spcAft>
              <a:buSzPts val="1800"/>
              <a:buFont typeface="Open Sans"/>
              <a:buAutoNum type="arabicPeriod"/>
            </a:pPr>
            <a:r>
              <a:rPr lang="en">
                <a:latin typeface="Open Sans"/>
                <a:ea typeface="Open Sans"/>
                <a:cs typeface="Open Sans"/>
                <a:sym typeface="Open Sans"/>
              </a:rPr>
              <a:t>How far does the covariance matrix of a point cloud differ from the covariance matrix of a perfectly isotropic point cloud?</a:t>
            </a:r>
            <a:endParaRPr>
              <a:latin typeface="Open Sans"/>
              <a:ea typeface="Open Sans"/>
              <a:cs typeface="Open Sans"/>
              <a:sym typeface="Open Sans"/>
            </a:endParaRPr>
          </a:p>
          <a:p>
            <a:pPr marL="0" lvl="0" indent="0" algn="l" rtl="0">
              <a:spcBef>
                <a:spcPts val="1000"/>
              </a:spcBef>
              <a:spcAft>
                <a:spcPts val="0"/>
              </a:spcAft>
              <a:buNone/>
            </a:pPr>
            <a:endParaRPr baseline="-25000">
              <a:latin typeface="Times New Roman"/>
              <a:ea typeface="Times New Roman"/>
              <a:cs typeface="Times New Roman"/>
              <a:sym typeface="Times New Roman"/>
            </a:endParaRPr>
          </a:p>
          <a:p>
            <a:pPr marL="0" lvl="0" indent="0" algn="l" rtl="0">
              <a:spcBef>
                <a:spcPts val="1200"/>
              </a:spcBef>
              <a:spcAft>
                <a:spcPts val="0"/>
              </a:spcAft>
              <a:buNone/>
            </a:pPr>
            <a:endParaRPr>
              <a:latin typeface="Open Sans"/>
              <a:ea typeface="Open Sans"/>
              <a:cs typeface="Open Sans"/>
              <a:sym typeface="Open Sans"/>
            </a:endParaRPr>
          </a:p>
          <a:p>
            <a:pPr marL="0" lvl="0" indent="0" algn="l" rtl="0">
              <a:spcBef>
                <a:spcPts val="1200"/>
              </a:spcBef>
              <a:spcAft>
                <a:spcPts val="1200"/>
              </a:spcAft>
              <a:buNone/>
            </a:pPr>
            <a:endParaRPr>
              <a:latin typeface="Open Sans"/>
              <a:ea typeface="Open Sans"/>
              <a:cs typeface="Open Sans"/>
              <a:sym typeface="Open Sans"/>
            </a:endParaRPr>
          </a:p>
        </p:txBody>
      </p:sp>
      <p:sp>
        <p:nvSpPr>
          <p:cNvPr id="145" name="Google Shape;14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46" name="Google Shape;146;p21"/>
          <p:cNvPicPr preferRelativeResize="0"/>
          <p:nvPr/>
        </p:nvPicPr>
        <p:blipFill rotWithShape="1">
          <a:blip r:embed="rId3">
            <a:alphaModFix/>
          </a:blip>
          <a:srcRect b="6924"/>
          <a:stretch/>
        </p:blipFill>
        <p:spPr>
          <a:xfrm>
            <a:off x="4626950" y="1283200"/>
            <a:ext cx="4205351" cy="2163750"/>
          </a:xfrm>
          <a:prstGeom prst="rect">
            <a:avLst/>
          </a:prstGeom>
          <a:noFill/>
          <a:ln>
            <a:noFill/>
          </a:ln>
        </p:spPr>
      </p:pic>
      <p:sp>
        <p:nvSpPr>
          <p:cNvPr id="147" name="Google Shape;147;p21"/>
          <p:cNvSpPr txBox="1"/>
          <p:nvPr/>
        </p:nvSpPr>
        <p:spPr>
          <a:xfrm>
            <a:off x="2692400" y="4798500"/>
            <a:ext cx="6070500" cy="3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t>Rudman et al., 2022. IsoScore: Measuring the Uniformity of Embedding Space Utilization</a:t>
            </a:r>
            <a:endParaRPr sz="1100"/>
          </a:p>
          <a:p>
            <a:pPr marL="0" lvl="0" indent="0" algn="l" rtl="0">
              <a:spcBef>
                <a:spcPts val="0"/>
              </a:spcBef>
              <a:spcAft>
                <a:spcPts val="0"/>
              </a:spcAft>
              <a:buClr>
                <a:schemeClr val="dk1"/>
              </a:buClr>
              <a:buSzPts val="1100"/>
              <a:buFont typeface="Arial"/>
              <a:buNone/>
            </a:pPr>
            <a:endParaRPr sz="1100"/>
          </a:p>
          <a:p>
            <a:pPr marL="0" lvl="0" indent="0" algn="l" rtl="0">
              <a:spcBef>
                <a:spcPts val="0"/>
              </a:spcBef>
              <a:spcAft>
                <a:spcPts val="0"/>
              </a:spcAft>
              <a:buNone/>
            </a:pP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2119</Words>
  <Application>Microsoft Office PowerPoint</Application>
  <PresentationFormat>On-screen Show (16:9)</PresentationFormat>
  <Paragraphs>271</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Open Sans</vt:lpstr>
      <vt:lpstr>Times New Roman</vt:lpstr>
      <vt:lpstr>Lexend</vt:lpstr>
      <vt:lpstr>Arial</vt:lpstr>
      <vt:lpstr>Simple Light</vt:lpstr>
      <vt:lpstr>Exploring Geometric Representational Disparities Between Multilingual and Bilingual Translation Models</vt:lpstr>
      <vt:lpstr>Outline</vt:lpstr>
      <vt:lpstr>Outline</vt:lpstr>
      <vt:lpstr>Multilingual Machine Translation</vt:lpstr>
      <vt:lpstr>Motivation and Research Questions</vt:lpstr>
      <vt:lpstr>Why representational geometry?</vt:lpstr>
      <vt:lpstr>Our approach </vt:lpstr>
      <vt:lpstr>Outline</vt:lpstr>
      <vt:lpstr>Isotropy Metric 1: IsoScore</vt:lpstr>
      <vt:lpstr>Isotropy Metric 2: Intrinsic dimensionality</vt:lpstr>
      <vt:lpstr>Outline</vt:lpstr>
      <vt:lpstr>Trilingual Models</vt:lpstr>
      <vt:lpstr>Methods: Datasets &amp; Models </vt:lpstr>
      <vt:lpstr>Outline</vt:lpstr>
      <vt:lpstr>Translation performance </vt:lpstr>
      <vt:lpstr>Multilingual decoder capacity reduction </vt:lpstr>
      <vt:lpstr>Multilingual decoder capacity reduction </vt:lpstr>
      <vt:lpstr>Multilingual decoder capacity reduction (cont.) </vt:lpstr>
      <vt:lpstr>Decoder states store language specific information</vt:lpstr>
      <vt:lpstr>Decoder states store language specific information</vt:lpstr>
      <vt:lpstr>Decoder states store language specific information</vt:lpstr>
      <vt:lpstr>Decoder states become more language-specific by layer</vt:lpstr>
      <vt:lpstr>Metric consistency</vt:lpstr>
      <vt:lpstr>Conclusions</vt:lpstr>
      <vt:lpstr>Thank you!</vt:lpstr>
      <vt:lpstr>Isotropy changes little throughout training</vt:lpstr>
      <vt:lpstr>Isotropy Metric 1: IsoScore details</vt:lpstr>
      <vt:lpstr>Isotropy Metric 2: Intrinsic dimensionality details</vt:lpstr>
      <vt:lpstr>Multilingual decoder capacity reduction (cont.)</vt:lpstr>
      <vt:lpstr>Multilingual encoder capacity increases  </vt:lpstr>
      <vt:lpstr>Multilingual encoder capacity increases </vt:lpstr>
      <vt:lpstr>Limitations and Performance 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Geometric Representational Disparities Between Multilingual and Bilingual Translation Models</dc:title>
  <cp:lastModifiedBy>Neha Verma</cp:lastModifiedBy>
  <cp:revision>2</cp:revision>
  <dcterms:modified xsi:type="dcterms:W3CDTF">2024-05-23T20:58:50Z</dcterms:modified>
</cp:coreProperties>
</file>