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Dosis"/>
      <p:regular r:id="rId28"/>
      <p:bold r:id="rId29"/>
    </p:embeddedFont>
    <p:embeddedFont>
      <p:font typeface="IBM Plex Sans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PT Sans Narrow"/>
      <p:regular r:id="rId38"/>
      <p:bold r:id="rId39"/>
    </p:embeddedFont>
    <p:embeddedFont>
      <p:font typeface="Open Sans SemiBold"/>
      <p:regular r:id="rId40"/>
      <p:bold r:id="rId41"/>
      <p:italic r:id="rId42"/>
      <p:boldItalic r:id="rId43"/>
    </p:embeddedFont>
    <p:embeddedFont>
      <p:font typeface="Open Sans Medium"/>
      <p:regular r:id="rId44"/>
      <p:bold r:id="rId45"/>
      <p:italic r:id="rId46"/>
      <p:boldItalic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SemiBold-regular.fntdata"/><Relationship Id="rId42" Type="http://schemas.openxmlformats.org/officeDocument/2006/relationships/font" Target="fonts/OpenSansSemiBold-italic.fntdata"/><Relationship Id="rId41" Type="http://schemas.openxmlformats.org/officeDocument/2006/relationships/font" Target="fonts/OpenSansSemiBold-bold.fntdata"/><Relationship Id="rId44" Type="http://schemas.openxmlformats.org/officeDocument/2006/relationships/font" Target="fonts/OpenSansMedium-regular.fntdata"/><Relationship Id="rId43" Type="http://schemas.openxmlformats.org/officeDocument/2006/relationships/font" Target="fonts/OpenSansSemiBold-boldItalic.fntdata"/><Relationship Id="rId46" Type="http://schemas.openxmlformats.org/officeDocument/2006/relationships/font" Target="fonts/OpenSansMedium-italic.fntdata"/><Relationship Id="rId45" Type="http://schemas.openxmlformats.org/officeDocument/2006/relationships/font" Target="fonts/OpenSans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OpenSans-regular.fntdata"/><Relationship Id="rId47" Type="http://schemas.openxmlformats.org/officeDocument/2006/relationships/font" Target="fonts/OpenSansMedium-boldItalic.fntdata"/><Relationship Id="rId49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BMPlexSans-bold.fntdata"/><Relationship Id="rId30" Type="http://schemas.openxmlformats.org/officeDocument/2006/relationships/font" Target="fonts/IBMPlexSans-regular.fntdata"/><Relationship Id="rId33" Type="http://schemas.openxmlformats.org/officeDocument/2006/relationships/font" Target="fonts/IBMPlexSans-boldItalic.fntdata"/><Relationship Id="rId32" Type="http://schemas.openxmlformats.org/officeDocument/2006/relationships/font" Target="fonts/IBMPlexSans-italic.fntdata"/><Relationship Id="rId35" Type="http://schemas.openxmlformats.org/officeDocument/2006/relationships/font" Target="fonts/Roboto-bold.fntdata"/><Relationship Id="rId34" Type="http://schemas.openxmlformats.org/officeDocument/2006/relationships/font" Target="fonts/Roboto-regular.fntdata"/><Relationship Id="rId37" Type="http://schemas.openxmlformats.org/officeDocument/2006/relationships/font" Target="fonts/Roboto-boldItalic.fntdata"/><Relationship Id="rId36" Type="http://schemas.openxmlformats.org/officeDocument/2006/relationships/font" Target="fonts/Roboto-italic.fntdata"/><Relationship Id="rId39" Type="http://schemas.openxmlformats.org/officeDocument/2006/relationships/font" Target="fonts/PTSansNarrow-bold.fntdata"/><Relationship Id="rId38" Type="http://schemas.openxmlformats.org/officeDocument/2006/relationships/font" Target="fonts/PTSansNarrow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Dosis-regular.fntdata"/><Relationship Id="rId27" Type="http://schemas.openxmlformats.org/officeDocument/2006/relationships/slide" Target="slides/slide21.xml"/><Relationship Id="rId29" Type="http://schemas.openxmlformats.org/officeDocument/2006/relationships/font" Target="fonts/Dosis-bold.fntdata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86566d3fe_0_7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86566d3fe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86566d3fe_0_14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86566d3fe_0_1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86566d3fe_0_15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86566d3fe_0_1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86566d3fe_0_17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86566d3fe_0_1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86566d3fe_0_17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86566d3fe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86566d3fe_0_17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86566d3fe_0_1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86566d3fe_0_18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86566d3fe_0_1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86566d3fe_0_18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86566d3fe_0_1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86566d3fe_0_18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86566d3fe_0_1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86566d3fe_0_18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086566d3fe_0_1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86566d3fe_0_18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86566d3fe_0_1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ff25dd2a2_0_2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ff25dd2a2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86566d3fe_0_18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86566d3fe_0_1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86566d3fe_0_18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086566d3fe_0_1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86566d3fe_0_3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86566d3fe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86566d3fe_0_5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86566d3fe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86566d3fe_0_11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86566d3fe_0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86566d3fe_0_8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86566d3fe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86566d3fe_0_10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86566d3fe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86566d3fe_0_12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86566d3fe_0_1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86566d3fe_0_14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86566d3fe_0_1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bin template">
  <p:cSld name="TITLE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3"/>
          <p:cNvGrpSpPr/>
          <p:nvPr/>
        </p:nvGrpSpPr>
        <p:grpSpPr>
          <a:xfrm>
            <a:off x="269738" y="253581"/>
            <a:ext cx="4305890" cy="4636339"/>
            <a:chOff x="4707786" y="372793"/>
            <a:chExt cx="5700900" cy="6138407"/>
          </a:xfrm>
        </p:grpSpPr>
        <p:sp>
          <p:nvSpPr>
            <p:cNvPr id="64" name="Google Shape;64;p13"/>
            <p:cNvSpPr/>
            <p:nvPr/>
          </p:nvSpPr>
          <p:spPr>
            <a:xfrm rot="10800000">
              <a:off x="4707786" y="372793"/>
              <a:ext cx="5700900" cy="6138300"/>
            </a:xfrm>
            <a:prstGeom prst="snip1Rect">
              <a:avLst>
                <a:gd fmla="val 14584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rotWithShape="0" algn="bl" dir="5400000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flipH="1" rot="10800000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3"/>
          <p:cNvSpPr txBox="1"/>
          <p:nvPr>
            <p:ph type="ctrTitle"/>
          </p:nvPr>
        </p:nvSpPr>
        <p:spPr>
          <a:xfrm>
            <a:off x="685800" y="702806"/>
            <a:ext cx="3547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bg>
      <p:bgPr>
        <a:gradFill>
          <a:gsLst>
            <a:gs pos="0">
              <a:srgbClr val="5A667B"/>
            </a:gs>
            <a:gs pos="100000">
              <a:srgbClr val="26282D"/>
            </a:gs>
          </a:gsLst>
          <a:lin ang="10800025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4"/>
          <p:cNvGrpSpPr/>
          <p:nvPr/>
        </p:nvGrpSpPr>
        <p:grpSpPr>
          <a:xfrm>
            <a:off x="1512573" y="0"/>
            <a:ext cx="2410110" cy="5143500"/>
            <a:chOff x="1511923" y="0"/>
            <a:chExt cx="2410110" cy="5143500"/>
          </a:xfrm>
        </p:grpSpPr>
        <p:sp>
          <p:nvSpPr>
            <p:cNvPr id="70" name="Google Shape;70;p14"/>
            <p:cNvSpPr/>
            <p:nvPr/>
          </p:nvSpPr>
          <p:spPr>
            <a:xfrm flipH="1">
              <a:off x="1818434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1061523" y="0"/>
            <a:ext cx="2326044" cy="5143500"/>
            <a:chOff x="1060873" y="0"/>
            <a:chExt cx="2326044" cy="5143500"/>
          </a:xfrm>
        </p:grpSpPr>
        <p:sp>
          <p:nvSpPr>
            <p:cNvPr id="73" name="Google Shape;73;p14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12" scaled="0"/>
            </a:gradFill>
            <a:ln>
              <a:noFill/>
            </a:ln>
            <a:effectLst>
              <a:outerShdw blurRad="214313" rotWithShape="0" algn="bl">
                <a:srgbClr val="000000">
                  <a:alpha val="7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0" y="-650"/>
            <a:ext cx="2914867" cy="5145500"/>
            <a:chOff x="-650" y="-650"/>
            <a:chExt cx="2914867" cy="5145500"/>
          </a:xfrm>
        </p:grpSpPr>
        <p:sp>
          <p:nvSpPr>
            <p:cNvPr id="76" name="Google Shape;76;p14"/>
            <p:cNvSpPr/>
            <p:nvPr/>
          </p:nvSpPr>
          <p:spPr>
            <a:xfrm flipH="1">
              <a:off x="8106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-650" y="-650"/>
              <a:ext cx="2492350" cy="5145500"/>
            </a:xfrm>
            <a:custGeom>
              <a:rect b="b" l="l" r="r" t="t"/>
              <a:pathLst>
                <a:path extrusionOk="0" h="205820" w="99694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rotWithShape="0" algn="bl">
                <a:schemeClr val="dk1">
                  <a:alpha val="74000"/>
                </a:schemeClr>
              </a:outerShdw>
            </a:effectLst>
          </p:spPr>
        </p:sp>
      </p:grpSp>
      <p:grpSp>
        <p:nvGrpSpPr>
          <p:cNvPr id="78" name="Google Shape;78;p14"/>
          <p:cNvGrpSpPr/>
          <p:nvPr/>
        </p:nvGrpSpPr>
        <p:grpSpPr>
          <a:xfrm>
            <a:off x="0" y="0"/>
            <a:ext cx="2360592" cy="5145650"/>
            <a:chOff x="-650" y="0"/>
            <a:chExt cx="2360592" cy="5145650"/>
          </a:xfrm>
        </p:grpSpPr>
        <p:sp>
          <p:nvSpPr>
            <p:cNvPr id="79" name="Google Shape;79;p14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-650" y="0"/>
              <a:ext cx="2054075" cy="5145650"/>
            </a:xfrm>
            <a:custGeom>
              <a:rect b="b" l="l" r="r" t="t"/>
              <a:pathLst>
                <a:path extrusionOk="0" h="205826" w="82163">
                  <a:moveTo>
                    <a:pt x="0" y="205743"/>
                  </a:moveTo>
                  <a:lnTo>
                    <a:pt x="26" y="0"/>
                  </a:lnTo>
                  <a:lnTo>
                    <a:pt x="82163" y="0"/>
                  </a:lnTo>
                  <a:lnTo>
                    <a:pt x="42659" y="2058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rotWithShape="0" algn="bl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81" name="Google Shape;81;p14"/>
          <p:cNvSpPr txBox="1"/>
          <p:nvPr>
            <p:ph type="ctrTitle"/>
          </p:nvPr>
        </p:nvSpPr>
        <p:spPr>
          <a:xfrm>
            <a:off x="2596600" y="2011738"/>
            <a:ext cx="58617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1" type="subTitle"/>
          </p:nvPr>
        </p:nvSpPr>
        <p:spPr>
          <a:xfrm>
            <a:off x="2596600" y="2744165"/>
            <a:ext cx="5861700" cy="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22222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0" name="Google Shape;90;p16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95" name="Google Shape;95;p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8" name="Google Shape;98;p17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-44050" y="-38100"/>
            <a:ext cx="4139800" cy="5192625"/>
          </a:xfrm>
          <a:custGeom>
            <a:rect b="b" l="l" r="r" t="t"/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1" name="Google Shape;101;p18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i="1" sz="3600"/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8pPr>
            <a:lvl9pPr indent="-457200" lvl="8" marL="41148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9pPr>
          </a:lstStyle>
          <a:p/>
        </p:txBody>
      </p:sp>
      <p:sp>
        <p:nvSpPr>
          <p:cNvPr id="103" name="Google Shape;103;p18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" name="Google Shape;104;p18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7" name="Google Shape;107;p18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9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110" name="Google Shape;110;p19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11" name="Google Shape;111;p19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0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121" name="Google Shape;121;p20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22" name="Google Shape;122;p20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20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129" name="Google Shape;129;p20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1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133" name="Google Shape;133;p21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34" name="Google Shape;134;p21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2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141" name="Google Shape;141;p21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142" name="Google Shape;142;p21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146" name="Google Shape;146;p22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47" name="Google Shape;147;p22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56" name="Google Shape;156;p2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65" name="Google Shape;165;p24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73" name="Google Shape;173;p2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ted">
  <p:cSld name="BLANK_1">
    <p:bg>
      <p:bgPr>
        <a:solidFill>
          <a:schemeClr val="dk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9" name="Google Shape;179;p2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bin template">
  <p:cSld name="TITLE_1_2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7"/>
          <p:cNvGrpSpPr/>
          <p:nvPr/>
        </p:nvGrpSpPr>
        <p:grpSpPr>
          <a:xfrm>
            <a:off x="269738" y="253581"/>
            <a:ext cx="4305890" cy="4636339"/>
            <a:chOff x="4707786" y="372793"/>
            <a:chExt cx="5700900" cy="6138407"/>
          </a:xfrm>
        </p:grpSpPr>
        <p:sp>
          <p:nvSpPr>
            <p:cNvPr id="185" name="Google Shape;185;p27"/>
            <p:cNvSpPr/>
            <p:nvPr/>
          </p:nvSpPr>
          <p:spPr>
            <a:xfrm rot="10800000">
              <a:off x="4707786" y="372793"/>
              <a:ext cx="5700900" cy="6138300"/>
            </a:xfrm>
            <a:prstGeom prst="snip1Rect">
              <a:avLst>
                <a:gd fmla="val 14584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rotWithShape="0" algn="bl" dir="5400000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 flipH="1" rot="10800000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27"/>
          <p:cNvSpPr txBox="1"/>
          <p:nvPr>
            <p:ph type="ctrTitle"/>
          </p:nvPr>
        </p:nvSpPr>
        <p:spPr>
          <a:xfrm>
            <a:off x="685800" y="702806"/>
            <a:ext cx="3547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idx="4294967295" type="ctrTitle"/>
          </p:nvPr>
        </p:nvSpPr>
        <p:spPr>
          <a:xfrm>
            <a:off x="1125150" y="1659550"/>
            <a:ext cx="73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accent1"/>
                </a:solidFill>
              </a:rPr>
              <a:t>Multi View Representation Learning</a:t>
            </a:r>
            <a:endParaRPr b="1" sz="5000">
              <a:solidFill>
                <a:schemeClr val="accent1"/>
              </a:solidFill>
            </a:endParaRPr>
          </a:p>
        </p:txBody>
      </p:sp>
      <p:sp>
        <p:nvSpPr>
          <p:cNvPr id="194" name="Google Shape;194;p28"/>
          <p:cNvSpPr txBox="1"/>
          <p:nvPr>
            <p:ph idx="4294967295" type="subTitle"/>
          </p:nvPr>
        </p:nvSpPr>
        <p:spPr>
          <a:xfrm>
            <a:off x="1125150" y="2992450"/>
            <a:ext cx="4810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B21PV02</a:t>
            </a:r>
            <a:endParaRPr/>
          </a:p>
        </p:txBody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Encoder</a:t>
            </a:r>
            <a:endParaRPr/>
          </a:p>
        </p:txBody>
      </p:sp>
      <p:sp>
        <p:nvSpPr>
          <p:cNvPr id="284" name="Google Shape;284;p37"/>
          <p:cNvSpPr txBox="1"/>
          <p:nvPr>
            <p:ph idx="1" type="body"/>
          </p:nvPr>
        </p:nvSpPr>
        <p:spPr>
          <a:xfrm>
            <a:off x="908700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1. </a:t>
            </a:r>
            <a:r>
              <a:rPr b="1" lang="en" sz="1700"/>
              <a:t>Word Embedding</a:t>
            </a:r>
            <a:r>
              <a:rPr b="1" lang="en" sz="1700"/>
              <a:t> </a:t>
            </a:r>
            <a:endParaRPr b="1"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Converts a word sequence into a sequence of low-dimensional semantic vectors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[w</a:t>
            </a:r>
            <a:r>
              <a:rPr baseline="-25000" lang="en" sz="13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aseline="30000" lang="en" sz="13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3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 ,w</a:t>
            </a:r>
            <a:r>
              <a:rPr baseline="-25000" lang="en" sz="13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aseline="30000" lang="en" sz="13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3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, ..., w</a:t>
            </a:r>
            <a:r>
              <a:rPr baseline="-25000" lang="en" sz="13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aseline="30000" lang="en" sz="13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3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r>
              <a:rPr lang="en" sz="1700"/>
              <a:t> is converted into </a:t>
            </a:r>
            <a:r>
              <a:rPr lang="en" sz="13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[e</a:t>
            </a:r>
            <a:r>
              <a:rPr baseline="-25000" lang="en" sz="13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aseline="30000" lang="en" sz="13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3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 ,e</a:t>
            </a:r>
            <a:r>
              <a:rPr baseline="-25000" lang="en" sz="13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aseline="30000" lang="en" sz="13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3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, ..., e</a:t>
            </a:r>
            <a:r>
              <a:rPr baseline="-25000" lang="en" sz="13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aseline="30000" lang="en" sz="13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3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] </a:t>
            </a:r>
            <a:r>
              <a:rPr lang="en" sz="1700"/>
              <a:t>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85" name="Google Shape;285;p37"/>
          <p:cNvSpPr txBox="1"/>
          <p:nvPr>
            <p:ph idx="2" type="body"/>
          </p:nvPr>
        </p:nvSpPr>
        <p:spPr>
          <a:xfrm>
            <a:off x="3491014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2. CNN</a:t>
            </a:r>
            <a:endParaRPr b="1"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Contextual word representation of the i-th word is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aseline="-25000" lang="en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aseline="30000" lang="en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= ReLU(F</a:t>
            </a:r>
            <a:r>
              <a:rPr baseline="-25000" lang="en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× e</a:t>
            </a:r>
            <a:r>
              <a:rPr baseline="30000" lang="en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baseline="-25000" lang="en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(i-k):(i+k)</a:t>
            </a:r>
            <a:r>
              <a:rPr lang="en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+ b</a:t>
            </a:r>
            <a:r>
              <a:rPr baseline="-25000" lang="en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)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The o/p of this layer is a sequence of contextual representations.</a:t>
            </a:r>
            <a:endParaRPr sz="1700"/>
          </a:p>
        </p:txBody>
      </p:sp>
      <p:sp>
        <p:nvSpPr>
          <p:cNvPr id="286" name="Google Shape;286;p37"/>
          <p:cNvSpPr txBox="1"/>
          <p:nvPr>
            <p:ph idx="3" type="body"/>
          </p:nvPr>
        </p:nvSpPr>
        <p:spPr>
          <a:xfrm>
            <a:off x="6045300" y="1224350"/>
            <a:ext cx="25668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3. Word level attention</a:t>
            </a:r>
            <a:endParaRPr b="1"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To select important words within the context of each news title. </a:t>
            </a:r>
            <a:r>
              <a:rPr lang="en" sz="1700"/>
              <a:t> 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Say,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baseline="-25000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/>
              <a:t>is the attention weight obtained for the i-th word,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Final representation of the news title: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95D4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</a:t>
            </a:r>
            <a:r>
              <a:rPr baseline="30000" lang="en" sz="1700">
                <a:solidFill>
                  <a:srgbClr val="695D4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</a:t>
            </a:r>
            <a:r>
              <a:rPr lang="en" sz="1700">
                <a:solidFill>
                  <a:srgbClr val="695D4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= Σα</a:t>
            </a:r>
            <a:r>
              <a:rPr baseline="-25000" lang="en" sz="1700">
                <a:solidFill>
                  <a:srgbClr val="695D4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</a:t>
            </a:r>
            <a:r>
              <a:rPr lang="en" sz="1700">
                <a:solidFill>
                  <a:srgbClr val="695D4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</a:t>
            </a:r>
            <a:r>
              <a:rPr baseline="-25000" lang="en" sz="1700">
                <a:solidFill>
                  <a:srgbClr val="695D4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</a:t>
            </a:r>
            <a:r>
              <a:rPr baseline="30000" lang="en" sz="1700">
                <a:solidFill>
                  <a:srgbClr val="695D4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</a:t>
            </a:r>
            <a:r>
              <a:rPr baseline="-25000" lang="en" sz="1700">
                <a:solidFill>
                  <a:srgbClr val="695D4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" sz="1700">
                <a:solidFill>
                  <a:srgbClr val="695D4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for i = 1 to M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87" name="Google Shape;287;p3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Encoder</a:t>
            </a:r>
            <a:endParaRPr/>
          </a:p>
        </p:txBody>
      </p:sp>
      <p:sp>
        <p:nvSpPr>
          <p:cNvPr id="293" name="Google Shape;293;p38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➔"/>
            </a:pPr>
            <a:r>
              <a:rPr lang="en" sz="2600"/>
              <a:t>Three layers - word embedding, CNN and attention network similar to the title encoder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➔"/>
            </a:pPr>
            <a:r>
              <a:rPr lang="en" sz="2600"/>
              <a:t>Final representation of news body is the summation of contextual word representations weighted by their attention weights</a:t>
            </a:r>
            <a:endParaRPr sz="2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695D4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</a:t>
            </a:r>
            <a:r>
              <a:rPr baseline="30000" lang="en" sz="2800">
                <a:solidFill>
                  <a:srgbClr val="695D4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</a:t>
            </a:r>
            <a:r>
              <a:rPr lang="en" sz="2800">
                <a:solidFill>
                  <a:srgbClr val="695D4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= Σα</a:t>
            </a:r>
            <a:r>
              <a:rPr baseline="-25000" lang="en" sz="2800">
                <a:solidFill>
                  <a:srgbClr val="695D4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</a:t>
            </a:r>
            <a:r>
              <a:rPr lang="en" sz="2800">
                <a:solidFill>
                  <a:srgbClr val="695D4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</a:t>
            </a:r>
            <a:r>
              <a:rPr baseline="-25000" lang="en" sz="2800">
                <a:solidFill>
                  <a:srgbClr val="695D4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</a:t>
            </a:r>
            <a:r>
              <a:rPr baseline="30000" lang="en" sz="2800">
                <a:solidFill>
                  <a:srgbClr val="695D4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</a:t>
            </a:r>
            <a:r>
              <a:rPr baseline="-25000" lang="en" sz="2000">
                <a:solidFill>
                  <a:srgbClr val="695D4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" sz="2000">
                <a:solidFill>
                  <a:srgbClr val="695D4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for i = 1 to P, where P is the number of words in the news body</a:t>
            </a:r>
            <a:endParaRPr sz="2600"/>
          </a:p>
        </p:txBody>
      </p:sp>
      <p:sp>
        <p:nvSpPr>
          <p:cNvPr id="294" name="Google Shape;294;p3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Attentive Pooling</a:t>
            </a:r>
            <a:endParaRPr/>
          </a:p>
        </p:txBody>
      </p:sp>
      <p:sp>
        <p:nvSpPr>
          <p:cNvPr id="300" name="Google Shape;300;p39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/>
              <a:t>A view-level attention network to learn attention weights of title, body, category and sub-category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			</a:t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/>
              <a:t>Final news representation</a:t>
            </a:r>
            <a:endParaRPr sz="1800"/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r = α</a:t>
            </a:r>
            <a:r>
              <a:rPr baseline="-25000" lang="en" sz="1800"/>
              <a:t>c</a:t>
            </a:r>
            <a:r>
              <a:rPr lang="en" sz="1800"/>
              <a:t>r</a:t>
            </a:r>
            <a:r>
              <a:rPr baseline="30000" lang="en" sz="1800"/>
              <a:t>c</a:t>
            </a:r>
            <a:r>
              <a:rPr lang="en" sz="1800"/>
              <a:t> + α</a:t>
            </a:r>
            <a:r>
              <a:rPr baseline="-25000" lang="en" sz="1800"/>
              <a:t>sc</a:t>
            </a:r>
            <a:r>
              <a:rPr lang="en" sz="1800"/>
              <a:t>r</a:t>
            </a:r>
            <a:r>
              <a:rPr baseline="30000" lang="en" sz="1800"/>
              <a:t>sc</a:t>
            </a:r>
            <a:r>
              <a:rPr lang="en" sz="1800"/>
              <a:t> + α</a:t>
            </a:r>
            <a:r>
              <a:rPr baseline="-25000" lang="en" sz="1800"/>
              <a:t>t</a:t>
            </a:r>
            <a:r>
              <a:rPr lang="en" sz="1800"/>
              <a:t>r</a:t>
            </a:r>
            <a:r>
              <a:rPr baseline="30000" lang="en" sz="1800"/>
              <a:t>t</a:t>
            </a:r>
            <a:r>
              <a:rPr lang="en" sz="1800"/>
              <a:t> +α</a:t>
            </a:r>
            <a:r>
              <a:rPr baseline="-25000" lang="en" sz="1800"/>
              <a:t>b</a:t>
            </a:r>
            <a:r>
              <a:rPr lang="en" sz="1800"/>
              <a:t>r</a:t>
            </a:r>
            <a:r>
              <a:rPr baseline="30000" lang="en" sz="1800"/>
              <a:t>b </a:t>
            </a:r>
            <a:r>
              <a:rPr lang="en" sz="1800"/>
              <a:t> </a:t>
            </a:r>
            <a:endParaRPr sz="1800"/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where α</a:t>
            </a:r>
            <a:r>
              <a:rPr baseline="-25000" lang="en" sz="1800"/>
              <a:t>c</a:t>
            </a:r>
            <a:r>
              <a:rPr lang="en" sz="1800"/>
              <a:t>,α</a:t>
            </a:r>
            <a:r>
              <a:rPr baseline="-25000" lang="en" sz="1800"/>
              <a:t>sc</a:t>
            </a:r>
            <a:r>
              <a:rPr lang="en" sz="1800"/>
              <a:t>,α</a:t>
            </a:r>
            <a:r>
              <a:rPr baseline="-25000" lang="en" sz="1800"/>
              <a:t>t</a:t>
            </a:r>
            <a:r>
              <a:rPr lang="en" sz="1800"/>
              <a:t>,α</a:t>
            </a:r>
            <a:r>
              <a:rPr baseline="-25000" lang="en" sz="1800"/>
              <a:t>b </a:t>
            </a:r>
            <a:r>
              <a:rPr lang="en" sz="1800"/>
              <a:t>are the attention weights of each view</a:t>
            </a:r>
            <a:endParaRPr sz="1800"/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" name="Google Shape;301;p3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pic>
        <p:nvPicPr>
          <p:cNvPr id="302" name="Google Shape;3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688" y="2119250"/>
            <a:ext cx="359092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Encoder</a:t>
            </a:r>
            <a:endParaRPr/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915700" y="2469025"/>
            <a:ext cx="3625200" cy="21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Learns representations of users from the representations of their browsed news</a:t>
            </a:r>
            <a:endParaRPr sz="2000"/>
          </a:p>
        </p:txBody>
      </p:sp>
      <p:sp>
        <p:nvSpPr>
          <p:cNvPr id="309" name="Google Shape;309;p4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0" name="Google Shape;3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725" y="1387800"/>
            <a:ext cx="30861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Attentive Multi-view learning framework</a:t>
            </a:r>
            <a:endParaRPr/>
          </a:p>
        </p:txBody>
      </p:sp>
      <p:sp>
        <p:nvSpPr>
          <p:cNvPr id="316" name="Google Shape;316;p4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150" y="1107500"/>
            <a:ext cx="760095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323" name="Google Shape;323;p42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/>
              <a:t>Negative sampling technique - with K = 4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/>
              <a:t>For each news article clicked by the user, randomly sample K articles that are presented in the same session and are not clicked by the user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/>
              <a:t>Jointly predicting the click probability scores of the positive news article and the k negative news articles.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/>
              <a:t>Normalize the click-probability scores using softmax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/>
              <a:t>Loss function : negative log likelihood of all positive samples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			</a:t>
            </a:r>
            <a:r>
              <a:rPr lang="en" sz="2000"/>
              <a:t>L = - Σlog(p</a:t>
            </a:r>
            <a:r>
              <a:rPr baseline="-25000" lang="en" sz="2000"/>
              <a:t>i</a:t>
            </a:r>
            <a:r>
              <a:rPr lang="en" sz="2000"/>
              <a:t>) for i ∈ S </a:t>
            </a:r>
            <a:r>
              <a:rPr lang="en" sz="1200"/>
              <a:t>where S is the set of positive training samples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		</a:t>
            </a:r>
            <a:endParaRPr sz="1800"/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4" name="Google Shape;324;p4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30" name="Google Shape;330;p43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MRR (Mean reciprocal rank) = 0.6518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AUC Area under the ROC curve = 0.3072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nDCG @ 5  = 0.3380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nDCG @ 10 = 0.4022</a:t>
            </a:r>
            <a:endParaRPr sz="1800"/>
          </a:p>
        </p:txBody>
      </p:sp>
      <p:sp>
        <p:nvSpPr>
          <p:cNvPr id="331" name="Google Shape;331;p4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37" name="Google Shape;337;p44"/>
          <p:cNvSpPr txBox="1"/>
          <p:nvPr>
            <p:ph idx="1" type="body"/>
          </p:nvPr>
        </p:nvSpPr>
        <p:spPr>
          <a:xfrm>
            <a:off x="946800" y="1438925"/>
            <a:ext cx="3625200" cy="21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Plot of the mean and standard deviation of attention weights of the views</a:t>
            </a:r>
            <a:endParaRPr sz="2000"/>
          </a:p>
        </p:txBody>
      </p:sp>
      <p:sp>
        <p:nvSpPr>
          <p:cNvPr id="338" name="Google Shape;338;p4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9" name="Google Shape;33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325" y="1620675"/>
            <a:ext cx="3244475" cy="23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345" name="Google Shape;345;p45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➔"/>
            </a:pPr>
            <a:r>
              <a:rPr lang="en" sz="2600"/>
              <a:t>The category view has the highest attention weight among all views for most samples.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➔"/>
            </a:pPr>
            <a:r>
              <a:rPr lang="en" sz="2600"/>
              <a:t>Attention weights on the title and body views are small for many samples. 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➔"/>
            </a:pPr>
            <a:r>
              <a:rPr lang="en" sz="2600"/>
              <a:t>The over-fitting has reduced upon applying 20% drop-out to each layer. </a:t>
            </a:r>
            <a:endParaRPr sz="2600"/>
          </a:p>
        </p:txBody>
      </p:sp>
      <p:sp>
        <p:nvSpPr>
          <p:cNvPr id="346" name="Google Shape;346;p4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52" name="Google Shape;352;p46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Incorporating information from multiple views and applying attention mechanism has learnt useful representations thereby improving the performance of the news recommendation task. </a:t>
            </a:r>
            <a:endParaRPr sz="2600"/>
          </a:p>
        </p:txBody>
      </p:sp>
      <p:sp>
        <p:nvSpPr>
          <p:cNvPr id="353" name="Google Shape;353;p4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" name="Google Shape;204;p2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205" name="Google Shape;205;p2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</a:t>
              </a:r>
              <a:endParaRPr sz="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207" name="Google Shape;207;p2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208" name="Google Shape;208;p2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3</a:t>
              </a:r>
              <a:endParaRPr sz="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210" name="Google Shape;210;p2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211" name="Google Shape;211;p2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5</a:t>
              </a:r>
              <a:endParaRPr sz="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213" name="Google Shape;213;p2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214" name="Google Shape;214;p2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6</a:t>
              </a:r>
              <a:endParaRPr sz="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216" name="Google Shape;216;p2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217" name="Google Shape;217;p2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4</a:t>
              </a:r>
              <a:endParaRPr sz="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219" name="Google Shape;219;p2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220" name="Google Shape;220;p2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</a:t>
              </a:r>
              <a:endParaRPr sz="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222" name="Google Shape;222;p2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Literature review on multi view representation learning</a:t>
            </a:r>
            <a:endParaRPr sz="9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Implementation of deep CCA i.e., two view non-linear representation learning on noisy MNIST dataset</a:t>
            </a:r>
            <a:endParaRPr sz="9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Implementation of multi-view representation techniques on the real world problem</a:t>
            </a:r>
            <a:endParaRPr sz="9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Understanding different CCA techniques for multi-view learning </a:t>
            </a:r>
            <a:endParaRPr sz="9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Exploring a real-world problem that can be efficiently solved using multi-view learning</a:t>
            </a:r>
            <a:endParaRPr sz="9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6474324" y="4063600"/>
            <a:ext cx="1420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Analysis on the improvement in results upon incorporating information from multiple views</a:t>
            </a:r>
            <a:endParaRPr sz="9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59" name="Google Shape;359;p47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4095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Li, Yingming, Ming Yang, and Zhongfei Zhang. "A survey of multi-view representation learning." IEEE transactions on knowledge and data engineering 31.10 (2018): 1863-1883.</a:t>
            </a:r>
            <a:endParaRPr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095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095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Okura, Shumpei, et al. "Embedding-based news recommendation for millions of users." Proceedings of the 23rd ACM SIGKDD International Conference on Knowledge Discovery and Data Mining. 2017.</a:t>
            </a:r>
            <a:endParaRPr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095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095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Wu, Chuhan, et al. "Neural news recommendation with attentive multi-view learning." arXiv preprint arXiv:1907.05576 (2019).</a:t>
            </a:r>
            <a:endParaRPr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095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095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Wang, Hongwei, et al. "DKN: Deep knowledge-aware network for news recommendation." Proceedings of the 2018 world wide web conference. 2018.</a:t>
            </a:r>
            <a:endParaRPr sz="2600"/>
          </a:p>
        </p:txBody>
      </p:sp>
      <p:sp>
        <p:nvSpPr>
          <p:cNvPr id="360" name="Google Shape;360;p4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/>
          <p:nvPr>
            <p:ph idx="4294967295" type="ctrTitle"/>
          </p:nvPr>
        </p:nvSpPr>
        <p:spPr>
          <a:xfrm>
            <a:off x="1125150" y="1659550"/>
            <a:ext cx="73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</a:rPr>
              <a:t>Thank You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366" name="Google Shape;366;p48"/>
          <p:cNvSpPr txBox="1"/>
          <p:nvPr>
            <p:ph idx="4294967295" type="subTitle"/>
          </p:nvPr>
        </p:nvSpPr>
        <p:spPr>
          <a:xfrm>
            <a:off x="1356400" y="2992450"/>
            <a:ext cx="4810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367" name="Google Shape;367;p4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T Sans Narrow"/>
                <a:ea typeface="PT Sans Narrow"/>
                <a:cs typeface="PT Sans Narrow"/>
                <a:sym typeface="PT Sans Narrow"/>
              </a:rPr>
              <a:t>Problem Statement</a:t>
            </a:r>
            <a:endParaRPr b="1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3" name="Google Shape;233;p30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 Medium"/>
                <a:ea typeface="Open Sans Medium"/>
                <a:cs typeface="Open Sans Medium"/>
                <a:sym typeface="Open Sans Medium"/>
              </a:rPr>
              <a:t>Personalized news recommendation</a:t>
            </a:r>
            <a:endParaRPr sz="22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34" name="Google Shape;234;p30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recommendation</a:t>
            </a:r>
            <a:endParaRPr/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Objective : To improve user experience with personalized news recommendation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News - multi view data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○"/>
            </a:pPr>
            <a:r>
              <a:rPr lang="en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Title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○"/>
            </a:pPr>
            <a:r>
              <a:rPr lang="en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Body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○"/>
            </a:pPr>
            <a:r>
              <a:rPr lang="en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Category etc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Learn informative representations of users and news by exploiting information from the multiple views of the news data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915700" y="2469025"/>
            <a:ext cx="3625200" cy="21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MIND Dataset -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Around 160k English news articles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Around 15 million impression logs generated by around 1 million users</a:t>
            </a:r>
            <a:endParaRPr sz="2000"/>
          </a:p>
        </p:txBody>
      </p:sp>
      <p:sp>
        <p:nvSpPr>
          <p:cNvPr id="248" name="Google Shape;248;p3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2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3792119" y="1013694"/>
            <a:ext cx="6279900" cy="3532800"/>
          </a:xfrm>
          <a:prstGeom prst="parallelogram">
            <a:avLst>
              <a:gd fmla="val 5155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performance of recommendation algorithm depends on the informativeness of the news and user representations learnt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idx="4294967295" type="ctrTitle"/>
          </p:nvPr>
        </p:nvSpPr>
        <p:spPr>
          <a:xfrm>
            <a:off x="1125150" y="1449325"/>
            <a:ext cx="73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00">
                <a:solidFill>
                  <a:schemeClr val="accent1"/>
                </a:solidFill>
              </a:rPr>
              <a:t>Attentive Multi view learning approach</a:t>
            </a:r>
            <a:endParaRPr b="1" sz="5800">
              <a:solidFill>
                <a:schemeClr val="accent1"/>
              </a:solidFill>
            </a:endParaRPr>
          </a:p>
        </p:txBody>
      </p:sp>
      <p:sp>
        <p:nvSpPr>
          <p:cNvPr id="260" name="Google Shape;260;p34"/>
          <p:cNvSpPr txBox="1"/>
          <p:nvPr>
            <p:ph idx="4294967295" type="subTitle"/>
          </p:nvPr>
        </p:nvSpPr>
        <p:spPr>
          <a:xfrm>
            <a:off x="1125150" y="2992450"/>
            <a:ext cx="4810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incorporate information from different views as per their importance</a:t>
            </a:r>
            <a:endParaRPr/>
          </a:p>
        </p:txBody>
      </p:sp>
      <p:sp>
        <p:nvSpPr>
          <p:cNvPr id="261" name="Google Shape;261;p3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Attentive Multi-view learning framework</a:t>
            </a:r>
            <a:endParaRPr/>
          </a:p>
        </p:txBody>
      </p:sp>
      <p:sp>
        <p:nvSpPr>
          <p:cNvPr id="267" name="Google Shape;267;p35"/>
          <p:cNvSpPr/>
          <p:nvPr/>
        </p:nvSpPr>
        <p:spPr>
          <a:xfrm>
            <a:off x="1753950" y="2241950"/>
            <a:ext cx="2378700" cy="1443300"/>
          </a:xfrm>
          <a:prstGeom prst="chevron">
            <a:avLst>
              <a:gd fmla="val 2548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News Encoder</a:t>
            </a:r>
            <a:endParaRPr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35"/>
          <p:cNvSpPr/>
          <p:nvPr/>
        </p:nvSpPr>
        <p:spPr>
          <a:xfrm>
            <a:off x="3853636" y="2241950"/>
            <a:ext cx="2378700" cy="1443300"/>
          </a:xfrm>
          <a:prstGeom prst="chevron">
            <a:avLst>
              <a:gd fmla="val 2548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User Encoder</a:t>
            </a:r>
            <a:endParaRPr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5"/>
          <p:cNvSpPr/>
          <p:nvPr/>
        </p:nvSpPr>
        <p:spPr>
          <a:xfrm>
            <a:off x="5953321" y="2241950"/>
            <a:ext cx="2378700" cy="1443300"/>
          </a:xfrm>
          <a:prstGeom prst="chevron">
            <a:avLst>
              <a:gd fmla="val 2548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Click Predictor</a:t>
            </a:r>
            <a:endParaRPr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Encoder</a:t>
            </a:r>
            <a:endParaRPr/>
          </a:p>
        </p:txBody>
      </p:sp>
      <p:sp>
        <p:nvSpPr>
          <p:cNvPr id="276" name="Google Shape;276;p36"/>
          <p:cNvSpPr txBox="1"/>
          <p:nvPr>
            <p:ph idx="1" type="body"/>
          </p:nvPr>
        </p:nvSpPr>
        <p:spPr>
          <a:xfrm>
            <a:off x="915700" y="2469025"/>
            <a:ext cx="3625200" cy="21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Four major components - 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Title Encoder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Body Encoder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Category Encoder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Attentive pooling</a:t>
            </a:r>
            <a:endParaRPr sz="2000"/>
          </a:p>
        </p:txBody>
      </p:sp>
      <p:sp>
        <p:nvSpPr>
          <p:cNvPr id="277" name="Google Shape;277;p3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300" y="1177575"/>
            <a:ext cx="366712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