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8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58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 smtClean="0"/>
              <a:t>15-03-2016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EB3A-100C-4295-B4A7-E81E95A47A5F}" type="datetimeFigureOut">
              <a:rPr lang="nl-NL" smtClean="0"/>
              <a:t>12-3-2016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AD8A-DE5F-4902-981F-4F28EBCEAD1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EB3A-100C-4295-B4A7-E81E95A47A5F}" type="datetimeFigureOut">
              <a:rPr lang="nl-NL" smtClean="0"/>
              <a:t>12-3-2016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AD8A-DE5F-4902-981F-4F28EBCEAD1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EB3A-100C-4295-B4A7-E81E95A47A5F}" type="datetimeFigureOut">
              <a:rPr lang="nl-NL" smtClean="0"/>
              <a:t>12-3-2016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0CEE-8791-4B39-AD6A-9D16684A6969}" type="slidenum">
              <a:rPr lang="nl-NL" smtClean="0"/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EB3A-100C-4295-B4A7-E81E95A47A5F}" type="datetimeFigureOut">
              <a:rPr lang="nl-NL" smtClean="0"/>
              <a:t>12-3-2016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AD8A-DE5F-4902-981F-4F28EBCEAD1C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EB3A-100C-4295-B4A7-E81E95A47A5F}" type="datetimeFigureOut">
              <a:rPr lang="nl-NL" smtClean="0"/>
              <a:t>12-3-2016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AD8A-DE5F-4902-981F-4F28EBCEAD1C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EB3A-100C-4295-B4A7-E81E95A47A5F}" type="datetimeFigureOut">
              <a:rPr lang="nl-NL" smtClean="0"/>
              <a:t>12-3-2016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AD8A-DE5F-4902-981F-4F28EBCEAD1C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EB3A-100C-4295-B4A7-E81E95A47A5F}" type="datetimeFigureOut">
              <a:rPr lang="nl-NL" smtClean="0"/>
              <a:t>12-3-2016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AD8A-DE5F-4902-981F-4F28EBCEAD1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EB3A-100C-4295-B4A7-E81E95A47A5F}" type="datetimeFigureOut">
              <a:rPr lang="nl-NL" smtClean="0"/>
              <a:t>12-3-2016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AD8A-DE5F-4902-981F-4F28EBCEAD1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EB3A-100C-4295-B4A7-E81E95A47A5F}" type="datetimeFigureOut">
              <a:rPr lang="nl-NL" smtClean="0"/>
              <a:t>12-3-2016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AD8A-DE5F-4902-981F-4F28EBCEAD1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EB3A-100C-4295-B4A7-E81E95A47A5F}" type="datetimeFigureOut">
              <a:rPr lang="nl-NL" smtClean="0"/>
              <a:t>12-3-2016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EAD8A-DE5F-4902-981F-4F28EBCEAD1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nl-NL" dirty="0" smtClean="0"/>
              <a:t>15-03-2016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6E6AFB-41BC-4039-8E65-A695401E590C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95" y="6198980"/>
            <a:ext cx="1996993" cy="6701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683495"/>
          </a:xfrm>
        </p:spPr>
        <p:txBody>
          <a:bodyPr/>
          <a:lstStyle/>
          <a:p>
            <a:r>
              <a:rPr lang="en-US" dirty="0" smtClean="0"/>
              <a:t>Anything</a:t>
            </a:r>
            <a:br>
              <a:rPr lang="en-US" dirty="0" smtClean="0"/>
            </a:br>
            <a:r>
              <a:rPr lang="en-US" dirty="0" smtClean="0"/>
              <a:t> To XML</a:t>
            </a:r>
            <a:br>
              <a:rPr lang="en-US" dirty="0" smtClean="0"/>
            </a:br>
            <a:r>
              <a:rPr lang="en-US" dirty="0" smtClean="0"/>
              <a:t>using PEG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Nico </a:t>
            </a:r>
            <a:r>
              <a:rPr lang="en-US" dirty="0" err="1" smtClean="0"/>
              <a:t>Verwer</a:t>
            </a:r>
            <a:endParaRPr lang="en-US" dirty="0" smtClean="0"/>
          </a:p>
          <a:p>
            <a:r>
              <a:rPr lang="en-US" dirty="0" err="1" smtClean="0"/>
              <a:t>Rakensi</a:t>
            </a:r>
            <a:endParaRPr lang="en-US" dirty="0" smtClean="0"/>
          </a:p>
          <a:p>
            <a:r>
              <a:rPr lang="en-US" dirty="0" smtClean="0"/>
              <a:t>2016-03-15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589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lang="en-US" dirty="0" smtClean="0"/>
              <a:t>BNF vs PEG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("a"|"aa")"a"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("</a:t>
            </a:r>
            <a:r>
              <a:rPr lang="pt-BR" dirty="0"/>
              <a:t>aa"|"a")"a"</a:t>
            </a:r>
            <a:endParaRPr lang="nl-NL" dirty="0"/>
          </a:p>
          <a:p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("a"|"aa")"a"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("</a:t>
            </a:r>
            <a:r>
              <a:rPr lang="pt-BR" dirty="0"/>
              <a:t>aa"|"a")"a"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900903" y="2288699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2195736" y="2276872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1547664" y="2791081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</a:t>
            </a:r>
            <a:endParaRPr lang="nl-NL" dirty="0"/>
          </a:p>
        </p:txBody>
      </p:sp>
      <p:sp>
        <p:nvSpPr>
          <p:cNvPr id="10" name="Rectangle 9"/>
          <p:cNvSpPr/>
          <p:nvPr/>
        </p:nvSpPr>
        <p:spPr>
          <a:xfrm>
            <a:off x="2195736" y="2791081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nl-NL" dirty="0"/>
          </a:p>
        </p:txBody>
      </p:sp>
      <p:sp>
        <p:nvSpPr>
          <p:cNvPr id="11" name="Rectangle 10"/>
          <p:cNvSpPr/>
          <p:nvPr/>
        </p:nvSpPr>
        <p:spPr>
          <a:xfrm>
            <a:off x="900903" y="4444901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</a:t>
            </a:r>
            <a:endParaRPr lang="nl-NL" dirty="0"/>
          </a:p>
        </p:txBody>
      </p:sp>
      <p:sp>
        <p:nvSpPr>
          <p:cNvPr id="12" name="Rectangle 11"/>
          <p:cNvSpPr/>
          <p:nvPr/>
        </p:nvSpPr>
        <p:spPr>
          <a:xfrm>
            <a:off x="2195736" y="4444901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nl-NL" dirty="0"/>
          </a:p>
        </p:txBody>
      </p:sp>
      <p:sp>
        <p:nvSpPr>
          <p:cNvPr id="13" name="Rectangle 12"/>
          <p:cNvSpPr/>
          <p:nvPr/>
        </p:nvSpPr>
        <p:spPr>
          <a:xfrm>
            <a:off x="1547664" y="4947778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nl-NL" dirty="0"/>
          </a:p>
        </p:txBody>
      </p:sp>
      <p:sp>
        <p:nvSpPr>
          <p:cNvPr id="14" name="Rectangle 13"/>
          <p:cNvSpPr/>
          <p:nvPr/>
        </p:nvSpPr>
        <p:spPr>
          <a:xfrm>
            <a:off x="2195736" y="4941168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5221383" y="2300526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nl-NL" dirty="0"/>
          </a:p>
        </p:txBody>
      </p:sp>
      <p:sp>
        <p:nvSpPr>
          <p:cNvPr id="16" name="Rectangle 15"/>
          <p:cNvSpPr/>
          <p:nvPr/>
        </p:nvSpPr>
        <p:spPr>
          <a:xfrm>
            <a:off x="6516216" y="2288699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nl-NL" dirty="0"/>
          </a:p>
        </p:txBody>
      </p:sp>
      <p:sp>
        <p:nvSpPr>
          <p:cNvPr id="17" name="Rectangle 16"/>
          <p:cNvSpPr/>
          <p:nvPr/>
        </p:nvSpPr>
        <p:spPr>
          <a:xfrm>
            <a:off x="5222823" y="4444901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</a:t>
            </a:r>
            <a:endParaRPr lang="nl-NL" dirty="0"/>
          </a:p>
        </p:txBody>
      </p:sp>
      <p:sp>
        <p:nvSpPr>
          <p:cNvPr id="18" name="Rectangle 17"/>
          <p:cNvSpPr/>
          <p:nvPr/>
        </p:nvSpPr>
        <p:spPr>
          <a:xfrm>
            <a:off x="6517656" y="4444901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56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(</a:t>
            </a:r>
            <a:r>
              <a:rPr lang="en-US" dirty="0" err="1" smtClean="0"/>
              <a:t>FtanML</a:t>
            </a:r>
            <a:r>
              <a:rPr lang="en-US" dirty="0" smtClean="0"/>
              <a:t>)</a:t>
            </a:r>
            <a:endParaRPr lang="nl-NL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2348880"/>
            <a:ext cx="161409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Consolas" panose="020B0609020204030204" pitchFamily="49" charset="0"/>
              </a:rPr>
              <a:t>&lt;</a:t>
            </a:r>
            <a:r>
              <a:rPr lang="nl-NL" dirty="0">
                <a:latin typeface="Consolas" panose="020B0609020204030204" pitchFamily="49" charset="0"/>
              </a:rPr>
              <a:t>map:match pattern="parse/**"&gt;</a:t>
            </a:r>
          </a:p>
          <a:p>
            <a:r>
              <a:rPr lang="nl-NL" dirty="0" smtClean="0">
                <a:latin typeface="Consolas" panose="020B0609020204030204" pitchFamily="49" charset="0"/>
              </a:rPr>
              <a:t>  </a:t>
            </a:r>
            <a:r>
              <a:rPr lang="nl-NL" dirty="0">
                <a:latin typeface="Consolas" panose="020B0609020204030204" pitchFamily="49" charset="0"/>
              </a:rPr>
              <a:t>&lt;map:generate type="text" src="{1}"&gt;</a:t>
            </a:r>
          </a:p>
          <a:p>
            <a:r>
              <a:rPr lang="nl-NL" dirty="0" smtClean="0">
                <a:latin typeface="Consolas" panose="020B0609020204030204" pitchFamily="49" charset="0"/>
              </a:rPr>
              <a:t>    </a:t>
            </a:r>
            <a:r>
              <a:rPr lang="nl-NL" dirty="0">
                <a:latin typeface="Consolas" panose="020B0609020204030204" pitchFamily="49" charset="0"/>
              </a:rPr>
              <a:t>&lt;map:parameter name="element" value="</a:t>
            </a:r>
            <a:r>
              <a:rPr lang="nl-NL" dirty="0" smtClean="0">
                <a:latin typeface="Consolas" panose="020B0609020204030204" pitchFamily="49" charset="0"/>
              </a:rPr>
              <a:t>ftan:ml"/&gt;</a:t>
            </a:r>
            <a:endParaRPr lang="nl-NL" dirty="0">
              <a:latin typeface="Consolas" panose="020B0609020204030204" pitchFamily="49" charset="0"/>
            </a:endParaRPr>
          </a:p>
          <a:p>
            <a:r>
              <a:rPr lang="nl-NL" dirty="0" smtClean="0">
                <a:latin typeface="Consolas" panose="020B0609020204030204" pitchFamily="49" charset="0"/>
              </a:rPr>
              <a:t>    &lt;</a:t>
            </a:r>
            <a:r>
              <a:rPr lang="nl-NL" dirty="0">
                <a:latin typeface="Consolas" panose="020B0609020204030204" pitchFamily="49" charset="0"/>
              </a:rPr>
              <a:t>map:parameter name="namespace" </a:t>
            </a:r>
            <a:r>
              <a:rPr lang="nl-NL" dirty="0" smtClean="0">
                <a:latin typeface="Consolas" panose="020B0609020204030204" pitchFamily="49" charset="0"/>
              </a:rPr>
              <a:t>value</a:t>
            </a:r>
            <a:r>
              <a:rPr lang="nl-NL" dirty="0">
                <a:latin typeface="Consolas" panose="020B0609020204030204" pitchFamily="49" charset="0"/>
              </a:rPr>
              <a:t>="http://www.balisage.net/Proceedings/vol10/html/Kay01/BalisageVol10-Kay01.html"/&gt;</a:t>
            </a:r>
          </a:p>
          <a:p>
            <a:r>
              <a:rPr lang="nl-NL" dirty="0" smtClean="0">
                <a:latin typeface="Consolas" panose="020B0609020204030204" pitchFamily="49" charset="0"/>
              </a:rPr>
              <a:t>  </a:t>
            </a:r>
            <a:r>
              <a:rPr lang="nl-NL" dirty="0">
                <a:latin typeface="Consolas" panose="020B0609020204030204" pitchFamily="49" charset="0"/>
              </a:rPr>
              <a:t>&lt;/map:generate&gt;</a:t>
            </a:r>
          </a:p>
          <a:p>
            <a:r>
              <a:rPr lang="nl-NL" dirty="0" smtClean="0">
                <a:latin typeface="Consolas" panose="020B0609020204030204" pitchFamily="49" charset="0"/>
              </a:rPr>
              <a:t>  </a:t>
            </a:r>
            <a:r>
              <a:rPr lang="nl-NL" dirty="0">
                <a:latin typeface="Consolas" panose="020B0609020204030204" pitchFamily="49" charset="0"/>
              </a:rPr>
              <a:t>&lt;map:transform type="waxeye" src="ftan.waxeye"&gt;</a:t>
            </a:r>
          </a:p>
          <a:p>
            <a:r>
              <a:rPr lang="nl-NL" dirty="0" smtClean="0">
                <a:latin typeface="Consolas" panose="020B0609020204030204" pitchFamily="49" charset="0"/>
              </a:rPr>
              <a:t>    </a:t>
            </a:r>
            <a:r>
              <a:rPr lang="nl-NL" dirty="0">
                <a:latin typeface="Consolas" panose="020B0609020204030204" pitchFamily="49" charset="0"/>
              </a:rPr>
              <a:t>&lt;map:parameter name="namespaceURI" value="http://www.balisage.net/Proceedings/vol10/html/Kay01/BalisageVol10-Kay01.html"/&gt;</a:t>
            </a:r>
          </a:p>
          <a:p>
            <a:r>
              <a:rPr lang="nl-NL" dirty="0" smtClean="0">
                <a:latin typeface="Consolas" panose="020B0609020204030204" pitchFamily="49" charset="0"/>
              </a:rPr>
              <a:t>    </a:t>
            </a:r>
            <a:r>
              <a:rPr lang="nl-NL" dirty="0">
                <a:latin typeface="Consolas" panose="020B0609020204030204" pitchFamily="49" charset="0"/>
              </a:rPr>
              <a:t>&lt;map:parameter name="parseElementTag" value</a:t>
            </a:r>
            <a:r>
              <a:rPr lang="nl-NL" dirty="0" smtClean="0">
                <a:latin typeface="Consolas" panose="020B0609020204030204" pitchFamily="49" charset="0"/>
              </a:rPr>
              <a:t>=“ml"/&gt;</a:t>
            </a:r>
            <a:endParaRPr lang="nl-NL" dirty="0">
              <a:latin typeface="Consolas" panose="020B0609020204030204" pitchFamily="49" charset="0"/>
            </a:endParaRPr>
          </a:p>
          <a:p>
            <a:r>
              <a:rPr lang="nl-NL" dirty="0">
                <a:latin typeface="Consolas" panose="020B0609020204030204" pitchFamily="49" charset="0"/>
              </a:rPr>
              <a:t> </a:t>
            </a:r>
            <a:r>
              <a:rPr lang="nl-NL" dirty="0" smtClean="0">
                <a:latin typeface="Consolas" panose="020B0609020204030204" pitchFamily="49" charset="0"/>
              </a:rPr>
              <a:t>   </a:t>
            </a:r>
            <a:r>
              <a:rPr lang="nl-NL" dirty="0">
                <a:latin typeface="Consolas" panose="020B0609020204030204" pitchFamily="49" charset="0"/>
              </a:rPr>
              <a:t>&lt;map:parameter name="modular" value="false"/&gt;</a:t>
            </a:r>
          </a:p>
          <a:p>
            <a:r>
              <a:rPr lang="nl-NL" dirty="0">
                <a:latin typeface="Consolas" panose="020B0609020204030204" pitchFamily="49" charset="0"/>
              </a:rPr>
              <a:t> </a:t>
            </a:r>
            <a:r>
              <a:rPr lang="nl-NL" dirty="0" smtClean="0">
                <a:latin typeface="Consolas" panose="020B0609020204030204" pitchFamily="49" charset="0"/>
              </a:rPr>
              <a:t> </a:t>
            </a:r>
            <a:r>
              <a:rPr lang="nl-NL" dirty="0">
                <a:latin typeface="Consolas" panose="020B0609020204030204" pitchFamily="49" charset="0"/>
              </a:rPr>
              <a:t>&lt;/map:transform&gt;</a:t>
            </a:r>
          </a:p>
          <a:p>
            <a:r>
              <a:rPr lang="nl-NL" dirty="0">
                <a:latin typeface="Consolas" panose="020B0609020204030204" pitchFamily="49" charset="0"/>
              </a:rPr>
              <a:t> </a:t>
            </a:r>
            <a:r>
              <a:rPr lang="nl-NL" dirty="0" smtClean="0">
                <a:latin typeface="Consolas" panose="020B0609020204030204" pitchFamily="49" charset="0"/>
              </a:rPr>
              <a:t> </a:t>
            </a:r>
            <a:r>
              <a:rPr lang="nl-NL" dirty="0">
                <a:latin typeface="Consolas" panose="020B0609020204030204" pitchFamily="49" charset="0"/>
              </a:rPr>
              <a:t>&lt;map:serialize type="xml"/&gt;</a:t>
            </a:r>
          </a:p>
          <a:p>
            <a:r>
              <a:rPr lang="nl-NL" dirty="0" smtClean="0">
                <a:latin typeface="Consolas" panose="020B0609020204030204" pitchFamily="49" charset="0"/>
              </a:rPr>
              <a:t>&lt;/</a:t>
            </a:r>
            <a:r>
              <a:rPr lang="nl-NL" dirty="0">
                <a:latin typeface="Consolas" panose="020B0609020204030204" pitchFamily="49" charset="0"/>
              </a:rPr>
              <a:t>map:match&gt;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75" y="1633895"/>
            <a:ext cx="8020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See: </a:t>
            </a:r>
            <a:r>
              <a:rPr lang="en-US" sz="1600" dirty="0"/>
              <a:t>http://www.balisage.net/Proceedings/vol10/html/Kay01/BalisageVol10-Kay01.html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933580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lang="en-US" dirty="0" smtClean="0"/>
              <a:t>Technical realization</a:t>
            </a:r>
            <a:endParaRPr lang="nl-NL" dirty="0"/>
          </a:p>
        </p:txBody>
      </p:sp>
      <p:sp>
        <p:nvSpPr>
          <p:cNvPr id="5" name="Rounded Rectangle 4"/>
          <p:cNvSpPr/>
          <p:nvPr/>
        </p:nvSpPr>
        <p:spPr>
          <a:xfrm>
            <a:off x="683568" y="4034131"/>
            <a:ext cx="8338484" cy="165618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2955726" y="4178147"/>
            <a:ext cx="4320480" cy="12961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 smtClean="0"/>
              <a:t>WaxeyeParserTransformer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2163638" y="1873892"/>
            <a:ext cx="1584176" cy="109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waxeye</a:t>
            </a:r>
            <a:r>
              <a:rPr lang="en-US" dirty="0" smtClean="0"/>
              <a:t> parser generator</a:t>
            </a:r>
            <a:endParaRPr lang="nl-NL" dirty="0"/>
          </a:p>
        </p:txBody>
      </p:sp>
      <p:sp>
        <p:nvSpPr>
          <p:cNvPr id="8" name="Folded Corner 7"/>
          <p:cNvSpPr/>
          <p:nvPr/>
        </p:nvSpPr>
        <p:spPr>
          <a:xfrm>
            <a:off x="219422" y="2132855"/>
            <a:ext cx="1368152" cy="576065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grammar</a:t>
            </a:r>
            <a:endParaRPr lang="nl-NL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587574" y="2420887"/>
            <a:ext cx="57606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lded Corner 9"/>
          <p:cNvSpPr/>
          <p:nvPr/>
        </p:nvSpPr>
        <p:spPr>
          <a:xfrm>
            <a:off x="4323878" y="2132855"/>
            <a:ext cx="1584176" cy="576065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Parser.java</a:t>
            </a:r>
            <a:endParaRPr lang="nl-NL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47814" y="2420887"/>
            <a:ext cx="57606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23878" y="3098027"/>
            <a:ext cx="1584176" cy="57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javac</a:t>
            </a:r>
            <a:endParaRPr lang="nl-NL" dirty="0"/>
          </a:p>
        </p:txBody>
      </p:sp>
      <p:cxnSp>
        <p:nvCxnSpPr>
          <p:cNvPr id="13" name="Straight Arrow Connector 12"/>
          <p:cNvCxnSpPr>
            <a:stCxn id="10" idx="2"/>
            <a:endCxn id="12" idx="0"/>
          </p:cNvCxnSpPr>
          <p:nvPr/>
        </p:nvCxnSpPr>
        <p:spPr>
          <a:xfrm>
            <a:off x="5115966" y="2708920"/>
            <a:ext cx="0" cy="389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lded Corner 13"/>
          <p:cNvSpPr/>
          <p:nvPr/>
        </p:nvSpPr>
        <p:spPr>
          <a:xfrm>
            <a:off x="4322340" y="4365104"/>
            <a:ext cx="1584176" cy="576065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Parser.class</a:t>
            </a:r>
            <a:endParaRPr lang="nl-NL" dirty="0"/>
          </a:p>
        </p:txBody>
      </p:sp>
      <p:cxnSp>
        <p:nvCxnSpPr>
          <p:cNvPr id="15" name="Straight Arrow Connector 14"/>
          <p:cNvCxnSpPr>
            <a:stCxn id="12" idx="2"/>
            <a:endCxn id="14" idx="0"/>
          </p:cNvCxnSpPr>
          <p:nvPr/>
        </p:nvCxnSpPr>
        <p:spPr>
          <a:xfrm flipH="1">
            <a:off x="5114428" y="3674092"/>
            <a:ext cx="1538" cy="691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7" idx="2"/>
          </p:cNvCxnSpPr>
          <p:nvPr/>
        </p:nvCxnSpPr>
        <p:spPr>
          <a:xfrm rot="16200000" flipV="1">
            <a:off x="2674630" y="3248978"/>
            <a:ext cx="1210266" cy="64807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12" idx="1"/>
          </p:cNvCxnSpPr>
          <p:nvPr/>
        </p:nvCxnSpPr>
        <p:spPr>
          <a:xfrm rot="5400000" flipH="1" flipV="1">
            <a:off x="3639803" y="3494072"/>
            <a:ext cx="792087" cy="5760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87514" y="4530175"/>
            <a:ext cx="1336365" cy="576064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SAX </a:t>
            </a:r>
            <a:r>
              <a:rPr lang="en-US" dirty="0" smtClean="0">
                <a:sym typeface="Wingdings" panose="05000000000000000000" pitchFamily="2" charset="2"/>
              </a:rPr>
              <a:t> text</a:t>
            </a:r>
            <a:endParaRPr lang="nl-NL" dirty="0"/>
          </a:p>
        </p:txBody>
      </p:sp>
      <p:sp>
        <p:nvSpPr>
          <p:cNvPr id="19" name="Rectangle 18"/>
          <p:cNvSpPr/>
          <p:nvPr/>
        </p:nvSpPr>
        <p:spPr>
          <a:xfrm>
            <a:off x="5908054" y="4538188"/>
            <a:ext cx="1336365" cy="576064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 tree </a:t>
            </a:r>
            <a:r>
              <a:rPr lang="en-US" dirty="0" smtClean="0">
                <a:sym typeface="Wingdings" panose="05000000000000000000" pitchFamily="2" charset="2"/>
              </a:rPr>
              <a:t> SAX</a:t>
            </a:r>
            <a:endParaRPr lang="nl-NL" dirty="0"/>
          </a:p>
        </p:txBody>
      </p:sp>
      <p:sp>
        <p:nvSpPr>
          <p:cNvPr id="20" name="Chevron 19"/>
          <p:cNvSpPr/>
          <p:nvPr/>
        </p:nvSpPr>
        <p:spPr>
          <a:xfrm>
            <a:off x="1227534" y="4170135"/>
            <a:ext cx="1296144" cy="1296144"/>
          </a:xfrm>
          <a:prstGeom prst="chevron">
            <a:avLst>
              <a:gd name="adj" fmla="val 11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7596336" y="4178148"/>
            <a:ext cx="1296144" cy="1296144"/>
          </a:xfrm>
          <a:prstGeom prst="chevron">
            <a:avLst>
              <a:gd name="adj" fmla="val 11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0" idx="3"/>
            <a:endCxn id="6" idx="1"/>
          </p:cNvCxnSpPr>
          <p:nvPr/>
        </p:nvCxnSpPr>
        <p:spPr>
          <a:xfrm>
            <a:off x="2523678" y="4818207"/>
            <a:ext cx="432048" cy="8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21" idx="1"/>
          </p:cNvCxnSpPr>
          <p:nvPr/>
        </p:nvCxnSpPr>
        <p:spPr>
          <a:xfrm>
            <a:off x="7276206" y="4826219"/>
            <a:ext cx="46338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420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back again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the original input from parsed XML</a:t>
            </a:r>
            <a:br>
              <a:rPr lang="en-US" dirty="0" smtClean="0"/>
            </a:br>
            <a:r>
              <a:rPr lang="en-US" dirty="0" smtClean="0"/>
              <a:t>(after processing).</a:t>
            </a:r>
          </a:p>
          <a:p>
            <a:r>
              <a:rPr lang="en-US" dirty="0" smtClean="0"/>
              <a:t>From parse tree [Pemberton (</a:t>
            </a:r>
            <a:r>
              <a:rPr lang="en-US" dirty="0"/>
              <a:t>2016)]:</a:t>
            </a:r>
            <a:br>
              <a:rPr lang="en-US" dirty="0"/>
            </a:br>
            <a:r>
              <a:rPr lang="en-US" sz="1800" dirty="0" err="1">
                <a:latin typeface="Consolas" panose="020B0609020204030204" pitchFamily="49" charset="0"/>
              </a:rPr>
              <a:t>serialise</a:t>
            </a:r>
            <a:r>
              <a:rPr lang="en-US" sz="1800" dirty="0">
                <a:latin typeface="Consolas" panose="020B0609020204030204" pitchFamily="49" charset="0"/>
              </a:rPr>
              <a:t>(t</a:t>
            </a:r>
            <a:r>
              <a:rPr lang="en-US" sz="1800" dirty="0" smtClean="0">
                <a:latin typeface="Consolas" panose="020B0609020204030204" pitchFamily="49" charset="0"/>
              </a:rPr>
              <a:t>)=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</a:rPr>
              <a:t>for node in children(t</a:t>
            </a:r>
            <a:r>
              <a:rPr lang="en-US" sz="1800" dirty="0" smtClean="0">
                <a:latin typeface="Consolas" panose="020B0609020204030204" pitchFamily="49" charset="0"/>
              </a:rPr>
              <a:t>):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    if terminal(node):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        output(node)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    else: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        </a:t>
            </a:r>
            <a:r>
              <a:rPr lang="en-US" sz="1800" dirty="0" err="1" smtClean="0">
                <a:latin typeface="Consolas" panose="020B0609020204030204" pitchFamily="49" charset="0"/>
              </a:rPr>
              <a:t>serialise</a:t>
            </a:r>
            <a:r>
              <a:rPr lang="en-US" sz="1800" dirty="0" smtClean="0">
                <a:latin typeface="Consolas" panose="020B0609020204030204" pitchFamily="49" charset="0"/>
              </a:rPr>
              <a:t>(node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  <a:endParaRPr lang="en-US" sz="1800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Not possible if original parse tree is not available.</a:t>
            </a:r>
          </a:p>
          <a:p>
            <a:pPr lvl="1"/>
            <a:r>
              <a:rPr lang="en-US" dirty="0" smtClean="0"/>
              <a:t>In the </a:t>
            </a:r>
            <a:r>
              <a:rPr lang="en-US" dirty="0" err="1" smtClean="0"/>
              <a:t>FtanML</a:t>
            </a:r>
            <a:r>
              <a:rPr lang="en-US" dirty="0" smtClean="0"/>
              <a:t> grammar we threw away terminals.</a:t>
            </a:r>
          </a:p>
        </p:txBody>
      </p:sp>
    </p:spTree>
    <p:extLst>
      <p:ext uri="{BB962C8B-B14F-4D97-AF65-F5344CB8AC3E}">
        <p14:creationId xmlns:p14="http://schemas.microsoft.com/office/powerpoint/2010/main" val="4057736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 I would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different parser generator.</a:t>
            </a:r>
          </a:p>
          <a:p>
            <a:pPr lvl="1"/>
            <a:r>
              <a:rPr lang="en-US" dirty="0" smtClean="0"/>
              <a:t>Support for </a:t>
            </a:r>
            <a:r>
              <a:rPr lang="en-US" dirty="0" err="1" smtClean="0"/>
              <a:t>backreferences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</a:rPr>
              <a:t>\1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$1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Semantics embedded in grammar?</a:t>
            </a:r>
          </a:p>
          <a:p>
            <a:pPr lvl="1"/>
            <a:r>
              <a:rPr lang="en-US" dirty="0" err="1" smtClean="0"/>
              <a:t>Waxeye</a:t>
            </a:r>
            <a:r>
              <a:rPr lang="en-US" dirty="0" smtClean="0"/>
              <a:t> is the simpler to use than others I have seen.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643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is well defined and understood.</a:t>
            </a:r>
          </a:p>
          <a:p>
            <a:r>
              <a:rPr lang="en-US" dirty="0" smtClean="0"/>
              <a:t>XML can accommodate many different types of content and data.</a:t>
            </a:r>
          </a:p>
          <a:p>
            <a:r>
              <a:rPr lang="en-US" dirty="0" smtClean="0"/>
              <a:t>XML has a great </a:t>
            </a:r>
            <a:r>
              <a:rPr lang="en-US" dirty="0" smtClean="0"/>
              <a:t>toolbox (XSLT, </a:t>
            </a:r>
            <a:r>
              <a:rPr lang="en-US" dirty="0" err="1" smtClean="0"/>
              <a:t>DeltaXML</a:t>
            </a:r>
            <a:r>
              <a:rPr lang="en-US" dirty="0" smtClean="0"/>
              <a:t>).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027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5"/>
          </a:xfrm>
        </p:spPr>
        <p:txBody>
          <a:bodyPr/>
          <a:lstStyle/>
          <a:p>
            <a:r>
              <a:rPr lang="en-US" dirty="0" smtClean="0"/>
              <a:t>Convert input to XML.</a:t>
            </a:r>
          </a:p>
          <a:p>
            <a:r>
              <a:rPr lang="en-US" dirty="0" smtClean="0"/>
              <a:t>Input structure must be defined.</a:t>
            </a:r>
          </a:p>
          <a:p>
            <a:r>
              <a:rPr lang="en-US" dirty="0" smtClean="0"/>
              <a:t>Formal language description </a:t>
            </a:r>
            <a:r>
              <a:rPr lang="en-US" dirty="0" smtClean="0">
                <a:sym typeface="Wingdings" panose="05000000000000000000" pitchFamily="2" charset="2"/>
              </a:rPr>
              <a:t> grammar.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Parser to read input and produce XML.</a:t>
            </a:r>
            <a:endParaRPr lang="nl-NL" dirty="0"/>
          </a:p>
        </p:txBody>
      </p:sp>
      <p:sp>
        <p:nvSpPr>
          <p:cNvPr id="4" name="Folded Corner 3"/>
          <p:cNvSpPr/>
          <p:nvPr/>
        </p:nvSpPr>
        <p:spPr>
          <a:xfrm>
            <a:off x="1187624" y="4941168"/>
            <a:ext cx="1584176" cy="100811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document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3347864" y="4941168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nl-NL" dirty="0"/>
          </a:p>
        </p:txBody>
      </p:sp>
      <p:sp>
        <p:nvSpPr>
          <p:cNvPr id="6" name="Folded Corner 5"/>
          <p:cNvSpPr/>
          <p:nvPr/>
        </p:nvSpPr>
        <p:spPr>
          <a:xfrm>
            <a:off x="3484505" y="3933056"/>
            <a:ext cx="1584176" cy="64807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grammar</a:t>
            </a:r>
            <a:endParaRPr lang="nl-NL" dirty="0"/>
          </a:p>
        </p:txBody>
      </p:sp>
      <p:sp>
        <p:nvSpPr>
          <p:cNvPr id="7" name="Folded Corner 6"/>
          <p:cNvSpPr/>
          <p:nvPr/>
        </p:nvSpPr>
        <p:spPr>
          <a:xfrm>
            <a:off x="5796136" y="4941168"/>
            <a:ext cx="1584176" cy="100811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document</a:t>
            </a:r>
            <a:endParaRPr lang="nl-NL" dirty="0"/>
          </a:p>
        </p:txBody>
      </p:sp>
      <p:sp>
        <p:nvSpPr>
          <p:cNvPr id="8" name="Right Arrow 7"/>
          <p:cNvSpPr/>
          <p:nvPr/>
        </p:nvSpPr>
        <p:spPr>
          <a:xfrm>
            <a:off x="2843808" y="5301208"/>
            <a:ext cx="432048" cy="288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ight Arrow 8"/>
          <p:cNvSpPr/>
          <p:nvPr/>
        </p:nvSpPr>
        <p:spPr>
          <a:xfrm>
            <a:off x="5292080" y="5309592"/>
            <a:ext cx="432048" cy="288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Arrow Connector 10"/>
          <p:cNvCxnSpPr>
            <a:stCxn id="6" idx="2"/>
            <a:endCxn id="5" idx="0"/>
          </p:cNvCxnSpPr>
          <p:nvPr/>
        </p:nvCxnSpPr>
        <p:spPr>
          <a:xfrm>
            <a:off x="4276593" y="4581128"/>
            <a:ext cx="7375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5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parser produces a parse tree.</a:t>
            </a:r>
          </a:p>
          <a:p>
            <a:pPr lvl="1"/>
            <a:r>
              <a:rPr lang="en-US" dirty="0" smtClean="0"/>
              <a:t>Non-terminals (internal nodes).</a:t>
            </a:r>
          </a:p>
          <a:p>
            <a:pPr lvl="1"/>
            <a:r>
              <a:rPr lang="en-US" dirty="0" smtClean="0"/>
              <a:t>Terminals (leaves).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XML is excellent for representing trees.</a:t>
            </a:r>
            <a:endParaRPr lang="nl-NL" dirty="0"/>
          </a:p>
        </p:txBody>
      </p:sp>
      <p:grpSp>
        <p:nvGrpSpPr>
          <p:cNvPr id="4" name="Group 3"/>
          <p:cNvGrpSpPr/>
          <p:nvPr/>
        </p:nvGrpSpPr>
        <p:grpSpPr>
          <a:xfrm>
            <a:off x="911499" y="2793522"/>
            <a:ext cx="7560840" cy="2223468"/>
            <a:chOff x="410587" y="1988840"/>
            <a:chExt cx="8347199" cy="3087564"/>
          </a:xfrm>
        </p:grpSpPr>
        <p:cxnSp>
          <p:nvCxnSpPr>
            <p:cNvPr id="5" name="Straight Connector 4"/>
            <p:cNvCxnSpPr>
              <a:stCxn id="15" idx="3"/>
              <a:endCxn id="16" idx="0"/>
            </p:cNvCxnSpPr>
            <p:nvPr/>
          </p:nvCxnSpPr>
          <p:spPr>
            <a:xfrm flipH="1">
              <a:off x="1691680" y="2542004"/>
              <a:ext cx="2306949" cy="3109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15" idx="4"/>
              <a:endCxn id="18" idx="0"/>
            </p:cNvCxnSpPr>
            <p:nvPr/>
          </p:nvCxnSpPr>
          <p:spPr>
            <a:xfrm>
              <a:off x="4864224" y="2636912"/>
              <a:ext cx="0" cy="2160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5" idx="5"/>
              <a:endCxn id="17" idx="0"/>
            </p:cNvCxnSpPr>
            <p:nvPr/>
          </p:nvCxnSpPr>
          <p:spPr>
            <a:xfrm>
              <a:off x="5729819" y="2542004"/>
              <a:ext cx="2010533" cy="3109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6" idx="4"/>
              <a:endCxn id="19" idx="0"/>
            </p:cNvCxnSpPr>
            <p:nvPr/>
          </p:nvCxnSpPr>
          <p:spPr>
            <a:xfrm>
              <a:off x="1691680" y="3501008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9" idx="4"/>
              <a:endCxn id="23" idx="0"/>
            </p:cNvCxnSpPr>
            <p:nvPr/>
          </p:nvCxnSpPr>
          <p:spPr>
            <a:xfrm>
              <a:off x="1691680" y="4301480"/>
              <a:ext cx="0" cy="2836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9" idx="3"/>
              <a:endCxn id="22" idx="0"/>
            </p:cNvCxnSpPr>
            <p:nvPr/>
          </p:nvCxnSpPr>
          <p:spPr>
            <a:xfrm flipH="1">
              <a:off x="618336" y="4206572"/>
              <a:ext cx="207749" cy="3657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9" idx="5"/>
              <a:endCxn id="24" idx="0"/>
            </p:cNvCxnSpPr>
            <p:nvPr/>
          </p:nvCxnSpPr>
          <p:spPr>
            <a:xfrm>
              <a:off x="2557275" y="4206572"/>
              <a:ext cx="150792" cy="2484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8" idx="4"/>
              <a:endCxn id="20" idx="0"/>
            </p:cNvCxnSpPr>
            <p:nvPr/>
          </p:nvCxnSpPr>
          <p:spPr>
            <a:xfrm>
              <a:off x="4864224" y="3501008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0" idx="4"/>
              <a:endCxn id="21" idx="0"/>
            </p:cNvCxnSpPr>
            <p:nvPr/>
          </p:nvCxnSpPr>
          <p:spPr>
            <a:xfrm>
              <a:off x="4864224" y="4301480"/>
              <a:ext cx="0" cy="27086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7" idx="4"/>
              <a:endCxn id="25" idx="0"/>
            </p:cNvCxnSpPr>
            <p:nvPr/>
          </p:nvCxnSpPr>
          <p:spPr>
            <a:xfrm>
              <a:off x="7740352" y="3501007"/>
              <a:ext cx="6083" cy="108416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640088" y="1988840"/>
              <a:ext cx="2448272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reference</a:t>
              </a:r>
              <a:endParaRPr lang="nl-NL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467544" y="2852936"/>
              <a:ext cx="2448272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elements</a:t>
              </a:r>
              <a:endParaRPr lang="nl-NL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6948264" y="2852936"/>
              <a:ext cx="1584176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law</a:t>
              </a:r>
              <a:endParaRPr lang="nl-NL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140224" y="2852936"/>
              <a:ext cx="344800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connection</a:t>
              </a:r>
              <a:endParaRPr lang="nl-NL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67544" y="3653408"/>
              <a:ext cx="2448272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element</a:t>
              </a:r>
              <a:endParaRPr lang="nl-NL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072136" y="3653408"/>
              <a:ext cx="1584176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of</a:t>
              </a:r>
              <a:endParaRPr lang="nl-NL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41298" y="4572347"/>
              <a:ext cx="1445851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‘of the’</a:t>
              </a:r>
              <a:endParaRPr lang="nl-N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0587" y="457234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NL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83931" y="458516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N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00318" y="445504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NL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35085" y="4585167"/>
              <a:ext cx="2022701" cy="4912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‘Constitution’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45403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description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expressions.</a:t>
            </a:r>
          </a:p>
          <a:p>
            <a:pPr lvl="1"/>
            <a:r>
              <a:rPr lang="en-US" dirty="0" smtClean="0"/>
              <a:t>Available in XSLT / </a:t>
            </a:r>
            <a:r>
              <a:rPr lang="en-US" dirty="0" err="1" smtClean="0"/>
              <a:t>Xpath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Very easy to write.</a:t>
            </a:r>
          </a:p>
          <a:p>
            <a:pPr lvl="1"/>
            <a:r>
              <a:rPr lang="en-US" dirty="0" smtClean="0"/>
              <a:t>Not so powerful.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Context-free grammars, (E)BNF.</a:t>
            </a:r>
          </a:p>
          <a:p>
            <a:pPr lvl="1"/>
            <a:r>
              <a:rPr lang="en-US" dirty="0" smtClean="0"/>
              <a:t>LL(1) parsers, Lex/</a:t>
            </a:r>
            <a:r>
              <a:rPr lang="en-US" dirty="0" err="1" smtClean="0"/>
              <a:t>Yacc</a:t>
            </a:r>
            <a:r>
              <a:rPr lang="en-US" dirty="0" smtClean="0"/>
              <a:t>, ANTLR, …</a:t>
            </a:r>
          </a:p>
          <a:p>
            <a:pPr lvl="1"/>
            <a:r>
              <a:rPr lang="en-US" dirty="0" smtClean="0"/>
              <a:t>Not easy to write (correctly)</a:t>
            </a:r>
          </a:p>
          <a:p>
            <a:pPr lvl="1"/>
            <a:r>
              <a:rPr lang="en-US" dirty="0" smtClean="0"/>
              <a:t>Very powerful.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912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meta-language.</a:t>
            </a:r>
          </a:p>
          <a:p>
            <a:r>
              <a:rPr lang="en-US" dirty="0" smtClean="0"/>
              <a:t>Many extensions (Perl).</a:t>
            </a:r>
          </a:p>
          <a:p>
            <a:r>
              <a:rPr lang="en-US" dirty="0" smtClean="0"/>
              <a:t>Quickly becomes unwieldy.</a:t>
            </a:r>
          </a:p>
          <a:p>
            <a:r>
              <a:rPr lang="en-US" dirty="0" smtClean="0"/>
              <a:t>Example (legal text references):</a:t>
            </a:r>
            <a:endParaRPr lang="en-US" dirty="0"/>
          </a:p>
          <a:p>
            <a:pPr lvl="1"/>
            <a:r>
              <a:rPr lang="de-DE" dirty="0"/>
              <a:t>ELRO­-nummer AB1234 </a:t>
            </a:r>
          </a:p>
          <a:p>
            <a:pPr lvl="1"/>
            <a:r>
              <a:rPr lang="de-DE" dirty="0"/>
              <a:t>LJN AB1234</a:t>
            </a:r>
          </a:p>
          <a:p>
            <a:pPr lvl="1"/>
            <a:r>
              <a:rPr lang="de-DE" dirty="0"/>
              <a:t>LJ­-nr. AB 1234</a:t>
            </a:r>
          </a:p>
          <a:p>
            <a:pPr lvl="1"/>
            <a:r>
              <a:rPr lang="de-DE" dirty="0"/>
              <a:t>ljn: ab1234</a:t>
            </a:r>
          </a:p>
          <a:p>
            <a:r>
              <a:rPr lang="pt-BR" sz="1800" dirty="0">
                <a:latin typeface="Consolas" panose="020B0609020204030204" pitchFamily="49" charset="0"/>
              </a:rPr>
              <a:t>(lj[\s-]?n?|elro)\s?(-?n(umme)?r)?[:\.]?\s?[a-z]{2}\s?\d{4}</a:t>
            </a:r>
          </a:p>
          <a:p>
            <a:pPr lvl="1"/>
            <a:r>
              <a:rPr lang="pt-BR" dirty="0"/>
              <a:t>Case insensitive: /i, (?i)</a:t>
            </a:r>
          </a:p>
          <a:p>
            <a:pPr lvl="1"/>
            <a:r>
              <a:rPr lang="pt-BR" dirty="0" smtClean="0"/>
              <a:t>Somewhat simplified.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378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gets worse very quickly…</a:t>
            </a:r>
          </a:p>
          <a:p>
            <a:r>
              <a:rPr lang="nl-NL" sz="1800" dirty="0">
                <a:latin typeface="Consolas" panose="020B0609020204030204" pitchFamily="49" charset="0"/>
              </a:rPr>
              <a:t>(V|v)(er)?(o|O)(rd)?(ening(en)?|\.)?\s+((?i)(n(umme</a:t>
            </a:r>
            <a:r>
              <a:rPr lang="nl-NL" sz="1800" dirty="0" smtClean="0">
                <a:latin typeface="Consolas" panose="020B0609020204030204" pitchFamily="49" charset="0"/>
              </a:rPr>
              <a:t>)? (</a:t>
            </a:r>
            <a:r>
              <a:rPr lang="nl-NL" sz="1800" dirty="0">
                <a:latin typeface="Consolas" panose="020B0609020204030204" pitchFamily="49" charset="0"/>
              </a:rPr>
              <a:t>r|o)\.?)\s*)?\d{1,4</a:t>
            </a:r>
            <a:r>
              <a:rPr lang="nl-NL" sz="1800" dirty="0" smtClean="0">
                <a:latin typeface="Consolas" panose="020B0609020204030204" pitchFamily="49" charset="0"/>
              </a:rPr>
              <a:t>}(/|\.)(</a:t>
            </a:r>
            <a:r>
              <a:rPr lang="nl-NL" sz="1800" dirty="0">
                <a:latin typeface="Consolas" panose="020B0609020204030204" pitchFamily="49" charset="0"/>
              </a:rPr>
              <a:t>19|20)?\d{2}(/|-|\s</a:t>
            </a:r>
            <a:r>
              <a:rPr lang="nl-NL" sz="1800" dirty="0" smtClean="0">
                <a:latin typeface="Consolas" panose="020B0609020204030204" pitchFamily="49" charset="0"/>
              </a:rPr>
              <a:t>+) \(?(</a:t>
            </a:r>
            <a:r>
              <a:rPr lang="nl-NL" sz="1800" dirty="0">
                <a:latin typeface="Consolas" panose="020B0609020204030204" pitchFamily="49" charset="0"/>
              </a:rPr>
              <a:t>E(E)?G(\sen\s|,\s</a:t>
            </a:r>
            <a:r>
              <a:rPr lang="nl-NL" sz="1800" dirty="0" smtClean="0">
                <a:latin typeface="Consolas" panose="020B0609020204030204" pitchFamily="49" charset="0"/>
              </a:rPr>
              <a:t>|/)Euratom|E(E</a:t>
            </a:r>
            <a:r>
              <a:rPr lang="nl-NL" sz="1800" dirty="0">
                <a:latin typeface="Consolas" panose="020B0609020204030204" pitchFamily="49" charset="0"/>
              </a:rPr>
              <a:t>)?G|Euratom</a:t>
            </a:r>
            <a:r>
              <a:rPr lang="nl-NL" sz="1800" dirty="0" smtClean="0">
                <a:latin typeface="Consolas" panose="020B0609020204030204" pitchFamily="49" charset="0"/>
              </a:rPr>
              <a:t>)\)?| (</a:t>
            </a:r>
            <a:r>
              <a:rPr lang="nl-NL" sz="1800" dirty="0">
                <a:latin typeface="Consolas" panose="020B0609020204030204" pitchFamily="49" charset="0"/>
              </a:rPr>
              <a:t>E((E)?G|uropese)(-|\s+))?(V|v)(er)?(o|O)(rd</a:t>
            </a:r>
            <a:r>
              <a:rPr lang="nl-NL" sz="1800" dirty="0" smtClean="0">
                <a:latin typeface="Consolas" panose="020B0609020204030204" pitchFamily="49" charset="0"/>
              </a:rPr>
              <a:t>)? (</a:t>
            </a:r>
            <a:r>
              <a:rPr lang="nl-NL" sz="1800" dirty="0">
                <a:latin typeface="Consolas" panose="020B0609020204030204" pitchFamily="49" charset="0"/>
              </a:rPr>
              <a:t>ening(en</a:t>
            </a:r>
            <a:r>
              <a:rPr lang="nl-NL" sz="1800" dirty="0" smtClean="0">
                <a:latin typeface="Consolas" panose="020B0609020204030204" pitchFamily="49" charset="0"/>
              </a:rPr>
              <a:t>)?|\.)?\</a:t>
            </a:r>
            <a:r>
              <a:rPr lang="nl-NL" sz="1800" dirty="0">
                <a:latin typeface="Consolas" panose="020B0609020204030204" pitchFamily="49" charset="0"/>
              </a:rPr>
              <a:t>s</a:t>
            </a:r>
            <a:r>
              <a:rPr lang="nl-NL" sz="1800" dirty="0" smtClean="0">
                <a:latin typeface="Consolas" panose="020B0609020204030204" pitchFamily="49" charset="0"/>
              </a:rPr>
              <a:t>+((?</a:t>
            </a:r>
            <a:r>
              <a:rPr lang="nl-NL" sz="1800" dirty="0">
                <a:latin typeface="Consolas" panose="020B0609020204030204" pitchFamily="49" charset="0"/>
              </a:rPr>
              <a:t>i)(n(umme)?(r|o)\.?)\s</a:t>
            </a:r>
            <a:r>
              <a:rPr lang="nl-NL" sz="1800" dirty="0" smtClean="0">
                <a:latin typeface="Consolas" panose="020B0609020204030204" pitchFamily="49" charset="0"/>
              </a:rPr>
              <a:t>*)? \</a:t>
            </a:r>
            <a:r>
              <a:rPr lang="nl-NL" sz="1800" dirty="0">
                <a:latin typeface="Consolas" panose="020B0609020204030204" pitchFamily="49" charset="0"/>
              </a:rPr>
              <a:t>d{1,4}(/|\.)(19|20)?\d{2}|(V|v)(er)?(o|O)(rd)?</a:t>
            </a:r>
            <a:br>
              <a:rPr lang="nl-NL" sz="1800" dirty="0">
                <a:latin typeface="Consolas" panose="020B0609020204030204" pitchFamily="49" charset="0"/>
              </a:rPr>
            </a:br>
            <a:r>
              <a:rPr lang="nl-NL" sz="1800" dirty="0">
                <a:latin typeface="Consolas" panose="020B0609020204030204" pitchFamily="49" charset="0"/>
              </a:rPr>
              <a:t>(ening(en)?|\.)?(\s+|-)\(?(E(E)?G(\sen\s|,\s</a:t>
            </a:r>
            <a:r>
              <a:rPr lang="nl-NL" sz="1800" dirty="0" smtClean="0">
                <a:latin typeface="Consolas" panose="020B0609020204030204" pitchFamily="49" charset="0"/>
              </a:rPr>
              <a:t>|/) Euratom|E(E</a:t>
            </a:r>
            <a:r>
              <a:rPr lang="nl-NL" sz="1800" dirty="0">
                <a:latin typeface="Consolas" panose="020B0609020204030204" pitchFamily="49" charset="0"/>
              </a:rPr>
              <a:t>)?G|Euratom</a:t>
            </a:r>
            <a:r>
              <a:rPr lang="nl-NL" sz="1800" dirty="0" smtClean="0">
                <a:latin typeface="Consolas" panose="020B0609020204030204" pitchFamily="49" charset="0"/>
              </a:rPr>
              <a:t>)\)?,?(\</a:t>
            </a:r>
            <a:r>
              <a:rPr lang="nl-NL" sz="1800" dirty="0">
                <a:latin typeface="Consolas" panose="020B0609020204030204" pitchFamily="49" charset="0"/>
              </a:rPr>
              <a:t>s</a:t>
            </a:r>
            <a:r>
              <a:rPr lang="nl-NL" sz="1800" dirty="0" smtClean="0">
                <a:latin typeface="Consolas" panose="020B0609020204030204" pitchFamily="49" charset="0"/>
              </a:rPr>
              <a:t>+|/|-)?</a:t>
            </a:r>
            <a:br>
              <a:rPr lang="nl-NL" sz="1800" dirty="0" smtClean="0">
                <a:latin typeface="Consolas" panose="020B0609020204030204" pitchFamily="49" charset="0"/>
              </a:rPr>
            </a:br>
            <a:r>
              <a:rPr lang="nl-NL" sz="1800" dirty="0" smtClean="0">
                <a:latin typeface="Consolas" panose="020B0609020204030204" pitchFamily="49" charset="0"/>
              </a:rPr>
              <a:t>((?</a:t>
            </a:r>
            <a:r>
              <a:rPr lang="nl-NL" sz="1800" dirty="0">
                <a:latin typeface="Consolas" panose="020B0609020204030204" pitchFamily="49" charset="0"/>
              </a:rPr>
              <a:t>i)(n(umme)?(r|o)\.?)\s</a:t>
            </a:r>
            <a:r>
              <a:rPr lang="nl-NL" sz="1800" dirty="0" smtClean="0">
                <a:latin typeface="Consolas" panose="020B0609020204030204" pitchFamily="49" charset="0"/>
              </a:rPr>
              <a:t>*)? \(?\</a:t>
            </a:r>
            <a:r>
              <a:rPr lang="nl-NL" sz="1800" dirty="0">
                <a:latin typeface="Consolas" panose="020B0609020204030204" pitchFamily="49" charset="0"/>
              </a:rPr>
              <a:t>d{1,4}(/|\.)(19|20)?\d{2</a:t>
            </a:r>
            <a:r>
              <a:rPr lang="nl-NL" sz="1800" dirty="0" smtClean="0">
                <a:latin typeface="Consolas" panose="020B0609020204030204" pitchFamily="49" charset="0"/>
              </a:rPr>
              <a:t>}\)?</a:t>
            </a:r>
            <a:endParaRPr lang="nl-NL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1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Context-free grammars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Systems like ANTLR are powerful,</a:t>
            </a:r>
            <a:br>
              <a:rPr lang="en-US" dirty="0" smtClean="0"/>
            </a:br>
            <a:r>
              <a:rPr lang="en-US" dirty="0" smtClean="0"/>
              <a:t>but grammars are hard to write and maintain.</a:t>
            </a:r>
          </a:p>
          <a:p>
            <a:r>
              <a:rPr lang="en-US" dirty="0" smtClean="0"/>
              <a:t>Ambiguity.</a:t>
            </a:r>
          </a:p>
          <a:p>
            <a:pPr lvl="1"/>
            <a:r>
              <a:rPr lang="en-US" i="1" dirty="0">
                <a:latin typeface="Consolas" panose="020B0609020204030204" pitchFamily="49" charset="0"/>
              </a:rPr>
              <a:t>Statement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:= </a:t>
            </a: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i="1" dirty="0">
                <a:latin typeface="Consolas" panose="020B0609020204030204" pitchFamily="49" charset="0"/>
              </a:rPr>
              <a:t>Condition</a:t>
            </a:r>
            <a:r>
              <a:rPr lang="en-US" dirty="0">
                <a:latin typeface="Consolas" panose="020B0609020204030204" pitchFamily="49" charset="0"/>
              </a:rPr>
              <a:t> then </a:t>
            </a:r>
            <a:r>
              <a:rPr lang="en-US" i="1" dirty="0">
                <a:latin typeface="Consolas" panose="020B0609020204030204" pitchFamily="49" charset="0"/>
              </a:rPr>
              <a:t>Statement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|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 if </a:t>
            </a:r>
            <a:r>
              <a:rPr lang="en-US" i="1" dirty="0">
                <a:latin typeface="Consolas" panose="020B0609020204030204" pitchFamily="49" charset="0"/>
              </a:rPr>
              <a:t>Condition</a:t>
            </a:r>
            <a:r>
              <a:rPr lang="en-US" dirty="0">
                <a:latin typeface="Consolas" panose="020B0609020204030204" pitchFamily="49" charset="0"/>
              </a:rPr>
              <a:t> then </a:t>
            </a:r>
            <a:r>
              <a:rPr lang="en-US" i="1" dirty="0">
                <a:latin typeface="Consolas" panose="020B0609020204030204" pitchFamily="49" charset="0"/>
              </a:rPr>
              <a:t>Statement</a:t>
            </a:r>
            <a:r>
              <a:rPr lang="en-US" dirty="0">
                <a:latin typeface="Consolas" panose="020B0609020204030204" pitchFamily="49" charset="0"/>
              </a:rPr>
              <a:t> else </a:t>
            </a:r>
            <a:r>
              <a:rPr lang="en-US" i="1" dirty="0" smtClean="0">
                <a:latin typeface="Consolas" panose="020B0609020204030204" pitchFamily="49" charset="0"/>
              </a:rPr>
              <a:t>Statement</a:t>
            </a:r>
          </a:p>
          <a:p>
            <a:pPr lvl="1"/>
            <a:r>
              <a:rPr lang="en-US" dirty="0" smtClean="0"/>
              <a:t>Input: </a:t>
            </a:r>
            <a:r>
              <a:rPr lang="en-US" dirty="0" smtClean="0">
                <a:latin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</a:rPr>
              <a:t>a then if b then </a:t>
            </a:r>
            <a:r>
              <a:rPr lang="en-US" dirty="0" smtClean="0">
                <a:latin typeface="Consolas" panose="020B0609020204030204" pitchFamily="49" charset="0"/>
              </a:rPr>
              <a:t>s1 </a:t>
            </a:r>
            <a:r>
              <a:rPr lang="en-US" dirty="0">
                <a:latin typeface="Consolas" panose="020B0609020204030204" pitchFamily="49" charset="0"/>
              </a:rPr>
              <a:t>else </a:t>
            </a:r>
            <a:r>
              <a:rPr lang="en-US" dirty="0" smtClean="0">
                <a:latin typeface="Consolas" panose="020B0609020204030204" pitchFamily="49" charset="0"/>
              </a:rPr>
              <a:t>s2</a:t>
            </a:r>
            <a:endParaRPr lang="en-US" dirty="0" smtClean="0"/>
          </a:p>
          <a:p>
            <a:pPr lvl="1"/>
            <a:r>
              <a:rPr lang="en-US" dirty="0" smtClean="0"/>
              <a:t>Parsed as: </a:t>
            </a:r>
            <a:r>
              <a:rPr lang="en-US" dirty="0" smtClean="0">
                <a:latin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</a:rPr>
              <a:t>a then (if b then </a:t>
            </a:r>
            <a:r>
              <a:rPr lang="en-US" dirty="0" smtClean="0">
                <a:latin typeface="Consolas" panose="020B0609020204030204" pitchFamily="49" charset="0"/>
              </a:rPr>
              <a:t>s1) </a:t>
            </a:r>
            <a:r>
              <a:rPr lang="en-US" dirty="0">
                <a:latin typeface="Consolas" panose="020B0609020204030204" pitchFamily="49" charset="0"/>
              </a:rPr>
              <a:t>else </a:t>
            </a:r>
            <a:r>
              <a:rPr lang="en-US" dirty="0" smtClean="0">
                <a:latin typeface="Consolas" panose="020B0609020204030204" pitchFamily="49" charset="0"/>
              </a:rPr>
              <a:t>s2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or: </a:t>
            </a:r>
            <a:r>
              <a:rPr lang="en-US" dirty="0" smtClean="0">
                <a:latin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</a:rPr>
              <a:t>a then (if b then </a:t>
            </a:r>
            <a:r>
              <a:rPr lang="en-US" dirty="0" smtClean="0">
                <a:latin typeface="Consolas" panose="020B0609020204030204" pitchFamily="49" charset="0"/>
              </a:rPr>
              <a:t>s1 </a:t>
            </a:r>
            <a:r>
              <a:rPr lang="en-US" dirty="0">
                <a:latin typeface="Consolas" panose="020B0609020204030204" pitchFamily="49" charset="0"/>
              </a:rPr>
              <a:t>else </a:t>
            </a:r>
            <a:r>
              <a:rPr lang="en-US" dirty="0" smtClean="0">
                <a:latin typeface="Consolas" panose="020B0609020204030204" pitchFamily="49" charset="0"/>
              </a:rPr>
              <a:t>s2</a:t>
            </a:r>
            <a:r>
              <a:rPr lang="en-US" dirty="0">
                <a:latin typeface="Consolas" panose="020B0609020204030204" pitchFamily="49" charset="0"/>
              </a:rPr>
              <a:t> )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LL(1): very limited backtracking.</a:t>
            </a:r>
          </a:p>
          <a:p>
            <a:pPr lvl="1"/>
            <a:r>
              <a:rPr lang="en-US" dirty="0" smtClean="0"/>
              <a:t>Parser </a:t>
            </a:r>
            <a:r>
              <a:rPr lang="en-US" dirty="0"/>
              <a:t>can always decide what to do by looking at the next input character.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45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56792"/>
          </a:xfrm>
        </p:spPr>
        <p:txBody>
          <a:bodyPr/>
          <a:lstStyle/>
          <a:p>
            <a:r>
              <a:rPr lang="en-US" dirty="0" smtClean="0"/>
              <a:t>Parsing Expression Grammars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+ sub-patterns</a:t>
            </a:r>
            <a:br>
              <a:rPr lang="en-US" dirty="0" smtClean="0"/>
            </a:br>
            <a:r>
              <a:rPr lang="en-US" dirty="0" smtClean="0"/>
              <a:t>(parsing expressions, non-terminals).</a:t>
            </a:r>
          </a:p>
          <a:p>
            <a:r>
              <a:rPr lang="en-US" dirty="0" smtClean="0"/>
              <a:t>Backtracking (like regular expressions).</a:t>
            </a:r>
          </a:p>
          <a:p>
            <a:r>
              <a:rPr lang="en-US" dirty="0" smtClean="0"/>
              <a:t>Syntax similar to </a:t>
            </a:r>
            <a:r>
              <a:rPr lang="en-US" dirty="0" smtClean="0"/>
              <a:t>CFG, </a:t>
            </a:r>
            <a:r>
              <a:rPr lang="en-US" dirty="0" smtClean="0"/>
              <a:t>BNF.</a:t>
            </a:r>
          </a:p>
          <a:p>
            <a:r>
              <a:rPr lang="en-US" dirty="0"/>
              <a:t>No ambiguity; </a:t>
            </a:r>
            <a:r>
              <a:rPr lang="en-US" dirty="0" smtClean="0"/>
              <a:t>choice </a:t>
            </a:r>
            <a:r>
              <a:rPr lang="en-US" dirty="0"/>
              <a:t>operator </a:t>
            </a:r>
            <a:r>
              <a:rPr lang="en-US" dirty="0" smtClean="0"/>
              <a:t>selects </a:t>
            </a:r>
            <a:r>
              <a:rPr lang="en-US" dirty="0"/>
              <a:t>first </a:t>
            </a:r>
            <a:r>
              <a:rPr lang="en-US" dirty="0" smtClean="0"/>
              <a:t>match.</a:t>
            </a:r>
          </a:p>
          <a:p>
            <a:r>
              <a:rPr lang="en-US" dirty="0" smtClean="0"/>
              <a:t>If </a:t>
            </a:r>
            <a:r>
              <a:rPr lang="en-US" dirty="0"/>
              <a:t>a string parses, it has exactly one valid parse </a:t>
            </a:r>
            <a:r>
              <a:rPr lang="en-US" dirty="0" smtClean="0"/>
              <a:t>tree.</a:t>
            </a:r>
          </a:p>
          <a:p>
            <a:r>
              <a:rPr lang="en-US" dirty="0" smtClean="0"/>
              <a:t>Fast and simple to write.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4284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690</TotalTime>
  <Words>558</Words>
  <Application>Microsoft Office PowerPoint</Application>
  <PresentationFormat>On-screen Show (4:3)</PresentationFormat>
  <Paragraphs>137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Anything  To XML using PEG</vt:lpstr>
      <vt:lpstr>Why?</vt:lpstr>
      <vt:lpstr>How?</vt:lpstr>
      <vt:lpstr>What?</vt:lpstr>
      <vt:lpstr>Language description</vt:lpstr>
      <vt:lpstr>Regular expressions</vt:lpstr>
      <vt:lpstr>Regular expressions</vt:lpstr>
      <vt:lpstr>Context-free grammars</vt:lpstr>
      <vt:lpstr>Parsing Expression Grammars</vt:lpstr>
      <vt:lpstr>BNF vs PEG</vt:lpstr>
      <vt:lpstr>Demo (FtanML)</vt:lpstr>
      <vt:lpstr>Technical realization</vt:lpstr>
      <vt:lpstr>… and back again</vt:lpstr>
      <vt:lpstr>Next time I would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 To XML using PEG</dc:title>
  <dc:creator>Nico Verwer</dc:creator>
  <cp:lastModifiedBy>Nico Verwer</cp:lastModifiedBy>
  <cp:revision>50</cp:revision>
  <dcterms:created xsi:type="dcterms:W3CDTF">2016-03-11T06:30:20Z</dcterms:created>
  <dcterms:modified xsi:type="dcterms:W3CDTF">2016-03-12T14:50:25Z</dcterms:modified>
</cp:coreProperties>
</file>