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15-03-2016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0CEE-8791-4B39-AD6A-9D16684A6969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15-3-2016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nl-NL" dirty="0" smtClean="0"/>
              <a:t>15-03-2016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6E6AFB-41BC-4039-8E65-A695401E590C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5" y="6198980"/>
            <a:ext cx="1996993" cy="6701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3683495"/>
          </a:xfrm>
        </p:spPr>
        <p:txBody>
          <a:bodyPr/>
          <a:lstStyle/>
          <a:p>
            <a:r>
              <a:rPr lang="en-US" dirty="0" smtClean="0"/>
              <a:t>Anything</a:t>
            </a:r>
            <a:br>
              <a:rPr lang="en-US" dirty="0" smtClean="0"/>
            </a:br>
            <a:r>
              <a:rPr lang="en-US" dirty="0" smtClean="0"/>
              <a:t> To XML</a:t>
            </a:r>
            <a:br>
              <a:rPr lang="en-US" dirty="0" smtClean="0"/>
            </a:br>
            <a:r>
              <a:rPr lang="en-US" dirty="0" smtClean="0"/>
              <a:t>using PEG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Nico </a:t>
            </a:r>
            <a:r>
              <a:rPr lang="en-US" dirty="0" err="1" smtClean="0"/>
              <a:t>Verwer</a:t>
            </a:r>
            <a:endParaRPr lang="en-US" dirty="0" smtClean="0"/>
          </a:p>
          <a:p>
            <a:r>
              <a:rPr lang="en-US" dirty="0" smtClean="0"/>
              <a:t>Consulting Software Architect, </a:t>
            </a:r>
            <a:r>
              <a:rPr lang="en-US" dirty="0" err="1" smtClean="0"/>
              <a:t>Rakensi</a:t>
            </a:r>
            <a:endParaRPr lang="en-US" dirty="0" smtClean="0"/>
          </a:p>
          <a:p>
            <a:r>
              <a:rPr lang="en-US" dirty="0" smtClean="0"/>
              <a:t>2016-03-15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589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BNF vs PEG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("a"|"aa")"a"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("</a:t>
            </a:r>
            <a:r>
              <a:rPr lang="pt-BR" dirty="0"/>
              <a:t>aa"|"a")"a"</a:t>
            </a:r>
            <a:endParaRPr lang="nl-NL" dirty="0"/>
          </a:p>
          <a:p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("a"|"aa")"a"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("</a:t>
            </a:r>
            <a:r>
              <a:rPr lang="pt-BR" dirty="0"/>
              <a:t>aa"|"a")"a"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900903" y="2288699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195736" y="227687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547664" y="279108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2195736" y="279108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900903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2195736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94777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94116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5221383" y="230052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6516216" y="2288699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5222823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6517656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5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FtanML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204864"/>
            <a:ext cx="161409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nsolas" panose="020B0609020204030204" pitchFamily="49" charset="0"/>
              </a:rPr>
              <a:t>&lt;</a:t>
            </a:r>
            <a:r>
              <a:rPr lang="nl-NL" dirty="0">
                <a:latin typeface="Consolas" panose="020B0609020204030204" pitchFamily="49" charset="0"/>
              </a:rPr>
              <a:t>map:match pattern="parse/**"&gt;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&lt;map:generate type="text" src="{1}"&gt;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name="element" value="</a:t>
            </a:r>
            <a:r>
              <a:rPr lang="nl-NL" dirty="0" smtClean="0">
                <a:latin typeface="Consolas" panose="020B0609020204030204" pitchFamily="49" charset="0"/>
              </a:rPr>
              <a:t>ftan:ml"/&gt;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 smtClean="0">
                <a:latin typeface="Consolas" panose="020B0609020204030204" pitchFamily="49" charset="0"/>
              </a:rPr>
              <a:t>    &lt;</a:t>
            </a:r>
            <a:r>
              <a:rPr lang="nl-NL" dirty="0">
                <a:latin typeface="Consolas" panose="020B0609020204030204" pitchFamily="49" charset="0"/>
              </a:rPr>
              <a:t>map:parameter name="namespace" </a:t>
            </a:r>
            <a:r>
              <a:rPr lang="nl-NL" dirty="0" smtClean="0">
                <a:latin typeface="Consolas" panose="020B0609020204030204" pitchFamily="49" charset="0"/>
              </a:rPr>
              <a:t>value</a:t>
            </a:r>
            <a:r>
              <a:rPr lang="nl-NL" dirty="0">
                <a:latin typeface="Consolas" panose="020B0609020204030204" pitchFamily="49" charset="0"/>
              </a:rPr>
              <a:t>="http://www.balisage.net/Proceedings/vol10/html/Kay01/BalisageVol10-Kay01.html"/&gt;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&lt;/map:generate&gt;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&lt;map:transform type="waxeye" src="ftan.waxeye"&gt;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name="namespaceURI" value="http://www.balisage.net/Proceedings/vol10/html/Kay01/BalisageVol10-Kay01.html"/&gt;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name="parseElementTag" value</a:t>
            </a:r>
            <a:r>
              <a:rPr lang="nl-NL" dirty="0" smtClean="0">
                <a:latin typeface="Consolas" panose="020B0609020204030204" pitchFamily="49" charset="0"/>
              </a:rPr>
              <a:t>=“ml"/&gt;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  </a:t>
            </a:r>
            <a:r>
              <a:rPr lang="nl-NL" dirty="0">
                <a:latin typeface="Consolas" panose="020B0609020204030204" pitchFamily="49" charset="0"/>
              </a:rPr>
              <a:t>&lt;map:parameter name="modular" value="false"/&gt;</a:t>
            </a: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&lt;/map:transform&gt;</a:t>
            </a: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&lt;map:serialize type="xml"/&gt;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&lt;/</a:t>
            </a:r>
            <a:r>
              <a:rPr lang="nl-NL" dirty="0">
                <a:latin typeface="Consolas" panose="020B0609020204030204" pitchFamily="49" charset="0"/>
              </a:rPr>
              <a:t>map:match&gt;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75" y="1633895"/>
            <a:ext cx="8020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See: </a:t>
            </a:r>
            <a:r>
              <a:rPr lang="en-US" sz="1600" dirty="0"/>
              <a:t>http://www.balisage.net/Proceedings/vol10/html/Kay01/BalisageVol10-Kay01.html</a:t>
            </a:r>
            <a:endParaRPr lang="nl-NL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75" y="5765200"/>
            <a:ext cx="3271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https://github.com/nverwer/iXML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335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Technical realization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4034131"/>
            <a:ext cx="8338484" cy="16561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955726" y="4178147"/>
            <a:ext cx="4320480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WaxeyeParserTransformer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2163638" y="1873892"/>
            <a:ext cx="1584176" cy="109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waxeye</a:t>
            </a:r>
            <a:r>
              <a:rPr lang="en-US" dirty="0" smtClean="0"/>
              <a:t> parser generator</a:t>
            </a:r>
            <a:endParaRPr lang="nl-NL" dirty="0"/>
          </a:p>
        </p:txBody>
      </p:sp>
      <p:sp>
        <p:nvSpPr>
          <p:cNvPr id="8" name="Folded Corner 7"/>
          <p:cNvSpPr/>
          <p:nvPr/>
        </p:nvSpPr>
        <p:spPr>
          <a:xfrm>
            <a:off x="219422" y="2132855"/>
            <a:ext cx="1368152" cy="57606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87574" y="242088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4323878" y="2132855"/>
            <a:ext cx="1584176" cy="5760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Parser.java</a:t>
            </a:r>
            <a:endParaRPr lang="nl-NL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47814" y="242088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23878" y="3098027"/>
            <a:ext cx="1584176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javac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>
          <a:xfrm>
            <a:off x="5115966" y="2708920"/>
            <a:ext cx="0" cy="38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4322340" y="4365104"/>
            <a:ext cx="1584176" cy="5760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Parser.class</a:t>
            </a:r>
            <a:endParaRPr lang="nl-NL" dirty="0"/>
          </a:p>
        </p:txBody>
      </p: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 flipH="1">
            <a:off x="5114428" y="3674092"/>
            <a:ext cx="1538" cy="691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2"/>
          </p:cNvCxnSpPr>
          <p:nvPr/>
        </p:nvCxnSpPr>
        <p:spPr>
          <a:xfrm rot="16200000" flipV="1">
            <a:off x="2674630" y="3248978"/>
            <a:ext cx="1210266" cy="6480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2" idx="1"/>
          </p:cNvCxnSpPr>
          <p:nvPr/>
        </p:nvCxnSpPr>
        <p:spPr>
          <a:xfrm rot="5400000" flipH="1" flipV="1">
            <a:off x="3639803" y="3494072"/>
            <a:ext cx="792087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87514" y="4530175"/>
            <a:ext cx="1336365" cy="57606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</a:t>
            </a:r>
            <a:r>
              <a:rPr lang="en-US" dirty="0" smtClean="0">
                <a:sym typeface="Wingdings" panose="05000000000000000000" pitchFamily="2" charset="2"/>
              </a:rPr>
              <a:t> text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5908054" y="4538188"/>
            <a:ext cx="1336365" cy="57606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tree </a:t>
            </a:r>
            <a:r>
              <a:rPr lang="en-US" dirty="0" smtClean="0">
                <a:sym typeface="Wingdings" panose="05000000000000000000" pitchFamily="2" charset="2"/>
              </a:rPr>
              <a:t> SAX</a:t>
            </a:r>
            <a:endParaRPr lang="nl-NL" dirty="0"/>
          </a:p>
        </p:txBody>
      </p:sp>
      <p:sp>
        <p:nvSpPr>
          <p:cNvPr id="20" name="Chevron 19"/>
          <p:cNvSpPr/>
          <p:nvPr/>
        </p:nvSpPr>
        <p:spPr>
          <a:xfrm>
            <a:off x="1227534" y="4170135"/>
            <a:ext cx="1296144" cy="1296144"/>
          </a:xfrm>
          <a:prstGeom prst="chevron">
            <a:avLst>
              <a:gd name="adj" fmla="val 11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7596336" y="4178148"/>
            <a:ext cx="1296144" cy="1296144"/>
          </a:xfrm>
          <a:prstGeom prst="chevron">
            <a:avLst>
              <a:gd name="adj" fmla="val 11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>
          <a:xfrm>
            <a:off x="2523678" y="4818207"/>
            <a:ext cx="432048" cy="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21" idx="1"/>
          </p:cNvCxnSpPr>
          <p:nvPr/>
        </p:nvCxnSpPr>
        <p:spPr>
          <a:xfrm>
            <a:off x="7276206" y="4826219"/>
            <a:ext cx="4633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2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back again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the original input from parsed XML</a:t>
            </a:r>
            <a:br>
              <a:rPr lang="en-US" dirty="0" smtClean="0"/>
            </a:br>
            <a:r>
              <a:rPr lang="en-US" dirty="0" smtClean="0"/>
              <a:t>(after processing).</a:t>
            </a:r>
          </a:p>
          <a:p>
            <a:r>
              <a:rPr lang="en-US" dirty="0" smtClean="0"/>
              <a:t>From parse tree [Pemberton (</a:t>
            </a:r>
            <a:r>
              <a:rPr lang="en-US" dirty="0"/>
              <a:t>2016)]:</a:t>
            </a:r>
            <a:br>
              <a:rPr lang="en-US" dirty="0"/>
            </a:br>
            <a:r>
              <a:rPr lang="en-US" sz="1800" dirty="0" err="1">
                <a:latin typeface="Consolas" panose="020B0609020204030204" pitchFamily="49" charset="0"/>
              </a:rPr>
              <a:t>serialise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dirty="0" smtClean="0">
                <a:latin typeface="Consolas" panose="020B0609020204030204" pitchFamily="49" charset="0"/>
              </a:rPr>
              <a:t>)=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for node in children(t</a:t>
            </a:r>
            <a:r>
              <a:rPr lang="en-US" sz="1800" dirty="0" smtClean="0">
                <a:latin typeface="Consolas" panose="020B0609020204030204" pitchFamily="49" charset="0"/>
              </a:rPr>
              <a:t>):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if terminal(node):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output(node)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else: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serialise</a:t>
            </a:r>
            <a:r>
              <a:rPr lang="en-US" sz="1800" dirty="0" smtClean="0">
                <a:latin typeface="Consolas" panose="020B0609020204030204" pitchFamily="49" charset="0"/>
              </a:rPr>
              <a:t>(node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Not possible if original parse tree is not available.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FtanML</a:t>
            </a:r>
            <a:r>
              <a:rPr lang="en-US" dirty="0" smtClean="0"/>
              <a:t> grammar we threw away </a:t>
            </a:r>
            <a:r>
              <a:rPr lang="en-US" dirty="0" smtClean="0"/>
              <a:t>some terminals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73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 I would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different parser generator.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backreferences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\1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$1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Semantics embedded in grammar?</a:t>
            </a:r>
          </a:p>
          <a:p>
            <a:pPr lvl="1"/>
            <a:r>
              <a:rPr lang="en-US" dirty="0" err="1" smtClean="0"/>
              <a:t>Waxeye</a:t>
            </a:r>
            <a:r>
              <a:rPr lang="en-US" dirty="0" smtClean="0"/>
              <a:t> is the simpler to use than others I have seen.</a:t>
            </a:r>
            <a:endParaRPr lang="en-US" dirty="0"/>
          </a:p>
          <a:p>
            <a:r>
              <a:rPr lang="en-US" dirty="0" smtClean="0"/>
              <a:t>Make the parser “see through” XML markup.</a:t>
            </a:r>
          </a:p>
          <a:p>
            <a:pPr lvl="1"/>
            <a:r>
              <a:rPr lang="en-US" dirty="0" smtClean="0"/>
              <a:t>Generate additional structure in XML documents.</a:t>
            </a:r>
          </a:p>
          <a:p>
            <a:pPr lvl="1"/>
            <a:r>
              <a:rPr lang="en-US" dirty="0" smtClean="0"/>
              <a:t>Parse tree must lead to well-formed XML.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4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well defined and understood.</a:t>
            </a:r>
          </a:p>
          <a:p>
            <a:r>
              <a:rPr lang="en-US" dirty="0" smtClean="0"/>
              <a:t>XML can accommodate many different types of content and data.</a:t>
            </a:r>
          </a:p>
          <a:p>
            <a:r>
              <a:rPr lang="en-US" dirty="0" smtClean="0"/>
              <a:t>XML has a great toolbox (XSLT, </a:t>
            </a:r>
            <a:r>
              <a:rPr lang="en-US" dirty="0" err="1" smtClean="0"/>
              <a:t>DeltaXML</a:t>
            </a:r>
            <a:r>
              <a:rPr lang="en-US" dirty="0" smtClean="0"/>
              <a:t>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02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smtClean="0"/>
              <a:t>(character-based) </a:t>
            </a:r>
            <a:r>
              <a:rPr lang="en-US" dirty="0" smtClean="0"/>
              <a:t>input </a:t>
            </a:r>
            <a:r>
              <a:rPr lang="en-US" dirty="0" smtClean="0"/>
              <a:t>to XML.</a:t>
            </a:r>
          </a:p>
          <a:p>
            <a:r>
              <a:rPr lang="en-US" dirty="0" smtClean="0"/>
              <a:t>Input structure must be defined.</a:t>
            </a:r>
          </a:p>
          <a:p>
            <a:r>
              <a:rPr lang="en-US" dirty="0" smtClean="0"/>
              <a:t>Formal language description </a:t>
            </a:r>
            <a:r>
              <a:rPr lang="en-US" dirty="0" smtClean="0">
                <a:sym typeface="Wingdings" panose="05000000000000000000" pitchFamily="2" charset="2"/>
              </a:rPr>
              <a:t> grammar.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Parser to read input and produce XML.</a:t>
            </a:r>
            <a:endParaRPr lang="nl-NL" dirty="0"/>
          </a:p>
        </p:txBody>
      </p:sp>
      <p:sp>
        <p:nvSpPr>
          <p:cNvPr id="4" name="Folded Corner 3"/>
          <p:cNvSpPr/>
          <p:nvPr/>
        </p:nvSpPr>
        <p:spPr>
          <a:xfrm>
            <a:off x="1187624" y="4941168"/>
            <a:ext cx="158417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document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347864" y="494116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nl-NL" dirty="0"/>
          </a:p>
        </p:txBody>
      </p:sp>
      <p:sp>
        <p:nvSpPr>
          <p:cNvPr id="6" name="Folded Corner 5"/>
          <p:cNvSpPr/>
          <p:nvPr/>
        </p:nvSpPr>
        <p:spPr>
          <a:xfrm>
            <a:off x="3484505" y="3933056"/>
            <a:ext cx="1584176" cy="6480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nl-NL" dirty="0"/>
          </a:p>
        </p:txBody>
      </p:sp>
      <p:sp>
        <p:nvSpPr>
          <p:cNvPr id="7" name="Folded Corner 6"/>
          <p:cNvSpPr/>
          <p:nvPr/>
        </p:nvSpPr>
        <p:spPr>
          <a:xfrm>
            <a:off x="5796136" y="4941168"/>
            <a:ext cx="158417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document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2843808" y="5301208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ight Arrow 8"/>
          <p:cNvSpPr/>
          <p:nvPr/>
        </p:nvSpPr>
        <p:spPr>
          <a:xfrm>
            <a:off x="5292080" y="5309592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4276593" y="4581128"/>
            <a:ext cx="737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parser produces a parse tree.</a:t>
            </a:r>
          </a:p>
          <a:p>
            <a:pPr lvl="1"/>
            <a:r>
              <a:rPr lang="en-US" dirty="0" smtClean="0"/>
              <a:t>Non-terminals (internal nodes).</a:t>
            </a:r>
          </a:p>
          <a:p>
            <a:pPr lvl="1"/>
            <a:r>
              <a:rPr lang="en-US" dirty="0" smtClean="0"/>
              <a:t>Terminals (leaves).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XML is excellent for representing trees.</a:t>
            </a:r>
            <a:endParaRPr lang="nl-NL" dirty="0"/>
          </a:p>
        </p:txBody>
      </p:sp>
      <p:cxnSp>
        <p:nvCxnSpPr>
          <p:cNvPr id="5" name="Straight Connector 4"/>
          <p:cNvCxnSpPr>
            <a:stCxn id="15" idx="3"/>
            <a:endCxn id="16" idx="0"/>
          </p:cNvCxnSpPr>
          <p:nvPr/>
        </p:nvCxnSpPr>
        <p:spPr>
          <a:xfrm flipH="1">
            <a:off x="2071905" y="3107274"/>
            <a:ext cx="2089620" cy="223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5" idx="4"/>
            <a:endCxn id="18" idx="0"/>
          </p:cNvCxnSpPr>
          <p:nvPr/>
        </p:nvCxnSpPr>
        <p:spPr>
          <a:xfrm>
            <a:off x="4945575" y="3175620"/>
            <a:ext cx="0" cy="155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5" idx="5"/>
            <a:endCxn id="17" idx="0"/>
          </p:cNvCxnSpPr>
          <p:nvPr/>
        </p:nvCxnSpPr>
        <p:spPr>
          <a:xfrm>
            <a:off x="5729626" y="3107274"/>
            <a:ext cx="1821128" cy="223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" idx="4"/>
            <a:endCxn id="19" idx="0"/>
          </p:cNvCxnSpPr>
          <p:nvPr/>
        </p:nvCxnSpPr>
        <p:spPr>
          <a:xfrm>
            <a:off x="2071905" y="3797888"/>
            <a:ext cx="0" cy="109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4"/>
            <a:endCxn id="27" idx="0"/>
          </p:cNvCxnSpPr>
          <p:nvPr/>
        </p:nvCxnSpPr>
        <p:spPr>
          <a:xfrm flipH="1">
            <a:off x="2071904" y="4374336"/>
            <a:ext cx="1" cy="2888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9" idx="3"/>
            <a:endCxn id="26" idx="0"/>
          </p:cNvCxnSpPr>
          <p:nvPr/>
        </p:nvCxnSpPr>
        <p:spPr>
          <a:xfrm flipH="1">
            <a:off x="963090" y="4305989"/>
            <a:ext cx="324764" cy="35724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5"/>
            <a:endCxn id="28" idx="0"/>
          </p:cNvCxnSpPr>
          <p:nvPr/>
        </p:nvCxnSpPr>
        <p:spPr>
          <a:xfrm>
            <a:off x="2855955" y="4305989"/>
            <a:ext cx="199804" cy="35724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8" idx="4"/>
            <a:endCxn id="20" idx="0"/>
          </p:cNvCxnSpPr>
          <p:nvPr/>
        </p:nvCxnSpPr>
        <p:spPr>
          <a:xfrm>
            <a:off x="4945575" y="3797888"/>
            <a:ext cx="0" cy="109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0" idx="4"/>
            <a:endCxn id="21" idx="0"/>
          </p:cNvCxnSpPr>
          <p:nvPr/>
        </p:nvCxnSpPr>
        <p:spPr>
          <a:xfrm flipH="1">
            <a:off x="4945575" y="4374336"/>
            <a:ext cx="1" cy="279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7" idx="4"/>
            <a:endCxn id="25" idx="0"/>
          </p:cNvCxnSpPr>
          <p:nvPr/>
        </p:nvCxnSpPr>
        <p:spPr>
          <a:xfrm>
            <a:off x="7550754" y="3797887"/>
            <a:ext cx="5510" cy="86534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36761" y="2708920"/>
            <a:ext cx="2217629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nl-NL" dirty="0"/>
          </a:p>
        </p:txBody>
      </p:sp>
      <p:sp>
        <p:nvSpPr>
          <p:cNvPr id="16" name="Oval 15"/>
          <p:cNvSpPr/>
          <p:nvPr/>
        </p:nvSpPr>
        <p:spPr>
          <a:xfrm>
            <a:off x="963090" y="3331187"/>
            <a:ext cx="2217629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</a:t>
            </a:r>
            <a:endParaRPr lang="nl-NL" dirty="0"/>
          </a:p>
        </p:txBody>
      </p:sp>
      <p:sp>
        <p:nvSpPr>
          <p:cNvPr id="17" name="Oval 16"/>
          <p:cNvSpPr/>
          <p:nvPr/>
        </p:nvSpPr>
        <p:spPr>
          <a:xfrm>
            <a:off x="6833285" y="3331187"/>
            <a:ext cx="1434937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law</a:t>
            </a:r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383987" y="3331187"/>
            <a:ext cx="3123177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connection</a:t>
            </a:r>
            <a:endParaRPr lang="nl-NL" dirty="0"/>
          </a:p>
        </p:txBody>
      </p:sp>
      <p:sp>
        <p:nvSpPr>
          <p:cNvPr id="19" name="Oval 18"/>
          <p:cNvSpPr/>
          <p:nvPr/>
        </p:nvSpPr>
        <p:spPr>
          <a:xfrm>
            <a:off x="963090" y="3907636"/>
            <a:ext cx="2217629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element</a:t>
            </a:r>
            <a:endParaRPr lang="nl-NL" dirty="0"/>
          </a:p>
        </p:txBody>
      </p:sp>
      <p:sp>
        <p:nvSpPr>
          <p:cNvPr id="20" name="Oval 19"/>
          <p:cNvSpPr/>
          <p:nvPr/>
        </p:nvSpPr>
        <p:spPr>
          <a:xfrm>
            <a:off x="4228107" y="3907636"/>
            <a:ext cx="1434937" cy="4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4290753" y="4654000"/>
            <a:ext cx="1309643" cy="36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‘of the’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6640189" y="4663232"/>
            <a:ext cx="1832150" cy="35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‘Constitution’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459034" y="4663232"/>
            <a:ext cx="1008112" cy="36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‘art. 3’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743676" y="4663232"/>
            <a:ext cx="656456" cy="36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‘4’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2727531" y="4663232"/>
            <a:ext cx="656456" cy="36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‘5’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0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description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expressions.</a:t>
            </a:r>
          </a:p>
          <a:p>
            <a:pPr lvl="1"/>
            <a:r>
              <a:rPr lang="en-US" dirty="0" smtClean="0"/>
              <a:t>Available in XSLT / </a:t>
            </a:r>
            <a:r>
              <a:rPr lang="en-US" dirty="0" err="1" smtClean="0"/>
              <a:t>Xpath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Very easy to write.</a:t>
            </a:r>
          </a:p>
          <a:p>
            <a:pPr lvl="1"/>
            <a:r>
              <a:rPr lang="en-US" dirty="0" smtClean="0"/>
              <a:t>Not so powerful.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Context-free grammars, (E)BNF.</a:t>
            </a:r>
          </a:p>
          <a:p>
            <a:pPr lvl="1"/>
            <a:r>
              <a:rPr lang="en-US" dirty="0" smtClean="0"/>
              <a:t>LL(1) parsers, Lex/</a:t>
            </a:r>
            <a:r>
              <a:rPr lang="en-US" dirty="0" err="1" smtClean="0"/>
              <a:t>Yacc</a:t>
            </a:r>
            <a:r>
              <a:rPr lang="en-US" dirty="0" smtClean="0"/>
              <a:t>, ANTLR, …</a:t>
            </a:r>
          </a:p>
          <a:p>
            <a:pPr lvl="1"/>
            <a:r>
              <a:rPr lang="en-US" dirty="0" smtClean="0"/>
              <a:t>Not easy to write (correctly)</a:t>
            </a:r>
          </a:p>
          <a:p>
            <a:pPr lvl="1"/>
            <a:r>
              <a:rPr lang="en-US" dirty="0" smtClean="0"/>
              <a:t>Very powerful.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1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meta-language.</a:t>
            </a:r>
          </a:p>
          <a:p>
            <a:r>
              <a:rPr lang="en-US" dirty="0" smtClean="0"/>
              <a:t>Many extensions (Perl).</a:t>
            </a:r>
          </a:p>
          <a:p>
            <a:r>
              <a:rPr lang="en-US" dirty="0" smtClean="0"/>
              <a:t>Quickly becomes unwieldy.</a:t>
            </a:r>
          </a:p>
          <a:p>
            <a:r>
              <a:rPr lang="en-US" dirty="0" smtClean="0"/>
              <a:t>Example (legal text references):</a:t>
            </a:r>
            <a:endParaRPr lang="en-US" dirty="0"/>
          </a:p>
          <a:p>
            <a:pPr lvl="1"/>
            <a:r>
              <a:rPr lang="de-DE" dirty="0"/>
              <a:t>ELRO­-nummer AB1234 </a:t>
            </a:r>
          </a:p>
          <a:p>
            <a:pPr lvl="1"/>
            <a:r>
              <a:rPr lang="de-DE" dirty="0"/>
              <a:t>LJN AB1234</a:t>
            </a:r>
          </a:p>
          <a:p>
            <a:pPr lvl="1"/>
            <a:r>
              <a:rPr lang="de-DE" dirty="0"/>
              <a:t>LJ­-nr. AB 1234</a:t>
            </a:r>
          </a:p>
          <a:p>
            <a:pPr lvl="1"/>
            <a:r>
              <a:rPr lang="de-DE" dirty="0"/>
              <a:t>ljn: ab1234</a:t>
            </a:r>
          </a:p>
          <a:p>
            <a:r>
              <a:rPr lang="pt-BR" sz="1800" dirty="0">
                <a:latin typeface="Consolas" panose="020B0609020204030204" pitchFamily="49" charset="0"/>
              </a:rPr>
              <a:t>(lj[\s-]?n?|elro)\s?(-?n(umme)?r)?[:\.]?\s?[a-z]{2}\s?\d{4}</a:t>
            </a:r>
          </a:p>
          <a:p>
            <a:pPr lvl="1"/>
            <a:r>
              <a:rPr lang="pt-BR" dirty="0"/>
              <a:t>Case insensitive: /i, (?i)</a:t>
            </a:r>
          </a:p>
          <a:p>
            <a:pPr lvl="1"/>
            <a:r>
              <a:rPr lang="pt-BR" dirty="0" smtClean="0"/>
              <a:t>Somewhat simplified.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78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gets worse very quickly…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(V|v)(er)?(o|O)(rd)?(ening(en)?|\.)?\s+((?i)(n(umme</a:t>
            </a:r>
            <a:r>
              <a:rPr lang="nl-NL" sz="1800" dirty="0" smtClean="0">
                <a:latin typeface="Consolas" panose="020B0609020204030204" pitchFamily="49" charset="0"/>
              </a:rPr>
              <a:t>)? (</a:t>
            </a:r>
            <a:r>
              <a:rPr lang="nl-NL" sz="1800" dirty="0">
                <a:latin typeface="Consolas" panose="020B0609020204030204" pitchFamily="49" charset="0"/>
              </a:rPr>
              <a:t>r|o)\.?)\s*)?\d{1,4</a:t>
            </a:r>
            <a:r>
              <a:rPr lang="nl-NL" sz="1800" dirty="0" smtClean="0">
                <a:latin typeface="Consolas" panose="020B0609020204030204" pitchFamily="49" charset="0"/>
              </a:rPr>
              <a:t>}(/|\.)(</a:t>
            </a:r>
            <a:r>
              <a:rPr lang="nl-NL" sz="1800" dirty="0">
                <a:latin typeface="Consolas" panose="020B0609020204030204" pitchFamily="49" charset="0"/>
              </a:rPr>
              <a:t>19|20)?\d{2}(/|-|\s</a:t>
            </a:r>
            <a:r>
              <a:rPr lang="nl-NL" sz="1800" dirty="0" smtClean="0">
                <a:latin typeface="Consolas" panose="020B0609020204030204" pitchFamily="49" charset="0"/>
              </a:rPr>
              <a:t>+) \(?(</a:t>
            </a:r>
            <a:r>
              <a:rPr lang="nl-NL" sz="1800" dirty="0">
                <a:latin typeface="Consolas" panose="020B0609020204030204" pitchFamily="49" charset="0"/>
              </a:rPr>
              <a:t>E(E)?G(\sen\s|,\s</a:t>
            </a:r>
            <a:r>
              <a:rPr lang="nl-NL" sz="1800" dirty="0" smtClean="0">
                <a:latin typeface="Consolas" panose="020B0609020204030204" pitchFamily="49" charset="0"/>
              </a:rPr>
              <a:t>|/)Euratom|E(E</a:t>
            </a:r>
            <a:r>
              <a:rPr lang="nl-NL" sz="1800" dirty="0">
                <a:latin typeface="Consolas" panose="020B0609020204030204" pitchFamily="49" charset="0"/>
              </a:rPr>
              <a:t>)?G|Euratom</a:t>
            </a:r>
            <a:r>
              <a:rPr lang="nl-NL" sz="1800" dirty="0" smtClean="0">
                <a:latin typeface="Consolas" panose="020B0609020204030204" pitchFamily="49" charset="0"/>
              </a:rPr>
              <a:t>)\)?| (</a:t>
            </a:r>
            <a:r>
              <a:rPr lang="nl-NL" sz="1800" dirty="0">
                <a:latin typeface="Consolas" panose="020B0609020204030204" pitchFamily="49" charset="0"/>
              </a:rPr>
              <a:t>E((E)?G|uropese)(-|\s+))?(V|v)(er)?(o|O)(rd</a:t>
            </a:r>
            <a:r>
              <a:rPr lang="nl-NL" sz="1800" dirty="0" smtClean="0">
                <a:latin typeface="Consolas" panose="020B0609020204030204" pitchFamily="49" charset="0"/>
              </a:rPr>
              <a:t>)? (</a:t>
            </a:r>
            <a:r>
              <a:rPr lang="nl-NL" sz="1800" dirty="0">
                <a:latin typeface="Consolas" panose="020B0609020204030204" pitchFamily="49" charset="0"/>
              </a:rPr>
              <a:t>ening(en</a:t>
            </a:r>
            <a:r>
              <a:rPr lang="nl-NL" sz="1800" dirty="0" smtClean="0">
                <a:latin typeface="Consolas" panose="020B0609020204030204" pitchFamily="49" charset="0"/>
              </a:rPr>
              <a:t>)?|\.)?\</a:t>
            </a:r>
            <a:r>
              <a:rPr lang="nl-NL" sz="1800" dirty="0">
                <a:latin typeface="Consolas" panose="020B0609020204030204" pitchFamily="49" charset="0"/>
              </a:rPr>
              <a:t>s</a:t>
            </a:r>
            <a:r>
              <a:rPr lang="nl-NL" sz="1800" dirty="0" smtClean="0">
                <a:latin typeface="Consolas" panose="020B0609020204030204" pitchFamily="49" charset="0"/>
              </a:rPr>
              <a:t>+((?</a:t>
            </a:r>
            <a:r>
              <a:rPr lang="nl-NL" sz="1800" dirty="0">
                <a:latin typeface="Consolas" panose="020B0609020204030204" pitchFamily="49" charset="0"/>
              </a:rPr>
              <a:t>i)(n(umme)?(r|o)\.?)\s</a:t>
            </a:r>
            <a:r>
              <a:rPr lang="nl-NL" sz="1800" dirty="0" smtClean="0">
                <a:latin typeface="Consolas" panose="020B0609020204030204" pitchFamily="49" charset="0"/>
              </a:rPr>
              <a:t>*)? \</a:t>
            </a:r>
            <a:r>
              <a:rPr lang="nl-NL" sz="1800" dirty="0">
                <a:latin typeface="Consolas" panose="020B0609020204030204" pitchFamily="49" charset="0"/>
              </a:rPr>
              <a:t>d{1,4}(/|\.)(19|20)?\d{2}|(V|v)(er)?(o|O)(rd)?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(ening(en)?|\.)?(\s+|-)\(?(E(E)?G(\sen\s|,\s</a:t>
            </a:r>
            <a:r>
              <a:rPr lang="nl-NL" sz="1800" dirty="0" smtClean="0">
                <a:latin typeface="Consolas" panose="020B0609020204030204" pitchFamily="49" charset="0"/>
              </a:rPr>
              <a:t>|/) Euratom|E(E</a:t>
            </a:r>
            <a:r>
              <a:rPr lang="nl-NL" sz="1800" dirty="0">
                <a:latin typeface="Consolas" panose="020B0609020204030204" pitchFamily="49" charset="0"/>
              </a:rPr>
              <a:t>)?G|Euratom</a:t>
            </a:r>
            <a:r>
              <a:rPr lang="nl-NL" sz="1800" dirty="0" smtClean="0">
                <a:latin typeface="Consolas" panose="020B0609020204030204" pitchFamily="49" charset="0"/>
              </a:rPr>
              <a:t>)\)?,?(\</a:t>
            </a:r>
            <a:r>
              <a:rPr lang="nl-NL" sz="1800" dirty="0">
                <a:latin typeface="Consolas" panose="020B0609020204030204" pitchFamily="49" charset="0"/>
              </a:rPr>
              <a:t>s</a:t>
            </a:r>
            <a:r>
              <a:rPr lang="nl-NL" sz="1800" dirty="0" smtClean="0">
                <a:latin typeface="Consolas" panose="020B0609020204030204" pitchFamily="49" charset="0"/>
              </a:rPr>
              <a:t>+|/|-)?</a:t>
            </a:r>
            <a:br>
              <a:rPr lang="nl-NL" sz="1800" dirty="0" smtClean="0">
                <a:latin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</a:rPr>
              <a:t>((?</a:t>
            </a:r>
            <a:r>
              <a:rPr lang="nl-NL" sz="1800" dirty="0">
                <a:latin typeface="Consolas" panose="020B0609020204030204" pitchFamily="49" charset="0"/>
              </a:rPr>
              <a:t>i)(n(umme)?(r|o)\.?)\s</a:t>
            </a:r>
            <a:r>
              <a:rPr lang="nl-NL" sz="1800" dirty="0" smtClean="0">
                <a:latin typeface="Consolas" panose="020B0609020204030204" pitchFamily="49" charset="0"/>
              </a:rPr>
              <a:t>*)? \(?\</a:t>
            </a:r>
            <a:r>
              <a:rPr lang="nl-NL" sz="1800" dirty="0">
                <a:latin typeface="Consolas" panose="020B0609020204030204" pitchFamily="49" charset="0"/>
              </a:rPr>
              <a:t>d{1,4}(/|\.)(19|20)?\d{2</a:t>
            </a:r>
            <a:r>
              <a:rPr lang="nl-NL" sz="1800" dirty="0" smtClean="0">
                <a:latin typeface="Consolas" panose="020B0609020204030204" pitchFamily="49" charset="0"/>
              </a:rPr>
              <a:t>}\)?</a:t>
            </a:r>
            <a:endParaRPr lang="nl-NL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like ANTLR are powerful,</a:t>
            </a:r>
            <a:br>
              <a:rPr lang="en-US" dirty="0" smtClean="0"/>
            </a:br>
            <a:r>
              <a:rPr lang="en-US" dirty="0" smtClean="0"/>
              <a:t>but grammars are hard to write and maintain.</a:t>
            </a:r>
          </a:p>
          <a:p>
            <a:r>
              <a:rPr lang="en-US" dirty="0" smtClean="0"/>
              <a:t>Ambiguity.</a:t>
            </a:r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:=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 then </a:t>
            </a:r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if 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 then </a:t>
            </a:r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else </a:t>
            </a:r>
            <a:r>
              <a:rPr lang="en-US" i="1" dirty="0" smtClean="0"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dirty="0" smtClean="0"/>
              <a:t>Input: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if b then </a:t>
            </a:r>
            <a:r>
              <a:rPr lang="en-US" dirty="0" smtClean="0">
                <a:latin typeface="Consolas" panose="020B0609020204030204" pitchFamily="49" charset="0"/>
              </a:rPr>
              <a:t>s1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endParaRPr lang="en-US" dirty="0" smtClean="0"/>
          </a:p>
          <a:p>
            <a:pPr lvl="1"/>
            <a:r>
              <a:rPr lang="en-US" dirty="0" smtClean="0"/>
              <a:t>Parsed as: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(if b then </a:t>
            </a:r>
            <a:r>
              <a:rPr lang="en-US" dirty="0" smtClean="0">
                <a:latin typeface="Consolas" panose="020B0609020204030204" pitchFamily="49" charset="0"/>
              </a:rPr>
              <a:t>s1)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(if b then </a:t>
            </a:r>
            <a:r>
              <a:rPr lang="en-US" dirty="0" smtClean="0">
                <a:latin typeface="Consolas" panose="020B0609020204030204" pitchFamily="49" charset="0"/>
              </a:rPr>
              <a:t>s1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LL(1): very limited backtracking.</a:t>
            </a:r>
          </a:p>
          <a:p>
            <a:pPr lvl="1"/>
            <a:r>
              <a:rPr lang="en-US" dirty="0" smtClean="0"/>
              <a:t>Parser </a:t>
            </a:r>
            <a:r>
              <a:rPr lang="en-US" dirty="0"/>
              <a:t>can always decide what to do by looking at the next input character.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45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US" dirty="0" smtClean="0"/>
              <a:t>Parsing Expression Grammars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+ sub-patterns</a:t>
            </a:r>
            <a:br>
              <a:rPr lang="en-US" dirty="0" smtClean="0"/>
            </a:br>
            <a:r>
              <a:rPr lang="en-US" dirty="0" smtClean="0"/>
              <a:t>(parsing expressions, non-terminals</a:t>
            </a:r>
            <a:r>
              <a:rPr lang="en-US" dirty="0" smtClean="0"/>
              <a:t>).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LJN &lt;- </a:t>
            </a:r>
            <a:r>
              <a:rPr lang="en-US" sz="1400" dirty="0" err="1">
                <a:latin typeface="Consolas" panose="020B0609020204030204" pitchFamily="49" charset="0"/>
              </a:rPr>
              <a:t>LJN_label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LJN_content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err="1" smtClean="0">
                <a:latin typeface="Consolas" panose="020B0609020204030204" pitchFamily="49" charset="0"/>
              </a:rPr>
              <a:t>LJN_label</a:t>
            </a:r>
            <a:r>
              <a:rPr lang="en-US" sz="1400" dirty="0" smtClean="0">
                <a:latin typeface="Consolas" panose="020B0609020204030204" pitchFamily="49" charset="0"/>
              </a:rPr>
              <a:t> &lt;- </a:t>
            </a:r>
            <a:r>
              <a:rPr lang="en-US" sz="1400" dirty="0">
                <a:latin typeface="Consolas" panose="020B0609020204030204" pitchFamily="49" charset="0"/>
              </a:rPr>
              <a:t>("LJ" ?"N"|"ELRO") ?(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>
                <a:latin typeface="Consolas" panose="020B0609020204030204" pitchFamily="49" charset="0"/>
              </a:rPr>
              <a:t>|'-') ?("N" ?"UMME" "R") +(</a:t>
            </a:r>
            <a:r>
              <a:rPr lang="en-US" sz="1400" dirty="0" err="1">
                <a:latin typeface="Consolas" panose="020B0609020204030204" pitchFamily="49" charset="0"/>
              </a:rPr>
              <a:t>sp</a:t>
            </a:r>
            <a:r>
              <a:rPr lang="en-US" sz="1400" dirty="0" smtClean="0">
                <a:latin typeface="Consolas" panose="020B0609020204030204" pitchFamily="49" charset="0"/>
              </a:rPr>
              <a:t>|[:.=])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pl-PL" sz="1400" dirty="0" smtClean="0">
                <a:latin typeface="Consolas" panose="020B0609020204030204" pitchFamily="49" charset="0"/>
              </a:rPr>
              <a:t>LJN_content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&lt;- [</a:t>
            </a:r>
            <a:r>
              <a:rPr lang="pl-PL" sz="1400" dirty="0">
                <a:latin typeface="Consolas" panose="020B0609020204030204" pitchFamily="49" charset="0"/>
              </a:rPr>
              <a:t>A-Za-z] [A-Za-z</a:t>
            </a:r>
            <a:r>
              <a:rPr lang="pl-PL" sz="1400" dirty="0" smtClean="0">
                <a:latin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?:</a:t>
            </a:r>
            <a:r>
              <a:rPr lang="pl-PL" sz="1400" dirty="0">
                <a:latin typeface="Consolas" panose="020B0609020204030204" pitchFamily="49" charset="0"/>
              </a:rPr>
              <a:t>sp [0-9] [0-9] [0-9] [0-9]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Backtracking (like regular expressions).</a:t>
            </a:r>
          </a:p>
          <a:p>
            <a:r>
              <a:rPr lang="en-US" dirty="0" smtClean="0"/>
              <a:t>Syntax similar to CFG, BNF.</a:t>
            </a:r>
          </a:p>
          <a:p>
            <a:r>
              <a:rPr lang="en-US" dirty="0"/>
              <a:t>No ambiguity; </a:t>
            </a:r>
            <a:r>
              <a:rPr lang="en-US" dirty="0" smtClean="0"/>
              <a:t>choice </a:t>
            </a:r>
            <a:r>
              <a:rPr lang="en-US" dirty="0"/>
              <a:t>operator </a:t>
            </a:r>
            <a:r>
              <a:rPr lang="en-US" dirty="0" smtClean="0"/>
              <a:t>selects </a:t>
            </a:r>
            <a:r>
              <a:rPr lang="en-US" dirty="0"/>
              <a:t>first </a:t>
            </a:r>
            <a:r>
              <a:rPr lang="en-US" dirty="0" smtClean="0"/>
              <a:t>match.</a:t>
            </a:r>
          </a:p>
          <a:p>
            <a:r>
              <a:rPr lang="en-US" dirty="0" smtClean="0"/>
              <a:t>If </a:t>
            </a:r>
            <a:r>
              <a:rPr lang="en-US" dirty="0"/>
              <a:t>a string parses, it has exactly one valid parse </a:t>
            </a:r>
            <a:r>
              <a:rPr lang="en-US" dirty="0" smtClean="0"/>
              <a:t>tree.</a:t>
            </a:r>
          </a:p>
          <a:p>
            <a:r>
              <a:rPr lang="en-US" dirty="0" smtClean="0"/>
              <a:t>Fast and simple to write.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28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721</TotalTime>
  <Words>601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Anything  To XML using PEG</vt:lpstr>
      <vt:lpstr>Why?</vt:lpstr>
      <vt:lpstr>How?</vt:lpstr>
      <vt:lpstr>What?</vt:lpstr>
      <vt:lpstr>Language description</vt:lpstr>
      <vt:lpstr>Regular expressions</vt:lpstr>
      <vt:lpstr>Regular expressions</vt:lpstr>
      <vt:lpstr>Context-free grammars</vt:lpstr>
      <vt:lpstr>Parsing Expression Grammars</vt:lpstr>
      <vt:lpstr>BNF vs PEG</vt:lpstr>
      <vt:lpstr>Demo (FtanML)</vt:lpstr>
      <vt:lpstr>Technical realization</vt:lpstr>
      <vt:lpstr>… and back again</vt:lpstr>
      <vt:lpstr>Next time I would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To XML using PEG</dc:title>
  <dc:creator>Nico Verwer</dc:creator>
  <cp:lastModifiedBy>Nico Verwer</cp:lastModifiedBy>
  <cp:revision>55</cp:revision>
  <dcterms:created xsi:type="dcterms:W3CDTF">2016-03-11T06:30:20Z</dcterms:created>
  <dcterms:modified xsi:type="dcterms:W3CDTF">2016-03-15T07:56:19Z</dcterms:modified>
</cp:coreProperties>
</file>