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7"/>
  </p:notesMasterIdLst>
  <p:sldIdLst>
    <p:sldId id="256" r:id="rId5"/>
    <p:sldId id="307" r:id="rId6"/>
    <p:sldId id="525" r:id="rId7"/>
    <p:sldId id="539" r:id="rId8"/>
    <p:sldId id="517" r:id="rId9"/>
    <p:sldId id="310" r:id="rId10"/>
    <p:sldId id="515" r:id="rId11"/>
    <p:sldId id="518" r:id="rId12"/>
    <p:sldId id="540" r:id="rId13"/>
    <p:sldId id="522" r:id="rId14"/>
    <p:sldId id="523" r:id="rId15"/>
    <p:sldId id="527" r:id="rId16"/>
    <p:sldId id="511" r:id="rId17"/>
    <p:sldId id="528" r:id="rId18"/>
    <p:sldId id="537" r:id="rId19"/>
    <p:sldId id="541" r:id="rId20"/>
    <p:sldId id="524" r:id="rId21"/>
    <p:sldId id="370" r:id="rId22"/>
    <p:sldId id="529" r:id="rId23"/>
    <p:sldId id="543" r:id="rId24"/>
    <p:sldId id="530" r:id="rId25"/>
    <p:sldId id="544" r:id="rId26"/>
    <p:sldId id="536" r:id="rId27"/>
    <p:sldId id="532" r:id="rId28"/>
    <p:sldId id="542" r:id="rId29"/>
    <p:sldId id="533" r:id="rId30"/>
    <p:sldId id="534" r:id="rId31"/>
    <p:sldId id="535" r:id="rId32"/>
    <p:sldId id="688" r:id="rId33"/>
    <p:sldId id="669" r:id="rId34"/>
    <p:sldId id="670" r:id="rId35"/>
    <p:sldId id="308"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le Ibrahim" initials="NI" lastIdx="8" clrIdx="0">
    <p:extLst>
      <p:ext uri="{19B8F6BF-5375-455C-9EA6-DF929625EA0E}">
        <p15:presenceInfo xmlns:p15="http://schemas.microsoft.com/office/powerpoint/2012/main" userId="c898572536fa48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25" autoAdjust="0"/>
    <p:restoredTop sz="94107"/>
  </p:normalViewPr>
  <p:slideViewPr>
    <p:cSldViewPr snapToGrid="0" snapToObjects="1">
      <p:cViewPr varScale="1">
        <p:scale>
          <a:sx n="120" d="100"/>
          <a:sy n="120" d="100"/>
        </p:scale>
        <p:origin x="344" y="16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A2F10-A537-4395-82FC-D8E908C9AE1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2BAD2BD-2C40-4B14-95E3-1D5059665E98}">
      <dgm:prSet phldrT="[Text]" custT="1"/>
      <dgm:spPr>
        <a:ln>
          <a:noFill/>
        </a:ln>
      </dgm:spPr>
      <dgm:t>
        <a:bodyPr rIns="274320"/>
        <a:lstStyle/>
        <a:p>
          <a:r>
            <a:rPr lang="en-US" sz="2000" dirty="0"/>
            <a:t>New experiment flow</a:t>
          </a:r>
        </a:p>
      </dgm:t>
    </dgm:pt>
    <dgm:pt modelId="{388B8839-8EED-4091-9319-8110C1ABB1CC}" type="parTrans" cxnId="{CBEC30D0-9214-4015-A1C6-4C619FA3E490}">
      <dgm:prSet/>
      <dgm:spPr/>
      <dgm:t>
        <a:bodyPr/>
        <a:lstStyle/>
        <a:p>
          <a:endParaRPr lang="en-US"/>
        </a:p>
      </dgm:t>
    </dgm:pt>
    <dgm:pt modelId="{6C420F9B-8D00-4EC9-A57B-7CC49946BFED}" type="sibTrans" cxnId="{CBEC30D0-9214-4015-A1C6-4C619FA3E490}">
      <dgm:prSet/>
      <dgm:spPr>
        <a:solidFill>
          <a:schemeClr val="accent6"/>
        </a:solidFill>
        <a:ln w="57150" cmpd="sng">
          <a:solidFill>
            <a:schemeClr val="accent6"/>
          </a:solidFill>
        </a:ln>
      </dgm:spPr>
      <dgm:t>
        <a:bodyPr/>
        <a:lstStyle/>
        <a:p>
          <a:endParaRPr lang="en-US"/>
        </a:p>
      </dgm:t>
    </dgm:pt>
    <dgm:pt modelId="{47402ED4-8A4E-4A51-9EEC-CE400F14DA8D}">
      <dgm:prSet phldrT="[Text]" custT="1"/>
      <dgm:spPr>
        <a:ln>
          <a:noFill/>
        </a:ln>
      </dgm:spPr>
      <dgm:t>
        <a:bodyPr rIns="274320"/>
        <a:lstStyle/>
        <a:p>
          <a:pPr marL="91440"/>
          <a:r>
            <a:rPr lang="en-US" sz="2000" dirty="0"/>
            <a:t>Streamlined experiment page</a:t>
          </a:r>
        </a:p>
      </dgm:t>
    </dgm:pt>
    <dgm:pt modelId="{68FD8007-7757-45D0-A0D8-3F789934AAA2}" type="parTrans" cxnId="{BC5FA839-DF3B-424C-A01B-CD50EB624AAF}">
      <dgm:prSet/>
      <dgm:spPr/>
      <dgm:t>
        <a:bodyPr/>
        <a:lstStyle/>
        <a:p>
          <a:endParaRPr lang="en-US"/>
        </a:p>
      </dgm:t>
    </dgm:pt>
    <dgm:pt modelId="{3E96D5A3-75D0-4719-8815-EA38546DD4E6}" type="sibTrans" cxnId="{BC5FA839-DF3B-424C-A01B-CD50EB624AAF}">
      <dgm:prSet/>
      <dgm:spPr/>
      <dgm:t>
        <a:bodyPr/>
        <a:lstStyle/>
        <a:p>
          <a:endParaRPr lang="en-US"/>
        </a:p>
      </dgm:t>
    </dgm:pt>
    <dgm:pt modelId="{BD80FD19-2916-4CA9-AE6B-14FBD53B9E70}">
      <dgm:prSet phldrT="[Text]" custT="1"/>
      <dgm:spPr>
        <a:ln>
          <a:noFill/>
        </a:ln>
      </dgm:spPr>
      <dgm:t>
        <a:bodyPr rIns="274320"/>
        <a:lstStyle/>
        <a:p>
          <a:pPr marL="91440"/>
          <a:r>
            <a:rPr lang="en-US" sz="2000" dirty="0"/>
            <a:t>New visualization for data tables</a:t>
          </a:r>
        </a:p>
      </dgm:t>
    </dgm:pt>
    <dgm:pt modelId="{56BE451F-B460-4C01-B9E3-4B0058F769B3}" type="parTrans" cxnId="{45219D25-84E4-4F98-AF3F-E773B4E4019B}">
      <dgm:prSet/>
      <dgm:spPr/>
      <dgm:t>
        <a:bodyPr/>
        <a:lstStyle/>
        <a:p>
          <a:endParaRPr lang="en-US"/>
        </a:p>
      </dgm:t>
    </dgm:pt>
    <dgm:pt modelId="{4AB38125-998F-41AA-8C7C-899FEA4719A5}" type="sibTrans" cxnId="{45219D25-84E4-4F98-AF3F-E773B4E4019B}">
      <dgm:prSet/>
      <dgm:spPr/>
      <dgm:t>
        <a:bodyPr/>
        <a:lstStyle/>
        <a:p>
          <a:endParaRPr lang="en-US"/>
        </a:p>
      </dgm:t>
    </dgm:pt>
    <dgm:pt modelId="{653E841B-F8CE-439A-AEDB-A57AE64D59F2}" type="pres">
      <dgm:prSet presAssocID="{98AA2F10-A537-4395-82FC-D8E908C9AE15}" presName="Name0" presStyleCnt="0">
        <dgm:presLayoutVars>
          <dgm:chMax val="7"/>
          <dgm:chPref val="7"/>
          <dgm:dir/>
        </dgm:presLayoutVars>
      </dgm:prSet>
      <dgm:spPr/>
    </dgm:pt>
    <dgm:pt modelId="{12AFD47F-B924-4698-A035-E2BE7BF18C36}" type="pres">
      <dgm:prSet presAssocID="{98AA2F10-A537-4395-82FC-D8E908C9AE15}" presName="Name1" presStyleCnt="0"/>
      <dgm:spPr/>
    </dgm:pt>
    <dgm:pt modelId="{E896E10C-7386-4B1C-A591-7B25D454C85D}" type="pres">
      <dgm:prSet presAssocID="{98AA2F10-A537-4395-82FC-D8E908C9AE15}" presName="cycle" presStyleCnt="0"/>
      <dgm:spPr/>
    </dgm:pt>
    <dgm:pt modelId="{639198B9-5799-4808-9A67-0BA23C5811DC}" type="pres">
      <dgm:prSet presAssocID="{98AA2F10-A537-4395-82FC-D8E908C9AE15}" presName="srcNode" presStyleLbl="node1" presStyleIdx="0" presStyleCnt="3"/>
      <dgm:spPr/>
    </dgm:pt>
    <dgm:pt modelId="{3F4AAD6C-AA2E-4092-B596-699E94025CAC}" type="pres">
      <dgm:prSet presAssocID="{98AA2F10-A537-4395-82FC-D8E908C9AE15}" presName="conn" presStyleLbl="parChTrans1D2" presStyleIdx="0" presStyleCnt="1"/>
      <dgm:spPr/>
    </dgm:pt>
    <dgm:pt modelId="{A5064F5B-15C6-47EA-A5F0-45B5820D4AE5}" type="pres">
      <dgm:prSet presAssocID="{98AA2F10-A537-4395-82FC-D8E908C9AE15}" presName="extraNode" presStyleLbl="node1" presStyleIdx="0" presStyleCnt="3"/>
      <dgm:spPr/>
    </dgm:pt>
    <dgm:pt modelId="{AA45866D-A267-4C70-98EF-879815A8BADC}" type="pres">
      <dgm:prSet presAssocID="{98AA2F10-A537-4395-82FC-D8E908C9AE15}" presName="dstNode" presStyleLbl="node1" presStyleIdx="0" presStyleCnt="3"/>
      <dgm:spPr/>
    </dgm:pt>
    <dgm:pt modelId="{46A792A2-AE94-4D8C-BFE8-26712748E0C4}" type="pres">
      <dgm:prSet presAssocID="{32BAD2BD-2C40-4B14-95E3-1D5059665E98}" presName="text_1" presStyleLbl="node1" presStyleIdx="0" presStyleCnt="3" custScaleX="98254">
        <dgm:presLayoutVars>
          <dgm:bulletEnabled val="1"/>
        </dgm:presLayoutVars>
      </dgm:prSet>
      <dgm:spPr/>
    </dgm:pt>
    <dgm:pt modelId="{177CDEEC-5155-4DD1-A32A-CBAAF0E8371F}" type="pres">
      <dgm:prSet presAssocID="{32BAD2BD-2C40-4B14-95E3-1D5059665E98}" presName="accent_1" presStyleCnt="0"/>
      <dgm:spPr/>
    </dgm:pt>
    <dgm:pt modelId="{87BCE2CF-68FE-4E25-BB01-B9EA09C26E23}" type="pres">
      <dgm:prSet presAssocID="{32BAD2BD-2C40-4B14-95E3-1D5059665E98}" presName="accentRepeatNode" presStyleLbl="solidFgAcc1" presStyleIdx="0" presStyleCnt="3"/>
      <dgm:spPr>
        <a:solidFill>
          <a:schemeClr val="accent5"/>
        </a:solidFill>
        <a:ln>
          <a:noFill/>
        </a:ln>
      </dgm:spPr>
    </dgm:pt>
    <dgm:pt modelId="{1EE3CE6E-B28B-4894-ADCE-77A67B608541}" type="pres">
      <dgm:prSet presAssocID="{47402ED4-8A4E-4A51-9EEC-CE400F14DA8D}" presName="text_2" presStyleLbl="node1" presStyleIdx="1" presStyleCnt="3" custScaleX="98162">
        <dgm:presLayoutVars>
          <dgm:bulletEnabled val="1"/>
        </dgm:presLayoutVars>
      </dgm:prSet>
      <dgm:spPr/>
    </dgm:pt>
    <dgm:pt modelId="{6F91B6BE-51AB-49BD-8E48-9C850184519D}" type="pres">
      <dgm:prSet presAssocID="{47402ED4-8A4E-4A51-9EEC-CE400F14DA8D}" presName="accent_2" presStyleCnt="0"/>
      <dgm:spPr/>
    </dgm:pt>
    <dgm:pt modelId="{9F4F5380-827F-4004-9384-AA1C432C8664}" type="pres">
      <dgm:prSet presAssocID="{47402ED4-8A4E-4A51-9EEC-CE400F14DA8D}" presName="accentRepeatNode" presStyleLbl="solidFgAcc1" presStyleIdx="1" presStyleCnt="3"/>
      <dgm:spPr>
        <a:solidFill>
          <a:schemeClr val="accent5"/>
        </a:solidFill>
        <a:ln>
          <a:noFill/>
        </a:ln>
      </dgm:spPr>
    </dgm:pt>
    <dgm:pt modelId="{114DE367-0100-416A-B9E8-4A97F472FDF6}" type="pres">
      <dgm:prSet presAssocID="{BD80FD19-2916-4CA9-AE6B-14FBD53B9E70}" presName="text_3" presStyleLbl="node1" presStyleIdx="2" presStyleCnt="3" custScaleX="98254">
        <dgm:presLayoutVars>
          <dgm:bulletEnabled val="1"/>
        </dgm:presLayoutVars>
      </dgm:prSet>
      <dgm:spPr/>
    </dgm:pt>
    <dgm:pt modelId="{1C08E338-1458-4CD1-8BDF-1CF19A06D424}" type="pres">
      <dgm:prSet presAssocID="{BD80FD19-2916-4CA9-AE6B-14FBD53B9E70}" presName="accent_3" presStyleCnt="0"/>
      <dgm:spPr/>
    </dgm:pt>
    <dgm:pt modelId="{0C1CEA7E-4F60-4A0C-A8CD-2352DFF13CCA}" type="pres">
      <dgm:prSet presAssocID="{BD80FD19-2916-4CA9-AE6B-14FBD53B9E70}" presName="accentRepeatNode" presStyleLbl="solidFgAcc1" presStyleIdx="2" presStyleCnt="3"/>
      <dgm:spPr>
        <a:solidFill>
          <a:schemeClr val="accent5"/>
        </a:solidFill>
        <a:ln>
          <a:noFill/>
        </a:ln>
      </dgm:spPr>
    </dgm:pt>
  </dgm:ptLst>
  <dgm:cxnLst>
    <dgm:cxn modelId="{DBCBA009-AA20-9746-8EB7-DF078A55A2CA}" type="presOf" srcId="{6C420F9B-8D00-4EC9-A57B-7CC49946BFED}" destId="{3F4AAD6C-AA2E-4092-B596-699E94025CAC}" srcOrd="0" destOrd="0" presId="urn:microsoft.com/office/officeart/2008/layout/VerticalCurvedList"/>
    <dgm:cxn modelId="{45219D25-84E4-4F98-AF3F-E773B4E4019B}" srcId="{98AA2F10-A537-4395-82FC-D8E908C9AE15}" destId="{BD80FD19-2916-4CA9-AE6B-14FBD53B9E70}" srcOrd="2" destOrd="0" parTransId="{56BE451F-B460-4C01-B9E3-4B0058F769B3}" sibTransId="{4AB38125-998F-41AA-8C7C-899FEA4719A5}"/>
    <dgm:cxn modelId="{235BCC25-F2AA-9C4D-8E3B-D602E55A4C48}" type="presOf" srcId="{32BAD2BD-2C40-4B14-95E3-1D5059665E98}" destId="{46A792A2-AE94-4D8C-BFE8-26712748E0C4}" srcOrd="0" destOrd="0" presId="urn:microsoft.com/office/officeart/2008/layout/VerticalCurvedList"/>
    <dgm:cxn modelId="{BC5FA839-DF3B-424C-A01B-CD50EB624AAF}" srcId="{98AA2F10-A537-4395-82FC-D8E908C9AE15}" destId="{47402ED4-8A4E-4A51-9EEC-CE400F14DA8D}" srcOrd="1" destOrd="0" parTransId="{68FD8007-7757-45D0-A0D8-3F789934AAA2}" sibTransId="{3E96D5A3-75D0-4719-8815-EA38546DD4E6}"/>
    <dgm:cxn modelId="{259E3974-5668-EA47-8A6B-D1319FAC62B6}" type="presOf" srcId="{BD80FD19-2916-4CA9-AE6B-14FBD53B9E70}" destId="{114DE367-0100-416A-B9E8-4A97F472FDF6}" srcOrd="0" destOrd="0" presId="urn:microsoft.com/office/officeart/2008/layout/VerticalCurvedList"/>
    <dgm:cxn modelId="{4146F29A-CD10-F943-A741-67F16F0D65BB}" type="presOf" srcId="{98AA2F10-A537-4395-82FC-D8E908C9AE15}" destId="{653E841B-F8CE-439A-AEDB-A57AE64D59F2}" srcOrd="0" destOrd="0" presId="urn:microsoft.com/office/officeart/2008/layout/VerticalCurvedList"/>
    <dgm:cxn modelId="{CBEC30D0-9214-4015-A1C6-4C619FA3E490}" srcId="{98AA2F10-A537-4395-82FC-D8E908C9AE15}" destId="{32BAD2BD-2C40-4B14-95E3-1D5059665E98}" srcOrd="0" destOrd="0" parTransId="{388B8839-8EED-4091-9319-8110C1ABB1CC}" sibTransId="{6C420F9B-8D00-4EC9-A57B-7CC49946BFED}"/>
    <dgm:cxn modelId="{8D3B6BDC-56B3-564D-8F9C-AE0EB3E36263}" type="presOf" srcId="{47402ED4-8A4E-4A51-9EEC-CE400F14DA8D}" destId="{1EE3CE6E-B28B-4894-ADCE-77A67B608541}" srcOrd="0" destOrd="0" presId="urn:microsoft.com/office/officeart/2008/layout/VerticalCurvedList"/>
    <dgm:cxn modelId="{0555F24C-B90D-F342-92F8-88B0453812C4}" type="presParOf" srcId="{653E841B-F8CE-439A-AEDB-A57AE64D59F2}" destId="{12AFD47F-B924-4698-A035-E2BE7BF18C36}" srcOrd="0" destOrd="0" presId="urn:microsoft.com/office/officeart/2008/layout/VerticalCurvedList"/>
    <dgm:cxn modelId="{E563099A-2045-F74C-B89A-B0E07C3E3F66}" type="presParOf" srcId="{12AFD47F-B924-4698-A035-E2BE7BF18C36}" destId="{E896E10C-7386-4B1C-A591-7B25D454C85D}" srcOrd="0" destOrd="0" presId="urn:microsoft.com/office/officeart/2008/layout/VerticalCurvedList"/>
    <dgm:cxn modelId="{C2FB3697-D17F-AD4F-8487-80D9739DA98A}" type="presParOf" srcId="{E896E10C-7386-4B1C-A591-7B25D454C85D}" destId="{639198B9-5799-4808-9A67-0BA23C5811DC}" srcOrd="0" destOrd="0" presId="urn:microsoft.com/office/officeart/2008/layout/VerticalCurvedList"/>
    <dgm:cxn modelId="{B06AAEA7-1253-3442-9FDC-0CD903AE59D4}" type="presParOf" srcId="{E896E10C-7386-4B1C-A591-7B25D454C85D}" destId="{3F4AAD6C-AA2E-4092-B596-699E94025CAC}" srcOrd="1" destOrd="0" presId="urn:microsoft.com/office/officeart/2008/layout/VerticalCurvedList"/>
    <dgm:cxn modelId="{8CD2A7A6-B00B-4B4F-9299-73B3E1A713DE}" type="presParOf" srcId="{E896E10C-7386-4B1C-A591-7B25D454C85D}" destId="{A5064F5B-15C6-47EA-A5F0-45B5820D4AE5}" srcOrd="2" destOrd="0" presId="urn:microsoft.com/office/officeart/2008/layout/VerticalCurvedList"/>
    <dgm:cxn modelId="{160C7A65-26C8-6B43-8809-BB98F3140150}" type="presParOf" srcId="{E896E10C-7386-4B1C-A591-7B25D454C85D}" destId="{AA45866D-A267-4C70-98EF-879815A8BADC}" srcOrd="3" destOrd="0" presId="urn:microsoft.com/office/officeart/2008/layout/VerticalCurvedList"/>
    <dgm:cxn modelId="{E6BC5782-3F59-5440-9C75-691CD1A0FBC9}" type="presParOf" srcId="{12AFD47F-B924-4698-A035-E2BE7BF18C36}" destId="{46A792A2-AE94-4D8C-BFE8-26712748E0C4}" srcOrd="1" destOrd="0" presId="urn:microsoft.com/office/officeart/2008/layout/VerticalCurvedList"/>
    <dgm:cxn modelId="{840F0535-ED35-424D-8CA4-98B272E27AB9}" type="presParOf" srcId="{12AFD47F-B924-4698-A035-E2BE7BF18C36}" destId="{177CDEEC-5155-4DD1-A32A-CBAAF0E8371F}" srcOrd="2" destOrd="0" presId="urn:microsoft.com/office/officeart/2008/layout/VerticalCurvedList"/>
    <dgm:cxn modelId="{C09854B5-9094-9548-A531-AEA8C54715DA}" type="presParOf" srcId="{177CDEEC-5155-4DD1-A32A-CBAAF0E8371F}" destId="{87BCE2CF-68FE-4E25-BB01-B9EA09C26E23}" srcOrd="0" destOrd="0" presId="urn:microsoft.com/office/officeart/2008/layout/VerticalCurvedList"/>
    <dgm:cxn modelId="{62BD02E8-1EA4-C94B-83CF-340EE6E22150}" type="presParOf" srcId="{12AFD47F-B924-4698-A035-E2BE7BF18C36}" destId="{1EE3CE6E-B28B-4894-ADCE-77A67B608541}" srcOrd="3" destOrd="0" presId="urn:microsoft.com/office/officeart/2008/layout/VerticalCurvedList"/>
    <dgm:cxn modelId="{A149FC4C-07EC-D24D-9FE7-8860AA55F0BC}" type="presParOf" srcId="{12AFD47F-B924-4698-A035-E2BE7BF18C36}" destId="{6F91B6BE-51AB-49BD-8E48-9C850184519D}" srcOrd="4" destOrd="0" presId="urn:microsoft.com/office/officeart/2008/layout/VerticalCurvedList"/>
    <dgm:cxn modelId="{D25B1094-F243-D64F-86F0-E67D9DC822A1}" type="presParOf" srcId="{6F91B6BE-51AB-49BD-8E48-9C850184519D}" destId="{9F4F5380-827F-4004-9384-AA1C432C8664}" srcOrd="0" destOrd="0" presId="urn:microsoft.com/office/officeart/2008/layout/VerticalCurvedList"/>
    <dgm:cxn modelId="{BC29D33F-49FC-364F-9CDC-EB57AAFC13BA}" type="presParOf" srcId="{12AFD47F-B924-4698-A035-E2BE7BF18C36}" destId="{114DE367-0100-416A-B9E8-4A97F472FDF6}" srcOrd="5" destOrd="0" presId="urn:microsoft.com/office/officeart/2008/layout/VerticalCurvedList"/>
    <dgm:cxn modelId="{D9875D1F-C249-F140-999A-C9771F2857BC}" type="presParOf" srcId="{12AFD47F-B924-4698-A035-E2BE7BF18C36}" destId="{1C08E338-1458-4CD1-8BDF-1CF19A06D424}" srcOrd="6" destOrd="0" presId="urn:microsoft.com/office/officeart/2008/layout/VerticalCurvedList"/>
    <dgm:cxn modelId="{29C6F731-027E-2F4E-A40B-A80EFDB27E0F}" type="presParOf" srcId="{1C08E338-1458-4CD1-8BDF-1CF19A06D424}" destId="{0C1CEA7E-4F60-4A0C-A8CD-2352DFF13CC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A2F10-A537-4395-82FC-D8E908C9AE1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2BAD2BD-2C40-4B14-95E3-1D5059665E98}">
      <dgm:prSet phldrT="[Text]" custT="1"/>
      <dgm:spPr>
        <a:ln>
          <a:noFill/>
        </a:ln>
      </dgm:spPr>
      <dgm:t>
        <a:bodyPr rIns="274320"/>
        <a:lstStyle/>
        <a:p>
          <a:r>
            <a:rPr lang="en-US" sz="2000" dirty="0"/>
            <a:t>  Custom data ingress and egress</a:t>
          </a:r>
        </a:p>
      </dgm:t>
    </dgm:pt>
    <dgm:pt modelId="{388B8839-8EED-4091-9319-8110C1ABB1CC}" type="parTrans" cxnId="{CBEC30D0-9214-4015-A1C6-4C619FA3E490}">
      <dgm:prSet/>
      <dgm:spPr/>
      <dgm:t>
        <a:bodyPr/>
        <a:lstStyle/>
        <a:p>
          <a:endParaRPr lang="en-US"/>
        </a:p>
      </dgm:t>
    </dgm:pt>
    <dgm:pt modelId="{6C420F9B-8D00-4EC9-A57B-7CC49946BFED}" type="sibTrans" cxnId="{CBEC30D0-9214-4015-A1C6-4C619FA3E490}">
      <dgm:prSet/>
      <dgm:spPr>
        <a:solidFill>
          <a:schemeClr val="accent6"/>
        </a:solidFill>
        <a:ln w="57150" cmpd="sng">
          <a:solidFill>
            <a:schemeClr val="accent6"/>
          </a:solidFill>
        </a:ln>
      </dgm:spPr>
      <dgm:t>
        <a:bodyPr/>
        <a:lstStyle/>
        <a:p>
          <a:endParaRPr lang="en-US"/>
        </a:p>
      </dgm:t>
    </dgm:pt>
    <dgm:pt modelId="{47402ED4-8A4E-4A51-9EEC-CE400F14DA8D}">
      <dgm:prSet phldrT="[Text]" custT="1"/>
      <dgm:spPr>
        <a:ln>
          <a:noFill/>
        </a:ln>
      </dgm:spPr>
      <dgm:t>
        <a:bodyPr rIns="274320"/>
        <a:lstStyle/>
        <a:p>
          <a:pPr marL="91440"/>
          <a:r>
            <a:rPr lang="en-US" sz="2000" dirty="0"/>
            <a:t>Extends ML Studio with customization</a:t>
          </a:r>
        </a:p>
      </dgm:t>
    </dgm:pt>
    <dgm:pt modelId="{68FD8007-7757-45D0-A0D8-3F789934AAA2}" type="parTrans" cxnId="{BC5FA839-DF3B-424C-A01B-CD50EB624AAF}">
      <dgm:prSet/>
      <dgm:spPr/>
      <dgm:t>
        <a:bodyPr/>
        <a:lstStyle/>
        <a:p>
          <a:endParaRPr lang="en-US"/>
        </a:p>
      </dgm:t>
    </dgm:pt>
    <dgm:pt modelId="{3E96D5A3-75D0-4719-8815-EA38546DD4E6}" type="sibTrans" cxnId="{BC5FA839-DF3B-424C-A01B-CD50EB624AAF}">
      <dgm:prSet/>
      <dgm:spPr/>
      <dgm:t>
        <a:bodyPr/>
        <a:lstStyle/>
        <a:p>
          <a:endParaRPr lang="en-US"/>
        </a:p>
      </dgm:t>
    </dgm:pt>
    <dgm:pt modelId="{BD80FD19-2916-4CA9-AE6B-14FBD53B9E70}">
      <dgm:prSet phldrT="[Text]" custT="1"/>
      <dgm:spPr>
        <a:ln>
          <a:noFill/>
        </a:ln>
      </dgm:spPr>
      <dgm:t>
        <a:bodyPr rIns="274320"/>
        <a:lstStyle/>
        <a:p>
          <a:pPr marL="91440"/>
          <a:r>
            <a:rPr lang="en-US" sz="2000" dirty="0"/>
            <a:t>Rich functionality – rules engine, R support, optimizer, simulation</a:t>
          </a:r>
        </a:p>
      </dgm:t>
    </dgm:pt>
    <dgm:pt modelId="{56BE451F-B460-4C01-B9E3-4B0058F769B3}" type="parTrans" cxnId="{45219D25-84E4-4F98-AF3F-E773B4E4019B}">
      <dgm:prSet/>
      <dgm:spPr/>
      <dgm:t>
        <a:bodyPr/>
        <a:lstStyle/>
        <a:p>
          <a:endParaRPr lang="en-US"/>
        </a:p>
      </dgm:t>
    </dgm:pt>
    <dgm:pt modelId="{4AB38125-998F-41AA-8C7C-899FEA4719A5}" type="sibTrans" cxnId="{45219D25-84E4-4F98-AF3F-E773B4E4019B}">
      <dgm:prSet/>
      <dgm:spPr/>
      <dgm:t>
        <a:bodyPr/>
        <a:lstStyle/>
        <a:p>
          <a:endParaRPr lang="en-US"/>
        </a:p>
      </dgm:t>
    </dgm:pt>
    <dgm:pt modelId="{653E841B-F8CE-439A-AEDB-A57AE64D59F2}" type="pres">
      <dgm:prSet presAssocID="{98AA2F10-A537-4395-82FC-D8E908C9AE15}" presName="Name0" presStyleCnt="0">
        <dgm:presLayoutVars>
          <dgm:chMax val="7"/>
          <dgm:chPref val="7"/>
          <dgm:dir/>
        </dgm:presLayoutVars>
      </dgm:prSet>
      <dgm:spPr/>
    </dgm:pt>
    <dgm:pt modelId="{12AFD47F-B924-4698-A035-E2BE7BF18C36}" type="pres">
      <dgm:prSet presAssocID="{98AA2F10-A537-4395-82FC-D8E908C9AE15}" presName="Name1" presStyleCnt="0"/>
      <dgm:spPr/>
    </dgm:pt>
    <dgm:pt modelId="{E896E10C-7386-4B1C-A591-7B25D454C85D}" type="pres">
      <dgm:prSet presAssocID="{98AA2F10-A537-4395-82FC-D8E908C9AE15}" presName="cycle" presStyleCnt="0"/>
      <dgm:spPr/>
    </dgm:pt>
    <dgm:pt modelId="{639198B9-5799-4808-9A67-0BA23C5811DC}" type="pres">
      <dgm:prSet presAssocID="{98AA2F10-A537-4395-82FC-D8E908C9AE15}" presName="srcNode" presStyleLbl="node1" presStyleIdx="0" presStyleCnt="3"/>
      <dgm:spPr/>
    </dgm:pt>
    <dgm:pt modelId="{3F4AAD6C-AA2E-4092-B596-699E94025CAC}" type="pres">
      <dgm:prSet presAssocID="{98AA2F10-A537-4395-82FC-D8E908C9AE15}" presName="conn" presStyleLbl="parChTrans1D2" presStyleIdx="0" presStyleCnt="1"/>
      <dgm:spPr/>
    </dgm:pt>
    <dgm:pt modelId="{A5064F5B-15C6-47EA-A5F0-45B5820D4AE5}" type="pres">
      <dgm:prSet presAssocID="{98AA2F10-A537-4395-82FC-D8E908C9AE15}" presName="extraNode" presStyleLbl="node1" presStyleIdx="0" presStyleCnt="3"/>
      <dgm:spPr/>
    </dgm:pt>
    <dgm:pt modelId="{AA45866D-A267-4C70-98EF-879815A8BADC}" type="pres">
      <dgm:prSet presAssocID="{98AA2F10-A537-4395-82FC-D8E908C9AE15}" presName="dstNode" presStyleLbl="node1" presStyleIdx="0" presStyleCnt="3"/>
      <dgm:spPr/>
    </dgm:pt>
    <dgm:pt modelId="{46A792A2-AE94-4D8C-BFE8-26712748E0C4}" type="pres">
      <dgm:prSet presAssocID="{32BAD2BD-2C40-4B14-95E3-1D5059665E98}" presName="text_1" presStyleLbl="node1" presStyleIdx="0" presStyleCnt="3" custScaleX="98254">
        <dgm:presLayoutVars>
          <dgm:bulletEnabled val="1"/>
        </dgm:presLayoutVars>
      </dgm:prSet>
      <dgm:spPr/>
    </dgm:pt>
    <dgm:pt modelId="{177CDEEC-5155-4DD1-A32A-CBAAF0E8371F}" type="pres">
      <dgm:prSet presAssocID="{32BAD2BD-2C40-4B14-95E3-1D5059665E98}" presName="accent_1" presStyleCnt="0"/>
      <dgm:spPr/>
    </dgm:pt>
    <dgm:pt modelId="{87BCE2CF-68FE-4E25-BB01-B9EA09C26E23}" type="pres">
      <dgm:prSet presAssocID="{32BAD2BD-2C40-4B14-95E3-1D5059665E98}" presName="accentRepeatNode" presStyleLbl="solidFgAcc1" presStyleIdx="0" presStyleCnt="3"/>
      <dgm:spPr>
        <a:solidFill>
          <a:schemeClr val="accent5"/>
        </a:solidFill>
        <a:ln>
          <a:noFill/>
        </a:ln>
      </dgm:spPr>
    </dgm:pt>
    <dgm:pt modelId="{1EE3CE6E-B28B-4894-ADCE-77A67B608541}" type="pres">
      <dgm:prSet presAssocID="{47402ED4-8A4E-4A51-9EEC-CE400F14DA8D}" presName="text_2" presStyleLbl="node1" presStyleIdx="1" presStyleCnt="3" custScaleX="98162">
        <dgm:presLayoutVars>
          <dgm:bulletEnabled val="1"/>
        </dgm:presLayoutVars>
      </dgm:prSet>
      <dgm:spPr/>
    </dgm:pt>
    <dgm:pt modelId="{6F91B6BE-51AB-49BD-8E48-9C850184519D}" type="pres">
      <dgm:prSet presAssocID="{47402ED4-8A4E-4A51-9EEC-CE400F14DA8D}" presName="accent_2" presStyleCnt="0"/>
      <dgm:spPr/>
    </dgm:pt>
    <dgm:pt modelId="{9F4F5380-827F-4004-9384-AA1C432C8664}" type="pres">
      <dgm:prSet presAssocID="{47402ED4-8A4E-4A51-9EEC-CE400F14DA8D}" presName="accentRepeatNode" presStyleLbl="solidFgAcc1" presStyleIdx="1" presStyleCnt="3"/>
      <dgm:spPr>
        <a:solidFill>
          <a:schemeClr val="accent5"/>
        </a:solidFill>
        <a:ln>
          <a:noFill/>
        </a:ln>
      </dgm:spPr>
    </dgm:pt>
    <dgm:pt modelId="{114DE367-0100-416A-B9E8-4A97F472FDF6}" type="pres">
      <dgm:prSet presAssocID="{BD80FD19-2916-4CA9-AE6B-14FBD53B9E70}" presName="text_3" presStyleLbl="node1" presStyleIdx="2" presStyleCnt="3" custScaleX="98254">
        <dgm:presLayoutVars>
          <dgm:bulletEnabled val="1"/>
        </dgm:presLayoutVars>
      </dgm:prSet>
      <dgm:spPr/>
    </dgm:pt>
    <dgm:pt modelId="{1C08E338-1458-4CD1-8BDF-1CF19A06D424}" type="pres">
      <dgm:prSet presAssocID="{BD80FD19-2916-4CA9-AE6B-14FBD53B9E70}" presName="accent_3" presStyleCnt="0"/>
      <dgm:spPr/>
    </dgm:pt>
    <dgm:pt modelId="{0C1CEA7E-4F60-4A0C-A8CD-2352DFF13CCA}" type="pres">
      <dgm:prSet presAssocID="{BD80FD19-2916-4CA9-AE6B-14FBD53B9E70}" presName="accentRepeatNode" presStyleLbl="solidFgAcc1" presStyleIdx="2" presStyleCnt="3"/>
      <dgm:spPr>
        <a:solidFill>
          <a:schemeClr val="accent5"/>
        </a:solidFill>
        <a:ln>
          <a:noFill/>
        </a:ln>
      </dgm:spPr>
    </dgm:pt>
  </dgm:ptLst>
  <dgm:cxnLst>
    <dgm:cxn modelId="{45219D25-84E4-4F98-AF3F-E773B4E4019B}" srcId="{98AA2F10-A537-4395-82FC-D8E908C9AE15}" destId="{BD80FD19-2916-4CA9-AE6B-14FBD53B9E70}" srcOrd="2" destOrd="0" parTransId="{56BE451F-B460-4C01-B9E3-4B0058F769B3}" sibTransId="{4AB38125-998F-41AA-8C7C-899FEA4719A5}"/>
    <dgm:cxn modelId="{BC5FA839-DF3B-424C-A01B-CD50EB624AAF}" srcId="{98AA2F10-A537-4395-82FC-D8E908C9AE15}" destId="{47402ED4-8A4E-4A51-9EEC-CE400F14DA8D}" srcOrd="1" destOrd="0" parTransId="{68FD8007-7757-45D0-A0D8-3F789934AAA2}" sibTransId="{3E96D5A3-75D0-4719-8815-EA38546DD4E6}"/>
    <dgm:cxn modelId="{D1FF163D-B478-2445-ABE1-5DEA184C85A9}" type="presOf" srcId="{6C420F9B-8D00-4EC9-A57B-7CC49946BFED}" destId="{3F4AAD6C-AA2E-4092-B596-699E94025CAC}" srcOrd="0" destOrd="0" presId="urn:microsoft.com/office/officeart/2008/layout/VerticalCurvedList"/>
    <dgm:cxn modelId="{A5AA8B45-439C-8E48-871E-B11DBEF49E08}" type="presOf" srcId="{98AA2F10-A537-4395-82FC-D8E908C9AE15}" destId="{653E841B-F8CE-439A-AEDB-A57AE64D59F2}" srcOrd="0" destOrd="0" presId="urn:microsoft.com/office/officeart/2008/layout/VerticalCurvedList"/>
    <dgm:cxn modelId="{FAB5989B-8024-B943-A455-6328B89CF40F}" type="presOf" srcId="{47402ED4-8A4E-4A51-9EEC-CE400F14DA8D}" destId="{1EE3CE6E-B28B-4894-ADCE-77A67B608541}" srcOrd="0" destOrd="0" presId="urn:microsoft.com/office/officeart/2008/layout/VerticalCurvedList"/>
    <dgm:cxn modelId="{21199DC2-AC0E-7941-8DA6-A45574141B4D}" type="presOf" srcId="{32BAD2BD-2C40-4B14-95E3-1D5059665E98}" destId="{46A792A2-AE94-4D8C-BFE8-26712748E0C4}" srcOrd="0" destOrd="0" presId="urn:microsoft.com/office/officeart/2008/layout/VerticalCurvedList"/>
    <dgm:cxn modelId="{CBEC30D0-9214-4015-A1C6-4C619FA3E490}" srcId="{98AA2F10-A537-4395-82FC-D8E908C9AE15}" destId="{32BAD2BD-2C40-4B14-95E3-1D5059665E98}" srcOrd="0" destOrd="0" parTransId="{388B8839-8EED-4091-9319-8110C1ABB1CC}" sibTransId="{6C420F9B-8D00-4EC9-A57B-7CC49946BFED}"/>
    <dgm:cxn modelId="{DE3233D7-F09B-264C-B26D-39B35706BB5D}" type="presOf" srcId="{BD80FD19-2916-4CA9-AE6B-14FBD53B9E70}" destId="{114DE367-0100-416A-B9E8-4A97F472FDF6}" srcOrd="0" destOrd="0" presId="urn:microsoft.com/office/officeart/2008/layout/VerticalCurvedList"/>
    <dgm:cxn modelId="{97184468-DD5E-5149-A0A1-41D14D74D0EA}" type="presParOf" srcId="{653E841B-F8CE-439A-AEDB-A57AE64D59F2}" destId="{12AFD47F-B924-4698-A035-E2BE7BF18C36}" srcOrd="0" destOrd="0" presId="urn:microsoft.com/office/officeart/2008/layout/VerticalCurvedList"/>
    <dgm:cxn modelId="{53F058E8-7931-5741-B2E1-BA8227BB5A72}" type="presParOf" srcId="{12AFD47F-B924-4698-A035-E2BE7BF18C36}" destId="{E896E10C-7386-4B1C-A591-7B25D454C85D}" srcOrd="0" destOrd="0" presId="urn:microsoft.com/office/officeart/2008/layout/VerticalCurvedList"/>
    <dgm:cxn modelId="{351B8CB8-230B-984C-9826-F84936DC1D10}" type="presParOf" srcId="{E896E10C-7386-4B1C-A591-7B25D454C85D}" destId="{639198B9-5799-4808-9A67-0BA23C5811DC}" srcOrd="0" destOrd="0" presId="urn:microsoft.com/office/officeart/2008/layout/VerticalCurvedList"/>
    <dgm:cxn modelId="{57C8B35B-DE48-374D-BD94-41EFDD398D42}" type="presParOf" srcId="{E896E10C-7386-4B1C-A591-7B25D454C85D}" destId="{3F4AAD6C-AA2E-4092-B596-699E94025CAC}" srcOrd="1" destOrd="0" presId="urn:microsoft.com/office/officeart/2008/layout/VerticalCurvedList"/>
    <dgm:cxn modelId="{BA70A225-151E-394A-ADA0-2868F1626C96}" type="presParOf" srcId="{E896E10C-7386-4B1C-A591-7B25D454C85D}" destId="{A5064F5B-15C6-47EA-A5F0-45B5820D4AE5}" srcOrd="2" destOrd="0" presId="urn:microsoft.com/office/officeart/2008/layout/VerticalCurvedList"/>
    <dgm:cxn modelId="{A9DBBDFA-2C5C-AC4D-8EE9-B0B59FE9F721}" type="presParOf" srcId="{E896E10C-7386-4B1C-A591-7B25D454C85D}" destId="{AA45866D-A267-4C70-98EF-879815A8BADC}" srcOrd="3" destOrd="0" presId="urn:microsoft.com/office/officeart/2008/layout/VerticalCurvedList"/>
    <dgm:cxn modelId="{78D8063C-5A29-CF48-818F-FAFDAFB98BA7}" type="presParOf" srcId="{12AFD47F-B924-4698-A035-E2BE7BF18C36}" destId="{46A792A2-AE94-4D8C-BFE8-26712748E0C4}" srcOrd="1" destOrd="0" presId="urn:microsoft.com/office/officeart/2008/layout/VerticalCurvedList"/>
    <dgm:cxn modelId="{A1D27ECF-0414-D542-9F1A-6A0B9BCD4392}" type="presParOf" srcId="{12AFD47F-B924-4698-A035-E2BE7BF18C36}" destId="{177CDEEC-5155-4DD1-A32A-CBAAF0E8371F}" srcOrd="2" destOrd="0" presId="urn:microsoft.com/office/officeart/2008/layout/VerticalCurvedList"/>
    <dgm:cxn modelId="{FB6ACF81-09AA-7347-9812-21B6CB564704}" type="presParOf" srcId="{177CDEEC-5155-4DD1-A32A-CBAAF0E8371F}" destId="{87BCE2CF-68FE-4E25-BB01-B9EA09C26E23}" srcOrd="0" destOrd="0" presId="urn:microsoft.com/office/officeart/2008/layout/VerticalCurvedList"/>
    <dgm:cxn modelId="{7FEA66C6-B9DF-BD4F-BEFF-A6F6FE028E2B}" type="presParOf" srcId="{12AFD47F-B924-4698-A035-E2BE7BF18C36}" destId="{1EE3CE6E-B28B-4894-ADCE-77A67B608541}" srcOrd="3" destOrd="0" presId="urn:microsoft.com/office/officeart/2008/layout/VerticalCurvedList"/>
    <dgm:cxn modelId="{293EFDA0-41C5-0148-BBF8-EBC74F1FBA6C}" type="presParOf" srcId="{12AFD47F-B924-4698-A035-E2BE7BF18C36}" destId="{6F91B6BE-51AB-49BD-8E48-9C850184519D}" srcOrd="4" destOrd="0" presId="urn:microsoft.com/office/officeart/2008/layout/VerticalCurvedList"/>
    <dgm:cxn modelId="{9B18C44C-E2A8-BB49-8E86-73FEA8CF8A27}" type="presParOf" srcId="{6F91B6BE-51AB-49BD-8E48-9C850184519D}" destId="{9F4F5380-827F-4004-9384-AA1C432C8664}" srcOrd="0" destOrd="0" presId="urn:microsoft.com/office/officeart/2008/layout/VerticalCurvedList"/>
    <dgm:cxn modelId="{6943E33C-37B5-6145-8FC7-34BB584AAE63}" type="presParOf" srcId="{12AFD47F-B924-4698-A035-E2BE7BF18C36}" destId="{114DE367-0100-416A-B9E8-4A97F472FDF6}" srcOrd="5" destOrd="0" presId="urn:microsoft.com/office/officeart/2008/layout/VerticalCurvedList"/>
    <dgm:cxn modelId="{2D75D708-860B-D044-8C4E-EC12CD111EC2}" type="presParOf" srcId="{12AFD47F-B924-4698-A035-E2BE7BF18C36}" destId="{1C08E338-1458-4CD1-8BDF-1CF19A06D424}" srcOrd="6" destOrd="0" presId="urn:microsoft.com/office/officeart/2008/layout/VerticalCurvedList"/>
    <dgm:cxn modelId="{E56A8B49-FF39-504E-A2DA-48515D5789F9}" type="presParOf" srcId="{1C08E338-1458-4CD1-8BDF-1CF19A06D424}" destId="{0C1CEA7E-4F60-4A0C-A8CD-2352DFF13CC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AAD6C-AA2E-4092-B596-699E94025CAC}">
      <dsp:nvSpPr>
        <dsp:cNvPr id="0" name=""/>
        <dsp:cNvSpPr/>
      </dsp:nvSpPr>
      <dsp:spPr>
        <a:xfrm>
          <a:off x="-3145435" y="-486830"/>
          <a:ext cx="3772673" cy="3772673"/>
        </a:xfrm>
        <a:prstGeom prst="blockArc">
          <a:avLst>
            <a:gd name="adj1" fmla="val 18900000"/>
            <a:gd name="adj2" fmla="val 2700000"/>
            <a:gd name="adj3" fmla="val 573"/>
          </a:avLst>
        </a:prstGeom>
        <a:solidFill>
          <a:schemeClr val="accent6"/>
        </a:solidFill>
        <a:ln w="5715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46A792A2-AE94-4D8C-BFE8-26712748E0C4}">
      <dsp:nvSpPr>
        <dsp:cNvPr id="0" name=""/>
        <dsp:cNvSpPr/>
      </dsp:nvSpPr>
      <dsp:spPr>
        <a:xfrm>
          <a:off x="445075" y="279901"/>
          <a:ext cx="3988301" cy="55980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343" tIns="50800" rIns="274320" bIns="50800" numCol="1" spcCol="1270" anchor="ctr" anchorCtr="0">
          <a:noAutofit/>
        </a:bodyPr>
        <a:lstStyle/>
        <a:p>
          <a:pPr marL="0" lvl="0" indent="0" algn="l" defTabSz="889000">
            <a:lnSpc>
              <a:spcPct val="90000"/>
            </a:lnSpc>
            <a:spcBef>
              <a:spcPct val="0"/>
            </a:spcBef>
            <a:spcAft>
              <a:spcPct val="35000"/>
            </a:spcAft>
            <a:buNone/>
          </a:pPr>
          <a:r>
            <a:rPr lang="en-US" sz="2000" kern="1200" dirty="0"/>
            <a:t>New experiment flow</a:t>
          </a:r>
        </a:p>
      </dsp:txBody>
      <dsp:txXfrm>
        <a:off x="445075" y="279901"/>
        <a:ext cx="3988301" cy="559802"/>
      </dsp:txXfrm>
    </dsp:sp>
    <dsp:sp modelId="{87BCE2CF-68FE-4E25-BB01-B9EA09C26E23}">
      <dsp:nvSpPr>
        <dsp:cNvPr id="0" name=""/>
        <dsp:cNvSpPr/>
      </dsp:nvSpPr>
      <dsp:spPr>
        <a:xfrm>
          <a:off x="59762" y="209925"/>
          <a:ext cx="699753" cy="699753"/>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dsp:style>
    </dsp:sp>
    <dsp:sp modelId="{1EE3CE6E-B28B-4894-ADCE-77A67B608541}">
      <dsp:nvSpPr>
        <dsp:cNvPr id="0" name=""/>
        <dsp:cNvSpPr/>
      </dsp:nvSpPr>
      <dsp:spPr>
        <a:xfrm>
          <a:off x="648560" y="1119605"/>
          <a:ext cx="3784818" cy="55980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343" tIns="50800" rIns="274320" bIns="50800" numCol="1" spcCol="1270" anchor="ctr" anchorCtr="0">
          <a:noAutofit/>
        </a:bodyPr>
        <a:lstStyle/>
        <a:p>
          <a:pPr marL="91440" lvl="0" indent="0" algn="l" defTabSz="889000">
            <a:lnSpc>
              <a:spcPct val="90000"/>
            </a:lnSpc>
            <a:spcBef>
              <a:spcPct val="0"/>
            </a:spcBef>
            <a:spcAft>
              <a:spcPct val="35000"/>
            </a:spcAft>
            <a:buNone/>
          </a:pPr>
          <a:r>
            <a:rPr lang="en-US" sz="2000" kern="1200" dirty="0"/>
            <a:t>Streamlined experiment page</a:t>
          </a:r>
        </a:p>
      </dsp:txBody>
      <dsp:txXfrm>
        <a:off x="648560" y="1119605"/>
        <a:ext cx="3784818" cy="559802"/>
      </dsp:txXfrm>
    </dsp:sp>
    <dsp:sp modelId="{9F4F5380-827F-4004-9384-AA1C432C8664}">
      <dsp:nvSpPr>
        <dsp:cNvPr id="0" name=""/>
        <dsp:cNvSpPr/>
      </dsp:nvSpPr>
      <dsp:spPr>
        <a:xfrm>
          <a:off x="263250" y="1049629"/>
          <a:ext cx="699753" cy="699753"/>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dsp:style>
    </dsp:sp>
    <dsp:sp modelId="{114DE367-0100-416A-B9E8-4A97F472FDF6}">
      <dsp:nvSpPr>
        <dsp:cNvPr id="0" name=""/>
        <dsp:cNvSpPr/>
      </dsp:nvSpPr>
      <dsp:spPr>
        <a:xfrm>
          <a:off x="445075" y="1959309"/>
          <a:ext cx="3988301" cy="55980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343" tIns="50800" rIns="274320" bIns="50800" numCol="1" spcCol="1270" anchor="ctr" anchorCtr="0">
          <a:noAutofit/>
        </a:bodyPr>
        <a:lstStyle/>
        <a:p>
          <a:pPr marL="91440" lvl="0" indent="0" algn="l" defTabSz="889000">
            <a:lnSpc>
              <a:spcPct val="90000"/>
            </a:lnSpc>
            <a:spcBef>
              <a:spcPct val="0"/>
            </a:spcBef>
            <a:spcAft>
              <a:spcPct val="35000"/>
            </a:spcAft>
            <a:buNone/>
          </a:pPr>
          <a:r>
            <a:rPr lang="en-US" sz="2000" kern="1200" dirty="0"/>
            <a:t>New visualization for data tables</a:t>
          </a:r>
        </a:p>
      </dsp:txBody>
      <dsp:txXfrm>
        <a:off x="445075" y="1959309"/>
        <a:ext cx="3988301" cy="559802"/>
      </dsp:txXfrm>
    </dsp:sp>
    <dsp:sp modelId="{0C1CEA7E-4F60-4A0C-A8CD-2352DFF13CCA}">
      <dsp:nvSpPr>
        <dsp:cNvPr id="0" name=""/>
        <dsp:cNvSpPr/>
      </dsp:nvSpPr>
      <dsp:spPr>
        <a:xfrm>
          <a:off x="59762" y="1889333"/>
          <a:ext cx="699753" cy="699753"/>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AAD6C-AA2E-4092-B596-699E94025CAC}">
      <dsp:nvSpPr>
        <dsp:cNvPr id="0" name=""/>
        <dsp:cNvSpPr/>
      </dsp:nvSpPr>
      <dsp:spPr>
        <a:xfrm>
          <a:off x="-3145435" y="-486830"/>
          <a:ext cx="3772673" cy="3772673"/>
        </a:xfrm>
        <a:prstGeom prst="blockArc">
          <a:avLst>
            <a:gd name="adj1" fmla="val 18900000"/>
            <a:gd name="adj2" fmla="val 2700000"/>
            <a:gd name="adj3" fmla="val 573"/>
          </a:avLst>
        </a:prstGeom>
        <a:solidFill>
          <a:schemeClr val="accent6"/>
        </a:solidFill>
        <a:ln w="5715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46A792A2-AE94-4D8C-BFE8-26712748E0C4}">
      <dsp:nvSpPr>
        <dsp:cNvPr id="0" name=""/>
        <dsp:cNvSpPr/>
      </dsp:nvSpPr>
      <dsp:spPr>
        <a:xfrm>
          <a:off x="445075" y="279901"/>
          <a:ext cx="3988301" cy="55980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343" tIns="50800" rIns="274320" bIns="50800" numCol="1" spcCol="1270" anchor="ctr" anchorCtr="0">
          <a:noAutofit/>
        </a:bodyPr>
        <a:lstStyle/>
        <a:p>
          <a:pPr marL="0" lvl="0" indent="0" algn="l" defTabSz="889000">
            <a:lnSpc>
              <a:spcPct val="90000"/>
            </a:lnSpc>
            <a:spcBef>
              <a:spcPct val="0"/>
            </a:spcBef>
            <a:spcAft>
              <a:spcPct val="35000"/>
            </a:spcAft>
            <a:buNone/>
          </a:pPr>
          <a:r>
            <a:rPr lang="en-US" sz="2000" kern="1200" dirty="0"/>
            <a:t>  Custom data ingress and egress</a:t>
          </a:r>
        </a:p>
      </dsp:txBody>
      <dsp:txXfrm>
        <a:off x="445075" y="279901"/>
        <a:ext cx="3988301" cy="559802"/>
      </dsp:txXfrm>
    </dsp:sp>
    <dsp:sp modelId="{87BCE2CF-68FE-4E25-BB01-B9EA09C26E23}">
      <dsp:nvSpPr>
        <dsp:cNvPr id="0" name=""/>
        <dsp:cNvSpPr/>
      </dsp:nvSpPr>
      <dsp:spPr>
        <a:xfrm>
          <a:off x="59762" y="209925"/>
          <a:ext cx="699753" cy="699753"/>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dsp:style>
    </dsp:sp>
    <dsp:sp modelId="{1EE3CE6E-B28B-4894-ADCE-77A67B608541}">
      <dsp:nvSpPr>
        <dsp:cNvPr id="0" name=""/>
        <dsp:cNvSpPr/>
      </dsp:nvSpPr>
      <dsp:spPr>
        <a:xfrm>
          <a:off x="648560" y="1119605"/>
          <a:ext cx="3784818" cy="55980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343" tIns="50800" rIns="274320" bIns="50800" numCol="1" spcCol="1270" anchor="ctr" anchorCtr="0">
          <a:noAutofit/>
        </a:bodyPr>
        <a:lstStyle/>
        <a:p>
          <a:pPr marL="91440" lvl="0" indent="0" algn="l" defTabSz="889000">
            <a:lnSpc>
              <a:spcPct val="90000"/>
            </a:lnSpc>
            <a:spcBef>
              <a:spcPct val="0"/>
            </a:spcBef>
            <a:spcAft>
              <a:spcPct val="35000"/>
            </a:spcAft>
            <a:buNone/>
          </a:pPr>
          <a:r>
            <a:rPr lang="en-US" sz="2000" kern="1200" dirty="0"/>
            <a:t>Extends ML Studio with customization</a:t>
          </a:r>
        </a:p>
      </dsp:txBody>
      <dsp:txXfrm>
        <a:off x="648560" y="1119605"/>
        <a:ext cx="3784818" cy="559802"/>
      </dsp:txXfrm>
    </dsp:sp>
    <dsp:sp modelId="{9F4F5380-827F-4004-9384-AA1C432C8664}">
      <dsp:nvSpPr>
        <dsp:cNvPr id="0" name=""/>
        <dsp:cNvSpPr/>
      </dsp:nvSpPr>
      <dsp:spPr>
        <a:xfrm>
          <a:off x="263250" y="1049629"/>
          <a:ext cx="699753" cy="699753"/>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dsp:style>
    </dsp:sp>
    <dsp:sp modelId="{114DE367-0100-416A-B9E8-4A97F472FDF6}">
      <dsp:nvSpPr>
        <dsp:cNvPr id="0" name=""/>
        <dsp:cNvSpPr/>
      </dsp:nvSpPr>
      <dsp:spPr>
        <a:xfrm>
          <a:off x="445075" y="1959309"/>
          <a:ext cx="3988301" cy="559802"/>
        </a:xfrm>
        <a:prstGeom prst="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343" tIns="50800" rIns="274320" bIns="50800" numCol="1" spcCol="1270" anchor="ctr" anchorCtr="0">
          <a:noAutofit/>
        </a:bodyPr>
        <a:lstStyle/>
        <a:p>
          <a:pPr marL="91440" lvl="0" indent="0" algn="l" defTabSz="889000">
            <a:lnSpc>
              <a:spcPct val="90000"/>
            </a:lnSpc>
            <a:spcBef>
              <a:spcPct val="0"/>
            </a:spcBef>
            <a:spcAft>
              <a:spcPct val="35000"/>
            </a:spcAft>
            <a:buNone/>
          </a:pPr>
          <a:r>
            <a:rPr lang="en-US" sz="2000" kern="1200" dirty="0"/>
            <a:t>Rich functionality – rules engine, R support, optimizer, simulation</a:t>
          </a:r>
        </a:p>
      </dsp:txBody>
      <dsp:txXfrm>
        <a:off x="445075" y="1959309"/>
        <a:ext cx="3988301" cy="559802"/>
      </dsp:txXfrm>
    </dsp:sp>
    <dsp:sp modelId="{0C1CEA7E-4F60-4A0C-A8CD-2352DFF13CCA}">
      <dsp:nvSpPr>
        <dsp:cNvPr id="0" name=""/>
        <dsp:cNvSpPr/>
      </dsp:nvSpPr>
      <dsp:spPr>
        <a:xfrm>
          <a:off x="59762" y="1889333"/>
          <a:ext cx="699753" cy="699753"/>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8396A-1F0A-4774-B8FE-C07FE4636A65}" type="datetimeFigureOut">
              <a:rPr lang="en-US" smtClean="0"/>
              <a:pPr/>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BD007-FD5F-44AB-887D-F160FB49A0B4}" type="slidenum">
              <a:rPr lang="en-US" smtClean="0"/>
              <a:pPr/>
              <a:t>‹#›</a:t>
            </a:fld>
            <a:endParaRPr lang="en-US"/>
          </a:p>
        </p:txBody>
      </p:sp>
    </p:spTree>
    <p:extLst>
      <p:ext uri="{BB962C8B-B14F-4D97-AF65-F5344CB8AC3E}">
        <p14:creationId xmlns:p14="http://schemas.microsoft.com/office/powerpoint/2010/main" val="27143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more</a:t>
            </a:r>
            <a:r>
              <a:rPr lang="en-US" baseline="0" dirty="0"/>
              <a:t> details in Python, you can use (https://www.analyticsvidhya.com/blog/2017/09/understaing-support-vector-machine-example-code/)</a:t>
            </a:r>
            <a:endParaRPr lang="en-US" dirty="0"/>
          </a:p>
        </p:txBody>
      </p:sp>
      <p:sp>
        <p:nvSpPr>
          <p:cNvPr id="4" name="Slide Number Placeholder 3"/>
          <p:cNvSpPr>
            <a:spLocks noGrp="1"/>
          </p:cNvSpPr>
          <p:nvPr>
            <p:ph type="sldNum" sz="quarter" idx="10"/>
          </p:nvPr>
        </p:nvSpPr>
        <p:spPr/>
        <p:txBody>
          <a:bodyPr/>
          <a:lstStyle/>
          <a:p>
            <a:fld id="{F6FBD007-FD5F-44AB-887D-F160FB49A0B4}"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discussed this slide in our solution overview (module one), but for those that have not seen that session, these are the key components of the Azure ML solution. At its core, Azure ML is comprised of three things:</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Azure ML Studio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Azure ML API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Azure Marketplace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0" kern="1200" dirty="0">
                <a:solidFill>
                  <a:schemeClr val="tx1"/>
                </a:solidFill>
                <a:effectLst/>
                <a:latin typeface="+mn-lt"/>
                <a:ea typeface="+mn-ea"/>
                <a:cs typeface="+mn-cs"/>
              </a:rPr>
              <a:t>Azure ML Studio </a:t>
            </a:r>
            <a:r>
              <a:rPr lang="en-US" sz="1200" kern="1200" dirty="0">
                <a:solidFill>
                  <a:schemeClr val="tx1"/>
                </a:solidFill>
                <a:effectLst/>
                <a:latin typeface="+mn-lt"/>
                <a:ea typeface="+mn-ea"/>
                <a:cs typeface="+mn-cs"/>
              </a:rPr>
              <a:t>is a big part of what makes Azure ML so valuable because it enables people without extensive experience in data science to take full advantage of ML analysis. It is an easily accessible browser-based solution with a simple and visual interface to let mainstream business workers access their ML data repositories for deep insight into how the business is functioning.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that is not to say that Azure ML ignores advanced functionality or data scientists. All the cutting edge features data scientists need to build complex ML models are here, including support for R and deeper ML scenarios such as multiple model operations.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way for data scientists to get the most from Azure ML is by using the </a:t>
            </a:r>
            <a:r>
              <a:rPr lang="en-US" sz="1200" b="0" kern="1200" dirty="0">
                <a:solidFill>
                  <a:schemeClr val="tx1"/>
                </a:solidFill>
                <a:effectLst/>
                <a:latin typeface="+mn-lt"/>
                <a:ea typeface="+mn-ea"/>
                <a:cs typeface="+mn-cs"/>
              </a:rPr>
              <a:t>Azure ML API </a:t>
            </a:r>
            <a:r>
              <a:rPr lang="en-US" sz="1200" kern="1200" dirty="0">
                <a:solidFill>
                  <a:schemeClr val="tx1"/>
                </a:solidFill>
                <a:effectLst/>
                <a:latin typeface="+mn-lt"/>
                <a:ea typeface="+mn-ea"/>
                <a:cs typeface="+mn-cs"/>
              </a:rPr>
              <a:t>to create even more complex and dynamic models. The API is a REST-based web service that lets users extend the capabilities of Azure ML Studio with customization. But here, again, we have made it relevant to general users as well as data scientists by keeping it in the web service paradigm, which means it can also be accessible as an app plug-in or even using mobile apps.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0" kern="1200" dirty="0">
                <a:solidFill>
                  <a:schemeClr val="tx1"/>
                </a:solidFill>
                <a:effectLst/>
                <a:latin typeface="+mn-lt"/>
                <a:ea typeface="+mn-ea"/>
                <a:cs typeface="+mn-cs"/>
              </a:rPr>
              <a:t>Azure Marketplace </a:t>
            </a:r>
            <a:r>
              <a:rPr lang="en-US" sz="1200" kern="1200" dirty="0">
                <a:solidFill>
                  <a:schemeClr val="tx1"/>
                </a:solidFill>
                <a:effectLst/>
                <a:latin typeface="+mn-lt"/>
                <a:ea typeface="+mn-ea"/>
                <a:cs typeface="+mn-cs"/>
              </a:rPr>
              <a:t>is the last core component of the Azure ML solution and a very important one. This is a one-click web service that lets users shop for ML components useful to their business or project and also allows data scientists to immediately market their expertise as web services.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while Azure ML Studio, the Azure ML API, and Azure Marketplace comprise the core Azure ML solution, an important part of what makes Azure ML so competitive is that it integrates easily with the rest of the </a:t>
            </a:r>
            <a:r>
              <a:rPr lang="en-US" sz="1200" b="0" kern="1200" dirty="0">
                <a:solidFill>
                  <a:schemeClr val="tx1"/>
                </a:solidFill>
                <a:effectLst/>
                <a:latin typeface="+mn-lt"/>
                <a:ea typeface="+mn-ea"/>
                <a:cs typeface="+mn-cs"/>
              </a:rPr>
              <a:t>Microsoft Azure cloud data services </a:t>
            </a:r>
            <a:r>
              <a:rPr lang="en-US" sz="1200" kern="1200" dirty="0">
                <a:solidFill>
                  <a:schemeClr val="tx1"/>
                </a:solidFill>
                <a:effectLst/>
                <a:latin typeface="+mn-lt"/>
                <a:ea typeface="+mn-ea"/>
                <a:cs typeface="+mn-cs"/>
              </a:rPr>
              <a:t>portfolio. HDInsight, SQL Database, and Azure Storage and cloud infrastructure are all positioned to directly benefit the capabilities of Azure ML, which is a key part of what makes the solution flexible enough to address such a large variety of ML scenarios. </a:t>
            </a:r>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t>29</a:t>
            </a:fld>
            <a:endParaRPr lang="en-US" dirty="0"/>
          </a:p>
        </p:txBody>
      </p:sp>
    </p:spTree>
    <p:extLst>
      <p:ext uri="{BB962C8B-B14F-4D97-AF65-F5344CB8AC3E}">
        <p14:creationId xmlns:p14="http://schemas.microsoft.com/office/powerpoint/2010/main" val="166215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heart of the Azure ML solution is Azure ML Studio. This is a browser-based integrated development environment (IDE) that uses drag-and-drop gestures and simple data flow graphs to let users that are not expert data scientists set up ML modeling experiments. For many tasks, users will not have to write a single line of code. ML Studio also features a library of time-saving sample experiments and sophisticated algorithms that have been developed by Microsoft Research, including the same algorithms Microsoft is using right now to run our Bing and Xbox cloud services among many others.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Azure ML Studio also pays attention to the needs of more advanced users, like data scientists. It features a number of modules with which to build comprehensive predictive models, including state of the art ML algorithms such as scalable boosted decision trees, Bayesian Recommendation systems, Deep Neural Networks, and Decision Jungles developed at Microsoft Research.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made recent enhancements to Azure ML Studio, including a new and more intuitive experiment flow along with a new streamlined experiment page as well as new capabilities for visualizing data tables as customers make them part of an ML experiment.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ML Studio is also critically important when it comes to deploying ML models and experiments. Using the Azure ML API, which we will talk about in a moment, Azure ML Studio can deploy ML web services as an integrated part of other analytical software and dashboards as well as making such services and algorithms available on the Azure Marketplace with just a few clicks. This is important because it lets data scientist customers monetize their experience immediately by allowing them to quickly expose their intellectual property to a broad swath of potential customers. </a:t>
            </a:r>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t>30</a:t>
            </a:fld>
            <a:endParaRPr lang="en-US" dirty="0"/>
          </a:p>
        </p:txBody>
      </p:sp>
    </p:spTree>
    <p:extLst>
      <p:ext uri="{BB962C8B-B14F-4D97-AF65-F5344CB8AC3E}">
        <p14:creationId xmlns:p14="http://schemas.microsoft.com/office/powerpoint/2010/main" val="303417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gives the Azure ML solution so much flexibility is largely the Azure ML API. This API allows customers to build powerful ML solutions, customize Azure ML Studio to their particular needs, and integrate Azure ML into other data analysis solutions and software.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just like Azure ML Studio, the Azure ML API is accessible by users who are not sophisticated when it comes to advanced data analytics, but it also supports the needs of those who are. By enabling the API as a REST-based web service, we have made using it to run and publish models very easy. But by including richer functionality, including a rules engine, R support with 350 included packages, an optimizer, and simulation tools, we have also given it depth enough to address even the most advanced scenarios. </a:t>
            </a:r>
          </a:p>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t>31</a:t>
            </a:fld>
            <a:endParaRPr lang="en-US" dirty="0"/>
          </a:p>
        </p:txBody>
      </p:sp>
    </p:spTree>
    <p:extLst>
      <p:ext uri="{BB962C8B-B14F-4D97-AF65-F5344CB8AC3E}">
        <p14:creationId xmlns:p14="http://schemas.microsoft.com/office/powerpoint/2010/main" val="956491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pPr/>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52pt Title + Subtitle">
    <p:spTree>
      <p:nvGrpSpPr>
        <p:cNvPr id="1" name=""/>
        <p:cNvGrpSpPr/>
        <p:nvPr/>
      </p:nvGrpSpPr>
      <p:grpSpPr>
        <a:xfrm>
          <a:off x="0" y="0"/>
          <a:ext cx="0" cy="0"/>
          <a:chOff x="0" y="0"/>
          <a:chExt cx="0" cy="0"/>
        </a:xfrm>
      </p:grpSpPr>
      <p:sp>
        <p:nvSpPr>
          <p:cNvPr id="2" name="Rectangle 1"/>
          <p:cNvSpPr/>
          <p:nvPr userDrawn="1"/>
        </p:nvSpPr>
        <p:spPr bwMode="auto">
          <a:xfrm>
            <a:off x="0" y="0"/>
            <a:ext cx="9144000"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650" dirty="0">
              <a:gradFill>
                <a:gsLst>
                  <a:gs pos="0">
                    <a:srgbClr val="FFFFFF"/>
                  </a:gs>
                  <a:gs pos="100000">
                    <a:srgbClr val="FFFFFF"/>
                  </a:gs>
                </a:gsLst>
                <a:lin ang="5400000" scaled="0"/>
              </a:gradFill>
              <a:latin typeface="Segoe UI"/>
            </a:endParaRPr>
          </a:p>
        </p:txBody>
      </p:sp>
      <p:sp>
        <p:nvSpPr>
          <p:cNvPr id="6" name="Text Placeholder 5"/>
          <p:cNvSpPr>
            <a:spLocks noGrp="1"/>
          </p:cNvSpPr>
          <p:nvPr>
            <p:ph type="body" sz="quarter" idx="13"/>
          </p:nvPr>
        </p:nvSpPr>
        <p:spPr>
          <a:xfrm>
            <a:off x="201931" y="695315"/>
            <a:ext cx="8112178" cy="428915"/>
          </a:xfrm>
          <a:prstGeom prst="rect">
            <a:avLst/>
          </a:prstGeom>
        </p:spPr>
        <p:txBody>
          <a:bodyPr lIns="182880"/>
          <a:lstStyle>
            <a:lvl1pPr marL="0" indent="0">
              <a:spcBef>
                <a:spcPts val="0"/>
              </a:spcBef>
              <a:buNone/>
              <a:defRPr lang="en-US" sz="2059" kern="1200" smtClean="0">
                <a:ln>
                  <a:noFill/>
                </a:ln>
                <a:solidFill>
                  <a:schemeClr val="tx1"/>
                </a:solidFill>
                <a:latin typeface="+mj-lt"/>
                <a:ea typeface="+mn-ea"/>
                <a:cs typeface="+mn-cs"/>
              </a:defRPr>
            </a:lvl1pPr>
            <a:lvl2pPr marL="0" indent="0">
              <a:buNone/>
              <a:defRPr lang="en-US" sz="2331" kern="1200" smtClean="0">
                <a:solidFill>
                  <a:schemeClr val="bg1"/>
                </a:solidFill>
                <a:latin typeface="+mj-lt"/>
                <a:ea typeface="+mn-ea"/>
                <a:cs typeface="+mn-cs"/>
              </a:defRPr>
            </a:lvl2pPr>
            <a:lvl3pPr marL="0" indent="0">
              <a:buNone/>
              <a:defRPr lang="en-US" sz="2331" kern="1200" smtClean="0">
                <a:solidFill>
                  <a:schemeClr val="bg1"/>
                </a:solidFill>
                <a:latin typeface="+mj-lt"/>
                <a:ea typeface="+mn-ea"/>
                <a:cs typeface="+mn-cs"/>
              </a:defRPr>
            </a:lvl3pPr>
            <a:lvl4pPr marL="0" indent="0">
              <a:buNone/>
              <a:defRPr lang="en-US" sz="2331" kern="1200" smtClean="0">
                <a:solidFill>
                  <a:schemeClr val="bg1"/>
                </a:solidFill>
                <a:latin typeface="+mj-lt"/>
                <a:ea typeface="+mn-ea"/>
                <a:cs typeface="+mn-cs"/>
              </a:defRPr>
            </a:lvl4pPr>
            <a:lvl5pPr marL="0" indent="0">
              <a:buNone/>
              <a:defRPr lang="en-US" sz="2331" kern="1200">
                <a:solidFill>
                  <a:schemeClr val="bg1"/>
                </a:solidFill>
                <a:latin typeface="+mj-lt"/>
                <a:ea typeface="+mn-ea"/>
                <a:cs typeface="+mn-cs"/>
              </a:defRPr>
            </a:lvl5pPr>
          </a:lstStyle>
          <a:p>
            <a:pPr lvl="0"/>
            <a:r>
              <a:rPr lang="en-US" dirty="0"/>
              <a:t>Click to edit Master text styles</a:t>
            </a:r>
          </a:p>
        </p:txBody>
      </p:sp>
      <p:sp>
        <p:nvSpPr>
          <p:cNvPr id="7" name="Title 2"/>
          <p:cNvSpPr>
            <a:spLocks noGrp="1"/>
          </p:cNvSpPr>
          <p:nvPr>
            <p:ph type="title"/>
          </p:nvPr>
        </p:nvSpPr>
        <p:spPr>
          <a:xfrm>
            <a:off x="201696" y="214786"/>
            <a:ext cx="8740142" cy="465512"/>
          </a:xfrm>
          <a:prstGeom prst="rect">
            <a:avLst/>
          </a:prstGeom>
        </p:spPr>
        <p:txBody>
          <a:bodyPr/>
          <a:lstStyle>
            <a:lvl1pPr algn="l">
              <a:defRPr sz="3300">
                <a:ln w="3175">
                  <a:noFill/>
                </a:ln>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84526914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pPr/>
              <a:t>1/25/20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 id="2147493466"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opennlp.apache.org/docs/1.8.4/manual/opennlp.html#tools.postagger.tagging" TargetMode="External"/><Relationship Id="rId13" Type="http://schemas.openxmlformats.org/officeDocument/2006/relationships/hyperlink" Target="https://dkpro.github.io/dkpro-core/releases/1.9.0/docs/component-reference.html#_part_of_speech_tagger" TargetMode="External"/><Relationship Id="rId3" Type="http://schemas.openxmlformats.org/officeDocument/2006/relationships/hyperlink" Target="https://spacy.io/usage/linguistic-features" TargetMode="External"/><Relationship Id="rId7" Type="http://schemas.openxmlformats.org/officeDocument/2006/relationships/hyperlink" Target="https://www.clips.uantwerpen.be/pages/MBSP#parser" TargetMode="External"/><Relationship Id="rId12" Type="http://schemas.openxmlformats.org/officeDocument/2006/relationships/hyperlink" Target="https://cogcomp.org/page/software_view/POS" TargetMode="External"/><Relationship Id="rId2" Type="http://schemas.openxmlformats.org/officeDocument/2006/relationships/hyperlink" Target="http://www.nltk.org/book/ch05.html" TargetMode="External"/><Relationship Id="rId1" Type="http://schemas.openxmlformats.org/officeDocument/2006/relationships/slideLayout" Target="../slideLayouts/slideLayout2.xml"/><Relationship Id="rId6" Type="http://schemas.openxmlformats.org/officeDocument/2006/relationships/hyperlink" Target="https://nlp.stanford.edu/software/tagger.shtml" TargetMode="External"/><Relationship Id="rId11" Type="http://schemas.openxmlformats.org/officeDocument/2006/relationships/hyperlink" Target="http://nlp.lsi.upc.edu/freeling/" TargetMode="External"/><Relationship Id="rId5" Type="http://schemas.openxmlformats.org/officeDocument/2006/relationships/hyperlink" Target="https://www.clips.uantwerpen.be/pages/pattern-en#parser" TargetMode="External"/><Relationship Id="rId10" Type="http://schemas.openxmlformats.org/officeDocument/2006/relationships/hyperlink" Target="https://gate.ac.uk/" TargetMode="External"/><Relationship Id="rId4" Type="http://schemas.openxmlformats.org/officeDocument/2006/relationships/hyperlink" Target="http://textblob.readthedocs.io/en/dev/quickstart.html#part-of-speech-tagging" TargetMode="External"/><Relationship Id="rId9" Type="http://schemas.openxmlformats.org/officeDocument/2006/relationships/hyperlink" Target="https://lucene.apache.org/co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is.uni-muenchen.de/~schmid/tools/TreeTagger/" TargetMode="External"/><Relationship Id="rId2" Type="http://schemas.openxmlformats.org/officeDocument/2006/relationships/hyperlink" Target="http://www.nltk.org/book/ch07.html" TargetMode="External"/><Relationship Id="rId1" Type="http://schemas.openxmlformats.org/officeDocument/2006/relationships/slideLayout" Target="../slideLayouts/slideLayout2.xml"/><Relationship Id="rId6" Type="http://schemas.openxmlformats.org/officeDocument/2006/relationships/hyperlink" Target="http://nlp.lsi.upc.edu/freeling/" TargetMode="External"/><Relationship Id="rId5" Type="http://schemas.openxmlformats.org/officeDocument/2006/relationships/hyperlink" Target="https://gate.ac.uk/" TargetMode="External"/><Relationship Id="rId4" Type="http://schemas.openxmlformats.org/officeDocument/2006/relationships/hyperlink" Target="https://opennlp.apache.org/docs/1.8.4/manual/opennlp.html#tools.parser.chunkin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clips.uantwerpen.be/pages/MBSP#lemmatizer" TargetMode="External"/><Relationship Id="rId13" Type="http://schemas.openxmlformats.org/officeDocument/2006/relationships/hyperlink" Target="https://dkpro.github.io/dkpro-core/releases/1.8.0/docs/component-reference.html#_lemmatizer" TargetMode="External"/><Relationship Id="rId3" Type="http://schemas.openxmlformats.org/officeDocument/2006/relationships/hyperlink" Target="https://spacy.io/api/lemmatizer" TargetMode="External"/><Relationship Id="rId7" Type="http://schemas.openxmlformats.org/officeDocument/2006/relationships/hyperlink" Target="https://stanfordnlp.github.io/CoreNLP/simple.html" TargetMode="External"/><Relationship Id="rId12" Type="http://schemas.openxmlformats.org/officeDocument/2006/relationships/hyperlink" Target="https://cogcomp.org/page/software_view/illinois-lemmatizer" TargetMode="External"/><Relationship Id="rId2" Type="http://schemas.openxmlformats.org/officeDocument/2006/relationships/hyperlink" Target="http://www.nltk.org/_modules/nltk/stem/wordnet.html" TargetMode="External"/><Relationship Id="rId1" Type="http://schemas.openxmlformats.org/officeDocument/2006/relationships/slideLayout" Target="../slideLayouts/slideLayout2.xml"/><Relationship Id="rId6" Type="http://schemas.openxmlformats.org/officeDocument/2006/relationships/hyperlink" Target="https://radimrehurek.com/gensim/utils.html" TargetMode="External"/><Relationship Id="rId11" Type="http://schemas.openxmlformats.org/officeDocument/2006/relationships/hyperlink" Target="https://gate.ac.uk/" TargetMode="External"/><Relationship Id="rId5" Type="http://schemas.openxmlformats.org/officeDocument/2006/relationships/hyperlink" Target="https://www.clips.uantwerpen.be/pages/pattern-en#conjugation" TargetMode="External"/><Relationship Id="rId10" Type="http://schemas.openxmlformats.org/officeDocument/2006/relationships/hyperlink" Target="http://lucene.apache.org/core/" TargetMode="External"/><Relationship Id="rId4" Type="http://schemas.openxmlformats.org/officeDocument/2006/relationships/hyperlink" Target="http://textblob.readthedocs.io/en/dev/quickstart.html#words-inflection-and-lemmatization" TargetMode="External"/><Relationship Id="rId9" Type="http://schemas.openxmlformats.org/officeDocument/2006/relationships/hyperlink" Target="https://opennlp.apache.org/docs/1.8.4/manual/opennlp.html#tools.lemmatizer.tagging.cmdlin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uff.coffeecode.net/2016/ohiodevfest/kgdiscovery.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8.jpeg"/><Relationship Id="rId4" Type="http://schemas.openxmlformats.org/officeDocument/2006/relationships/diagramLayout" Target="../diagrams/layout1.xml"/><Relationship Id="rId9"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Text pre-processing</a:t>
            </a:r>
          </a:p>
        </p:txBody>
      </p:sp>
      <p:sp>
        <p:nvSpPr>
          <p:cNvPr id="3" name="Subtitle 2"/>
          <p:cNvSpPr>
            <a:spLocks noGrp="1"/>
          </p:cNvSpPr>
          <p:nvPr>
            <p:ph type="subTitle" idx="1"/>
          </p:nvPr>
        </p:nvSpPr>
        <p:spPr/>
        <p:txBody>
          <a:bodyPr>
            <a:normAutofit/>
          </a:bodyPr>
          <a:lstStyle/>
          <a:p>
            <a:endParaRPr lang="en-CA" sz="1200" dirty="0"/>
          </a:p>
          <a:p>
            <a:endParaRPr lang="en-CA" sz="1200" dirty="0"/>
          </a:p>
          <a:p>
            <a:r>
              <a:rPr lang="en-CA" sz="1200" dirty="0"/>
              <a:t>Week2  </a:t>
            </a:r>
            <a:endParaRPr lang="en-US" sz="1200" dirty="0"/>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7E52-4B8D-4366-80AE-8DFC33B48C1F}"/>
              </a:ext>
            </a:extLst>
          </p:cNvPr>
          <p:cNvSpPr>
            <a:spLocks noGrp="1"/>
          </p:cNvSpPr>
          <p:nvPr>
            <p:ph type="title"/>
          </p:nvPr>
        </p:nvSpPr>
        <p:spPr/>
        <p:txBody>
          <a:bodyPr/>
          <a:lstStyle/>
          <a:p>
            <a:r>
              <a:rPr lang="en-US" dirty="0"/>
              <a:t>Lexicon analysis</a:t>
            </a:r>
            <a:endParaRPr lang="en-CA" dirty="0"/>
          </a:p>
        </p:txBody>
      </p:sp>
      <p:sp>
        <p:nvSpPr>
          <p:cNvPr id="3" name="Content Placeholder 2"/>
          <p:cNvSpPr>
            <a:spLocks noGrp="1"/>
          </p:cNvSpPr>
          <p:nvPr>
            <p:ph idx="1"/>
          </p:nvPr>
        </p:nvSpPr>
        <p:spPr/>
        <p:txBody>
          <a:bodyPr>
            <a:normAutofit fontScale="92500" lnSpcReduction="20000"/>
          </a:bodyPr>
          <a:lstStyle/>
          <a:p>
            <a:pPr>
              <a:spcBef>
                <a:spcPts val="1300"/>
              </a:spcBef>
              <a:buClr>
                <a:srgbClr val="595959"/>
              </a:buClr>
            </a:pPr>
            <a:r>
              <a:rPr lang="en-US" dirty="0"/>
              <a:t>Numbers usually not good index terms because of their vagueness. They need some advanced lexical analysis procedure</a:t>
            </a:r>
          </a:p>
          <a:p>
            <a:pPr marL="34290" indent="0">
              <a:buClr>
                <a:srgbClr val="595959"/>
              </a:buClr>
              <a:buNone/>
            </a:pPr>
            <a:r>
              <a:rPr lang="en-US" dirty="0"/>
              <a:t>      ex) </a:t>
            </a:r>
            <a:r>
              <a:rPr lang="en-US" i="1" dirty="0"/>
              <a:t>510B.C. , 12/2/2000, ….</a:t>
            </a:r>
          </a:p>
          <a:p>
            <a:pPr marL="34290" indent="0">
              <a:buClr>
                <a:srgbClr val="595959"/>
              </a:buClr>
              <a:buNone/>
            </a:pPr>
            <a:endParaRPr lang="en-US" dirty="0"/>
          </a:p>
          <a:p>
            <a:pPr>
              <a:buClr>
                <a:srgbClr val="595959"/>
              </a:buClr>
            </a:pPr>
            <a:r>
              <a:rPr lang="en-US" dirty="0"/>
              <a:t>Hyphens breaking up hyphenated words</a:t>
            </a:r>
          </a:p>
          <a:p>
            <a:pPr marL="34290" indent="0">
              <a:buClr>
                <a:srgbClr val="595959"/>
              </a:buClr>
              <a:buNone/>
            </a:pPr>
            <a:r>
              <a:rPr lang="en-US" dirty="0"/>
              <a:t>      ex) </a:t>
            </a:r>
            <a:r>
              <a:rPr lang="en-US" i="1" dirty="0"/>
              <a:t>state-of-the-art  -&gt; state of the art </a:t>
            </a:r>
            <a:r>
              <a:rPr lang="en-US" dirty="0"/>
              <a:t>(Good!)</a:t>
            </a:r>
          </a:p>
          <a:p>
            <a:pPr marL="34290" indent="0">
              <a:buClr>
                <a:srgbClr val="595959"/>
              </a:buClr>
              <a:buNone/>
            </a:pPr>
            <a:r>
              <a:rPr lang="en-US" dirty="0"/>
              <a:t>            but, </a:t>
            </a:r>
            <a:r>
              <a:rPr lang="en-US" i="1" dirty="0"/>
              <a:t>B-1 -&gt;</a:t>
            </a:r>
            <a:r>
              <a:rPr lang="en-US" dirty="0"/>
              <a:t> </a:t>
            </a:r>
            <a:r>
              <a:rPr lang="en-US" i="1" dirty="0"/>
              <a:t>B 1 </a:t>
            </a:r>
            <a:r>
              <a:rPr lang="en-US" dirty="0"/>
              <a:t>(???)      </a:t>
            </a:r>
          </a:p>
          <a:p>
            <a:pPr marL="34290" indent="0">
              <a:buClr>
                <a:srgbClr val="595959"/>
              </a:buClr>
              <a:buNone/>
            </a:pPr>
            <a:endParaRPr lang="en-US" dirty="0"/>
          </a:p>
          <a:p>
            <a:pPr>
              <a:buClr>
                <a:srgbClr val="595959"/>
              </a:buClr>
            </a:pPr>
            <a:r>
              <a:rPr lang="en-US" dirty="0"/>
              <a:t>Punctuation:</a:t>
            </a:r>
          </a:p>
          <a:p>
            <a:pPr>
              <a:buNone/>
            </a:pPr>
            <a:r>
              <a:rPr lang="en-US" dirty="0"/>
              <a:t>       ex) </a:t>
            </a:r>
            <a:r>
              <a:rPr lang="en-US" i="1" dirty="0"/>
              <a:t>510B.C -&gt;</a:t>
            </a:r>
            <a:r>
              <a:rPr lang="en-US" dirty="0"/>
              <a:t> </a:t>
            </a:r>
            <a:r>
              <a:rPr lang="en-US" i="1" dirty="0"/>
              <a:t>510BC. </a:t>
            </a:r>
            <a:endParaRPr lang="en-US" dirty="0"/>
          </a:p>
          <a:p>
            <a:pPr>
              <a:buNone/>
            </a:pPr>
            <a:r>
              <a:rPr lang="en-US" dirty="0"/>
              <a:t>       ex) </a:t>
            </a:r>
            <a:r>
              <a:rPr lang="en-US" i="1" dirty="0" err="1"/>
              <a:t>val.id</a:t>
            </a:r>
            <a:r>
              <a:rPr lang="en-US" i="1" dirty="0"/>
              <a:t> -&gt;</a:t>
            </a:r>
            <a:r>
              <a:rPr lang="en-US" dirty="0"/>
              <a:t> </a:t>
            </a:r>
            <a:r>
              <a:rPr lang="en-US" i="1" dirty="0"/>
              <a:t>valid </a:t>
            </a:r>
            <a:r>
              <a:rPr lang="en-US" dirty="0"/>
              <a:t>(???)</a:t>
            </a:r>
          </a:p>
          <a:p>
            <a:pPr>
              <a:buNone/>
            </a:pPr>
            <a:endParaRPr lang="en-US" dirty="0"/>
          </a:p>
          <a:p>
            <a:pPr>
              <a:buClr>
                <a:srgbClr val="595959"/>
              </a:buClr>
            </a:pPr>
            <a:r>
              <a:rPr lang="en-US" dirty="0"/>
              <a:t>The case of letters</a:t>
            </a:r>
          </a:p>
          <a:p>
            <a:pPr>
              <a:buNone/>
            </a:pPr>
            <a:r>
              <a:rPr lang="en-US" dirty="0"/>
              <a:t>	converts all the text to either lower or upper case may affect part of the semantics.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0538-5B82-40A2-ACDA-27898F29F556}"/>
              </a:ext>
            </a:extLst>
          </p:cNvPr>
          <p:cNvSpPr>
            <a:spLocks noGrp="1"/>
          </p:cNvSpPr>
          <p:nvPr>
            <p:ph type="title"/>
          </p:nvPr>
        </p:nvSpPr>
        <p:spPr/>
        <p:txBody>
          <a:bodyPr/>
          <a:lstStyle/>
          <a:p>
            <a:r>
              <a:rPr lang="en-US" dirty="0"/>
              <a:t>Stop words</a:t>
            </a:r>
            <a:endParaRPr lang="en-CA" dirty="0"/>
          </a:p>
        </p:txBody>
      </p:sp>
      <p:sp>
        <p:nvSpPr>
          <p:cNvPr id="35" name="Content Placeholder 2">
            <a:extLst>
              <a:ext uri="{FF2B5EF4-FFF2-40B4-BE49-F238E27FC236}">
                <a16:creationId xmlns:a16="http://schemas.microsoft.com/office/drawing/2014/main" id="{7F38AEFF-9AC5-1541-A830-ABFACD215DEB}"/>
              </a:ext>
            </a:extLst>
          </p:cNvPr>
          <p:cNvSpPr>
            <a:spLocks noGrp="1"/>
          </p:cNvSpPr>
          <p:nvPr>
            <p:ph idx="1"/>
          </p:nvPr>
        </p:nvSpPr>
        <p:spPr>
          <a:xfrm>
            <a:off x="1943521" y="1211943"/>
            <a:ext cx="6516798" cy="3143250"/>
          </a:xfrm>
        </p:spPr>
        <p:txBody>
          <a:bodyPr vert="horz" lIns="91440" tIns="45720" rIns="91440" bIns="45720" rtlCol="0" anchor="t">
            <a:normAutofit/>
          </a:bodyPr>
          <a:lstStyle/>
          <a:p>
            <a:pPr marL="0" indent="0">
              <a:buClr>
                <a:srgbClr val="595959"/>
              </a:buClr>
              <a:buNone/>
            </a:pPr>
            <a:r>
              <a:rPr lang="en-US" dirty="0"/>
              <a:t> </a:t>
            </a:r>
            <a:r>
              <a:rPr lang="en-US" b="0" dirty="0"/>
              <a:t> </a:t>
            </a:r>
            <a:r>
              <a:rPr lang="en-US" sz="1500" b="0" dirty="0"/>
              <a:t>The stop words are the list of the words that we do not want to process them.   Usually the words similar ‘the’, ‘is’, ‘are’ are categorized in Stop words list . There is no universal list of stop words in NLP research, however the NLTK module contains a list of stop words.   </a:t>
            </a:r>
          </a:p>
          <a:p>
            <a:pPr marL="34290" indent="0">
              <a:spcBef>
                <a:spcPts val="1300"/>
              </a:spcBef>
              <a:buClr>
                <a:srgbClr val="595959"/>
              </a:buClr>
              <a:buNone/>
            </a:pPr>
            <a:endParaRPr lang="en-US" sz="1500" b="0" dirty="0"/>
          </a:p>
          <a:p>
            <a:pPr marL="34290" indent="0">
              <a:spcBef>
                <a:spcPts val="1300"/>
              </a:spcBef>
              <a:buClr>
                <a:srgbClr val="595959"/>
              </a:buClr>
              <a:buNone/>
            </a:pPr>
            <a:r>
              <a:rPr lang="en-CA" sz="1400" dirty="0"/>
              <a:t>from </a:t>
            </a:r>
            <a:r>
              <a:rPr lang="en-CA" sz="1400" dirty="0" err="1"/>
              <a:t>sklearn.feature_extraction.stop_words</a:t>
            </a:r>
            <a:r>
              <a:rPr lang="en-CA" sz="1400" dirty="0"/>
              <a:t> import ENGLISH_STOP_WORDS</a:t>
            </a:r>
          </a:p>
          <a:p>
            <a:pPr marL="34290" indent="0">
              <a:spcBef>
                <a:spcPts val="1300"/>
              </a:spcBef>
              <a:buClr>
                <a:srgbClr val="595959"/>
              </a:buClr>
              <a:buNone/>
            </a:pPr>
            <a:r>
              <a:rPr lang="en-CA" sz="1400" dirty="0"/>
              <a:t>from </a:t>
            </a:r>
            <a:r>
              <a:rPr lang="en-CA" sz="1400" dirty="0" err="1"/>
              <a:t>spacy.lang.en.stop_words</a:t>
            </a:r>
            <a:r>
              <a:rPr lang="en-CA" sz="1400" dirty="0"/>
              <a:t> import STOP_WORDS</a:t>
            </a:r>
            <a:r>
              <a:rPr lang="en-US" sz="1500" b="0" dirty="0"/>
              <a:t> </a:t>
            </a:r>
            <a:r>
              <a:rPr lang="en-US" dirty="0">
                <a:solidFill>
                  <a:srgbClr val="595959"/>
                </a:solidFill>
              </a:rPr>
              <a:t>     </a:t>
            </a:r>
            <a:endParaRPr lang="en-US" b="0" dirty="0">
              <a:solidFill>
                <a:srgbClr val="595959"/>
              </a:solidFill>
            </a:endParaRPr>
          </a:p>
        </p:txBody>
      </p:sp>
    </p:spTree>
    <p:extLst>
      <p:ext uri="{BB962C8B-B14F-4D97-AF65-F5344CB8AC3E}">
        <p14:creationId xmlns:p14="http://schemas.microsoft.com/office/powerpoint/2010/main" val="135638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291B-A8FC-47AD-8372-B18FB930154B}"/>
              </a:ext>
            </a:extLst>
          </p:cNvPr>
          <p:cNvSpPr>
            <a:spLocks noGrp="1"/>
          </p:cNvSpPr>
          <p:nvPr>
            <p:ph type="title"/>
          </p:nvPr>
        </p:nvSpPr>
        <p:spPr/>
        <p:txBody>
          <a:bodyPr/>
          <a:lstStyle/>
          <a:p>
            <a:r>
              <a:rPr lang="en-US" dirty="0"/>
              <a:t>Tokenizing</a:t>
            </a:r>
            <a:endParaRPr lang="en-CA" dirty="0"/>
          </a:p>
        </p:txBody>
      </p:sp>
      <p:sp>
        <p:nvSpPr>
          <p:cNvPr id="6" name="Content Placeholder 5">
            <a:extLst>
              <a:ext uri="{FF2B5EF4-FFF2-40B4-BE49-F238E27FC236}">
                <a16:creationId xmlns:a16="http://schemas.microsoft.com/office/drawing/2014/main" id="{3404D954-1007-9D49-928E-350FA846AB16}"/>
              </a:ext>
            </a:extLst>
          </p:cNvPr>
          <p:cNvSpPr>
            <a:spLocks noGrp="1"/>
          </p:cNvSpPr>
          <p:nvPr>
            <p:ph idx="1"/>
          </p:nvPr>
        </p:nvSpPr>
        <p:spPr/>
        <p:txBody>
          <a:bodyPr/>
          <a:lstStyle/>
          <a:p>
            <a:pPr marL="34290" indent="0">
              <a:buClr>
                <a:srgbClr val="595959"/>
              </a:buClr>
              <a:buNone/>
            </a:pPr>
            <a:r>
              <a:rPr lang="en-US" dirty="0"/>
              <a:t>Tokenizing is divide text into word units called tokens (word, sentence,..)   .</a:t>
            </a:r>
          </a:p>
          <a:p>
            <a:pPr>
              <a:spcBef>
                <a:spcPts val="1300"/>
              </a:spcBef>
              <a:buNone/>
            </a:pPr>
            <a:r>
              <a:rPr lang="en-US" dirty="0"/>
              <a:t>Tokenizing is far more difficult than</a:t>
            </a:r>
            <a:r>
              <a:rPr lang="en-US" dirty="0">
                <a:solidFill>
                  <a:srgbClr val="595959"/>
                </a:solidFill>
              </a:rPr>
              <a:t> </a:t>
            </a:r>
            <a:r>
              <a:rPr lang="en-US" dirty="0"/>
              <a:t>expectation.</a:t>
            </a:r>
            <a:r>
              <a:rPr lang="en-US" dirty="0">
                <a:solidFill>
                  <a:srgbClr val="595959"/>
                </a:solidFill>
              </a:rPr>
              <a:t> </a:t>
            </a:r>
          </a:p>
          <a:p>
            <a:pPr>
              <a:spcBef>
                <a:spcPts val="1300"/>
              </a:spcBef>
              <a:buNone/>
            </a:pPr>
            <a:r>
              <a:rPr lang="en-US" dirty="0"/>
              <a:t>Word tokenizer uses usually space, however we can separate words with comma,  or any other punctuations.</a:t>
            </a:r>
          </a:p>
          <a:p>
            <a:endParaRPr lang="en-US" dirty="0"/>
          </a:p>
        </p:txBody>
      </p:sp>
    </p:spTree>
    <p:extLst>
      <p:ext uri="{BB962C8B-B14F-4D97-AF65-F5344CB8AC3E}">
        <p14:creationId xmlns:p14="http://schemas.microsoft.com/office/powerpoint/2010/main" val="254714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5B21FBD1-F8F6-48C1-AC8B-BE64637E4B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Lucida Sans" panose="020B0602030504020204" pitchFamily="34" charset="0"/>
                <a:ea typeface="MS PGothic" panose="020B0600070205080204" pitchFamily="34" charset="-128"/>
              </a:defRPr>
            </a:lvl1pPr>
            <a:lvl2pPr marL="557213" indent="-214313" eaLnBrk="0" hangingPunct="0">
              <a:defRPr sz="1800">
                <a:solidFill>
                  <a:schemeClr val="tx1"/>
                </a:solidFill>
                <a:latin typeface="Lucida Sans" panose="020B0602030504020204" pitchFamily="34" charset="0"/>
                <a:ea typeface="MS PGothic" panose="020B0600070205080204" pitchFamily="34" charset="-128"/>
              </a:defRPr>
            </a:lvl2pPr>
            <a:lvl3pPr marL="857250" indent="-171450" eaLnBrk="0" hangingPunct="0">
              <a:defRPr sz="1800">
                <a:solidFill>
                  <a:schemeClr val="tx1"/>
                </a:solidFill>
                <a:latin typeface="Lucida Sans" panose="020B0602030504020204" pitchFamily="34" charset="0"/>
                <a:ea typeface="MS PGothic" panose="020B0600070205080204" pitchFamily="34" charset="-128"/>
              </a:defRPr>
            </a:lvl3pPr>
            <a:lvl4pPr marL="1200150" indent="-171450" eaLnBrk="0" hangingPunct="0">
              <a:defRPr sz="1800">
                <a:solidFill>
                  <a:schemeClr val="tx1"/>
                </a:solidFill>
                <a:latin typeface="Lucida Sans" panose="020B0602030504020204" pitchFamily="34" charset="0"/>
                <a:ea typeface="MS PGothic" panose="020B0600070205080204" pitchFamily="34" charset="-128"/>
              </a:defRPr>
            </a:lvl4pPr>
            <a:lvl5pPr marL="1543050" indent="-171450" eaLnBrk="0" hangingPunct="0">
              <a:defRPr sz="1800">
                <a:solidFill>
                  <a:schemeClr val="tx1"/>
                </a:solidFill>
                <a:latin typeface="Lucida Sans" panose="020B0602030504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Lucida Sans" panose="020B0602030504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Lucida Sans" panose="020B0602030504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Lucida Sans" panose="020B0602030504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Lucida Sans" panose="020B0602030504020204" pitchFamily="34" charset="0"/>
                <a:ea typeface="MS PGothic" panose="020B0600070205080204" pitchFamily="34" charset="-128"/>
              </a:defRPr>
            </a:lvl9pPr>
          </a:lstStyle>
          <a:p>
            <a:pPr eaLnBrk="1" hangingPunct="1"/>
            <a:fld id="{9B016918-0B65-4889-94C4-F9B7B10F9464}" type="slidenum">
              <a:rPr lang="en-US" altLang="en-US" sz="900">
                <a:solidFill>
                  <a:srgbClr val="898989"/>
                </a:solidFill>
                <a:latin typeface="Calibri" panose="020F0502020204030204" pitchFamily="34" charset="0"/>
              </a:rPr>
              <a:pPr eaLnBrk="1" hangingPunct="1"/>
              <a:t>13</a:t>
            </a:fld>
            <a:endParaRPr lang="en-US" altLang="en-US" sz="900">
              <a:solidFill>
                <a:srgbClr val="898989"/>
              </a:solidFill>
              <a:latin typeface="Calibri" panose="020F0502020204030204" pitchFamily="34" charset="0"/>
            </a:endParaRPr>
          </a:p>
        </p:txBody>
      </p:sp>
      <p:sp>
        <p:nvSpPr>
          <p:cNvPr id="43010" name="Rectangle 2">
            <a:extLst>
              <a:ext uri="{FF2B5EF4-FFF2-40B4-BE49-F238E27FC236}">
                <a16:creationId xmlns:a16="http://schemas.microsoft.com/office/drawing/2014/main" id="{AA7CFEFB-ED58-4519-A30D-74AC22EF36A5}"/>
              </a:ext>
            </a:extLst>
          </p:cNvPr>
          <p:cNvSpPr>
            <a:spLocks noGrp="1" noChangeArrowheads="1"/>
          </p:cNvSpPr>
          <p:nvPr>
            <p:ph type="title"/>
          </p:nvPr>
        </p:nvSpPr>
        <p:spPr/>
        <p:txBody>
          <a:bodyPr/>
          <a:lstStyle/>
          <a:p>
            <a:r>
              <a:rPr lang="en-US" dirty="0"/>
              <a:t>Tokenizing</a:t>
            </a:r>
            <a:endParaRPr lang="en-US" altLang="en-US" dirty="0"/>
          </a:p>
        </p:txBody>
      </p:sp>
      <p:sp>
        <p:nvSpPr>
          <p:cNvPr id="43011" name="Rectangle 3">
            <a:extLst>
              <a:ext uri="{FF2B5EF4-FFF2-40B4-BE49-F238E27FC236}">
                <a16:creationId xmlns:a16="http://schemas.microsoft.com/office/drawing/2014/main" id="{B0E4920C-4800-4D4F-BAAF-B6326CC10517}"/>
              </a:ext>
            </a:extLst>
          </p:cNvPr>
          <p:cNvSpPr>
            <a:spLocks noGrp="1" noChangeArrowheads="1"/>
          </p:cNvSpPr>
          <p:nvPr>
            <p:ph type="body" idx="1"/>
          </p:nvPr>
        </p:nvSpPr>
        <p:spPr>
          <a:xfrm>
            <a:off x="1717040" y="1170980"/>
            <a:ext cx="6969760" cy="3394472"/>
          </a:xfrm>
        </p:spPr>
        <p:txBody>
          <a:bodyPr>
            <a:normAutofit lnSpcReduction="10000"/>
          </a:bodyPr>
          <a:lstStyle/>
          <a:p>
            <a:pPr marL="34290" indent="0">
              <a:buClr>
                <a:srgbClr val="595959"/>
              </a:buClr>
              <a:buNone/>
            </a:pPr>
            <a:r>
              <a:rPr lang="en-US" dirty="0"/>
              <a:t>The best sentences tokenizer is searching for  ., ?, ! Or sometimes : </a:t>
            </a:r>
          </a:p>
          <a:p>
            <a:pPr>
              <a:spcBef>
                <a:spcPts val="1300"/>
              </a:spcBef>
              <a:buNone/>
            </a:pPr>
            <a:r>
              <a:rPr lang="en-US" dirty="0"/>
              <a:t>Problem: </a:t>
            </a:r>
          </a:p>
          <a:p>
            <a:pPr>
              <a:spcBef>
                <a:spcPts val="1300"/>
              </a:spcBef>
              <a:buNone/>
            </a:pPr>
            <a:r>
              <a:rPr lang="en-US" dirty="0"/>
              <a:t>The punctuation may be also used for word abbreviation and many other applications.  </a:t>
            </a:r>
          </a:p>
          <a:p>
            <a:pPr>
              <a:spcBef>
                <a:spcPts val="1300"/>
              </a:spcBef>
              <a:buNone/>
            </a:pPr>
            <a:r>
              <a:rPr lang="en-US" dirty="0"/>
              <a:t>There are several algorithms for sentence boundary detection such as:</a:t>
            </a:r>
          </a:p>
          <a:p>
            <a:pPr>
              <a:spcBef>
                <a:spcPts val="1300"/>
              </a:spcBef>
              <a:buClr>
                <a:srgbClr val="595959"/>
              </a:buClr>
            </a:pPr>
            <a:r>
              <a:rPr lang="en-US" dirty="0"/>
              <a:t>Heuristic</a:t>
            </a:r>
          </a:p>
          <a:p>
            <a:pPr>
              <a:spcBef>
                <a:spcPts val="1300"/>
              </a:spcBef>
              <a:buClr>
                <a:srgbClr val="595959"/>
              </a:buClr>
            </a:pPr>
            <a:r>
              <a:rPr lang="en-US" dirty="0"/>
              <a:t>Statistical classification tree</a:t>
            </a:r>
          </a:p>
          <a:p>
            <a:pPr>
              <a:spcBef>
                <a:spcPts val="1300"/>
              </a:spcBef>
              <a:buClr>
                <a:srgbClr val="595959"/>
              </a:buClr>
            </a:pPr>
            <a:r>
              <a:rPr lang="en-US" dirty="0"/>
              <a:t>Neural Network</a:t>
            </a:r>
          </a:p>
          <a:p>
            <a:pPr>
              <a:spcBef>
                <a:spcPts val="1300"/>
              </a:spcBef>
              <a:buClr>
                <a:srgbClr val="595959"/>
              </a:buClr>
            </a:pPr>
            <a:r>
              <a:rPr lang="en-US" dirty="0"/>
              <a:t>Maximum entropy</a:t>
            </a:r>
          </a:p>
        </p:txBody>
      </p:sp>
      <p:sp>
        <p:nvSpPr>
          <p:cNvPr id="43066" name="TextBox 4">
            <a:extLst>
              <a:ext uri="{FF2B5EF4-FFF2-40B4-BE49-F238E27FC236}">
                <a16:creationId xmlns:a16="http://schemas.microsoft.com/office/drawing/2014/main" id="{4F855C21-2551-4AD7-A944-2E71D726DEAA}"/>
              </a:ext>
            </a:extLst>
          </p:cNvPr>
          <p:cNvSpPr txBox="1">
            <a:spLocks noChangeArrowheads="1"/>
          </p:cNvSpPr>
          <p:nvPr/>
        </p:nvSpPr>
        <p:spPr bwMode="auto">
          <a:xfrm>
            <a:off x="6858000" y="-36701"/>
            <a:ext cx="10150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200">
                <a:solidFill>
                  <a:srgbClr val="FBFCFF"/>
                </a:solidFill>
              </a:rPr>
              <a:t>Sec. 15.2.3</a:t>
            </a:r>
          </a:p>
        </p:txBody>
      </p:sp>
    </p:spTree>
    <p:extLst>
      <p:ext uri="{BB962C8B-B14F-4D97-AF65-F5344CB8AC3E}">
        <p14:creationId xmlns:p14="http://schemas.microsoft.com/office/powerpoint/2010/main" val="13953289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D51F-26C3-45E3-BE24-22EBD774B500}"/>
              </a:ext>
            </a:extLst>
          </p:cNvPr>
          <p:cNvSpPr>
            <a:spLocks noGrp="1"/>
          </p:cNvSpPr>
          <p:nvPr>
            <p:ph type="title"/>
          </p:nvPr>
        </p:nvSpPr>
        <p:spPr/>
        <p:txBody>
          <a:bodyPr/>
          <a:lstStyle/>
          <a:p>
            <a:r>
              <a:rPr lang="en-US" dirty="0"/>
              <a:t>Stemming</a:t>
            </a:r>
            <a:endParaRPr lang="en-CA" dirty="0"/>
          </a:p>
        </p:txBody>
      </p:sp>
      <p:sp>
        <p:nvSpPr>
          <p:cNvPr id="3" name="Content Placeholder 2">
            <a:extLst>
              <a:ext uri="{FF2B5EF4-FFF2-40B4-BE49-F238E27FC236}">
                <a16:creationId xmlns:a16="http://schemas.microsoft.com/office/drawing/2014/main" id="{659E6976-1557-41D2-A9E8-6BD923194CFD}"/>
              </a:ext>
            </a:extLst>
          </p:cNvPr>
          <p:cNvSpPr>
            <a:spLocks noGrp="1"/>
          </p:cNvSpPr>
          <p:nvPr>
            <p:ph idx="1"/>
          </p:nvPr>
        </p:nvSpPr>
        <p:spPr/>
        <p:txBody>
          <a:bodyPr>
            <a:normAutofit/>
          </a:bodyPr>
          <a:lstStyle/>
          <a:p>
            <a:pPr marL="34290" indent="0">
              <a:buClr>
                <a:srgbClr val="595959"/>
              </a:buClr>
              <a:buNone/>
            </a:pPr>
            <a:r>
              <a:rPr lang="en-US" dirty="0"/>
              <a:t>Stemming is the process of reducing inflection in words to their roots.</a:t>
            </a:r>
          </a:p>
          <a:p>
            <a:pPr marL="720090" lvl="1">
              <a:spcBef>
                <a:spcPts val="1300"/>
              </a:spcBef>
            </a:pPr>
            <a:r>
              <a:rPr lang="en-US" dirty="0"/>
              <a:t>The portion of a word which is left after the removal of its affixes (i.e., prefixes and suffixes)</a:t>
            </a:r>
          </a:p>
          <a:p>
            <a:pPr>
              <a:spcBef>
                <a:spcPts val="1300"/>
              </a:spcBef>
              <a:buNone/>
            </a:pPr>
            <a:r>
              <a:rPr lang="en-US" dirty="0"/>
              <a:t>			Laughing, Laugh, Laughs, Laughed  -&gt; Laugh </a:t>
            </a:r>
          </a:p>
          <a:p>
            <a:pPr>
              <a:spcBef>
                <a:spcPts val="1300"/>
              </a:spcBef>
              <a:buNone/>
            </a:pPr>
            <a:r>
              <a:rPr lang="en-US" dirty="0"/>
              <a:t>Problem: </a:t>
            </a:r>
          </a:p>
          <a:p>
            <a:pPr lvl="1">
              <a:spcBef>
                <a:spcPts val="1300"/>
              </a:spcBef>
            </a:pPr>
            <a:r>
              <a:rPr lang="en-US" dirty="0"/>
              <a:t>May generate an invalid or different word . </a:t>
            </a:r>
          </a:p>
          <a:p>
            <a:pPr lvl="1">
              <a:spcBef>
                <a:spcPts val="1300"/>
              </a:spcBef>
              <a:buNone/>
            </a:pPr>
            <a:r>
              <a:rPr lang="en-US" dirty="0"/>
              <a:t>		</a:t>
            </a:r>
            <a:r>
              <a:rPr lang="en-US" dirty="0" err="1"/>
              <a:t>Eg.</a:t>
            </a:r>
            <a:r>
              <a:rPr lang="en-US" dirty="0"/>
              <a:t> Business-&gt;busy  </a:t>
            </a:r>
            <a:r>
              <a:rPr lang="en-US" dirty="0">
                <a:solidFill>
                  <a:srgbClr val="595959"/>
                </a:solidFill>
              </a:rPr>
              <a:t> </a:t>
            </a:r>
            <a:r>
              <a:rPr lang="en-US" dirty="0"/>
              <a:t>or saw(tool) -&gt; See</a:t>
            </a:r>
            <a:r>
              <a:rPr lang="en-US" dirty="0">
                <a:solidFill>
                  <a:srgbClr val="595959"/>
                </a:solidFill>
              </a:rPr>
              <a:t>   </a:t>
            </a:r>
          </a:p>
          <a:p>
            <a:pPr lvl="1">
              <a:spcBef>
                <a:spcPts val="1300"/>
              </a:spcBef>
            </a:pPr>
            <a:r>
              <a:rPr lang="en-US" dirty="0"/>
              <a:t>Stemming can be useful for some queries but in some cases may end up even worse.</a:t>
            </a:r>
          </a:p>
          <a:p>
            <a:endParaRPr lang="en-CA" dirty="0"/>
          </a:p>
        </p:txBody>
      </p:sp>
    </p:spTree>
    <p:extLst>
      <p:ext uri="{BB962C8B-B14F-4D97-AF65-F5344CB8AC3E}">
        <p14:creationId xmlns:p14="http://schemas.microsoft.com/office/powerpoint/2010/main" val="283513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D51F-26C3-45E3-BE24-22EBD774B500}"/>
              </a:ext>
            </a:extLst>
          </p:cNvPr>
          <p:cNvSpPr>
            <a:spLocks noGrp="1"/>
          </p:cNvSpPr>
          <p:nvPr>
            <p:ph type="title"/>
          </p:nvPr>
        </p:nvSpPr>
        <p:spPr/>
        <p:txBody>
          <a:bodyPr/>
          <a:lstStyle/>
          <a:p>
            <a:r>
              <a:rPr lang="en-US" dirty="0"/>
              <a:t>Stemming</a:t>
            </a:r>
            <a:endParaRPr lang="en-CA" dirty="0"/>
          </a:p>
        </p:txBody>
      </p:sp>
      <p:sp>
        <p:nvSpPr>
          <p:cNvPr id="3" name="Content Placeholder 2">
            <a:extLst>
              <a:ext uri="{FF2B5EF4-FFF2-40B4-BE49-F238E27FC236}">
                <a16:creationId xmlns:a16="http://schemas.microsoft.com/office/drawing/2014/main" id="{659E6976-1557-41D2-A9E8-6BD923194CFD}"/>
              </a:ext>
            </a:extLst>
          </p:cNvPr>
          <p:cNvSpPr>
            <a:spLocks noGrp="1"/>
          </p:cNvSpPr>
          <p:nvPr>
            <p:ph idx="1"/>
          </p:nvPr>
        </p:nvSpPr>
        <p:spPr/>
        <p:txBody>
          <a:bodyPr>
            <a:normAutofit/>
          </a:bodyPr>
          <a:lstStyle/>
          <a:p>
            <a:pPr marL="34290" indent="0">
              <a:buClr>
                <a:srgbClr val="595959"/>
              </a:buClr>
              <a:buNone/>
            </a:pPr>
            <a:r>
              <a:rPr lang="en-US" dirty="0"/>
              <a:t>The methods are:</a:t>
            </a:r>
          </a:p>
          <a:p>
            <a:pPr marL="320040" indent="-285750">
              <a:buClr>
                <a:srgbClr val="595959"/>
              </a:buClr>
            </a:pPr>
            <a:r>
              <a:rPr lang="en-US" dirty="0"/>
              <a:t>Porter:</a:t>
            </a:r>
          </a:p>
          <a:p>
            <a:pPr marL="34290" indent="0">
              <a:buClr>
                <a:srgbClr val="595959"/>
              </a:buClr>
              <a:buNone/>
            </a:pPr>
            <a:r>
              <a:rPr lang="en-US" dirty="0"/>
              <a:t>Does not follow suffix and uses just 5 rules</a:t>
            </a:r>
          </a:p>
          <a:p>
            <a:pPr marL="320040" indent="-285750">
              <a:buClr>
                <a:srgbClr val="595959"/>
              </a:buClr>
            </a:pPr>
            <a:r>
              <a:rPr lang="en-US" dirty="0"/>
              <a:t>Lancaster</a:t>
            </a:r>
          </a:p>
          <a:p>
            <a:pPr marL="34290" indent="0">
              <a:buClr>
                <a:srgbClr val="595959"/>
              </a:buClr>
              <a:buNone/>
            </a:pPr>
            <a:r>
              <a:rPr lang="en-US" dirty="0"/>
              <a:t>Is an iterative algorithm which use more aggressive algorithm than Lancaster.</a:t>
            </a:r>
          </a:p>
          <a:p>
            <a:pPr marL="320040" indent="-285750">
              <a:buClr>
                <a:srgbClr val="595959"/>
              </a:buClr>
            </a:pPr>
            <a:r>
              <a:rPr lang="en-US" dirty="0"/>
              <a:t>Snowball stemmer</a:t>
            </a:r>
          </a:p>
          <a:p>
            <a:pPr marL="320040" indent="-285750">
              <a:buClr>
                <a:srgbClr val="595959"/>
              </a:buClr>
            </a:pPr>
            <a:r>
              <a:rPr lang="en-US" dirty="0"/>
              <a:t>ISRI stemmer</a:t>
            </a:r>
          </a:p>
          <a:p>
            <a:pPr marL="320040" indent="-285750">
              <a:buClr>
                <a:srgbClr val="595959"/>
              </a:buClr>
            </a:pPr>
            <a:r>
              <a:rPr lang="en-US" dirty="0"/>
              <a:t>RSLPS stemmer</a:t>
            </a:r>
          </a:p>
        </p:txBody>
      </p:sp>
    </p:spTree>
    <p:extLst>
      <p:ext uri="{BB962C8B-B14F-4D97-AF65-F5344CB8AC3E}">
        <p14:creationId xmlns:p14="http://schemas.microsoft.com/office/powerpoint/2010/main" val="423958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D51F-26C3-45E3-BE24-22EBD774B500}"/>
              </a:ext>
            </a:extLst>
          </p:cNvPr>
          <p:cNvSpPr>
            <a:spLocks noGrp="1"/>
          </p:cNvSpPr>
          <p:nvPr>
            <p:ph type="title"/>
          </p:nvPr>
        </p:nvSpPr>
        <p:spPr/>
        <p:txBody>
          <a:bodyPr/>
          <a:lstStyle/>
          <a:p>
            <a:r>
              <a:rPr lang="en-US" dirty="0"/>
              <a:t>Stemming</a:t>
            </a:r>
            <a:endParaRPr lang="en-CA" dirty="0"/>
          </a:p>
        </p:txBody>
      </p:sp>
      <p:pic>
        <p:nvPicPr>
          <p:cNvPr id="5" name="Content Placeholder 4">
            <a:extLst>
              <a:ext uri="{FF2B5EF4-FFF2-40B4-BE49-F238E27FC236}">
                <a16:creationId xmlns:a16="http://schemas.microsoft.com/office/drawing/2014/main" id="{BA05D43B-F843-AB43-A403-5DE686316749}"/>
              </a:ext>
            </a:extLst>
          </p:cNvPr>
          <p:cNvPicPr>
            <a:picLocks noGrp="1" noChangeAspect="1"/>
          </p:cNvPicPr>
          <p:nvPr>
            <p:ph idx="1"/>
          </p:nvPr>
        </p:nvPicPr>
        <p:blipFill>
          <a:blip r:embed="rId2"/>
          <a:stretch>
            <a:fillRect/>
          </a:stretch>
        </p:blipFill>
        <p:spPr>
          <a:xfrm>
            <a:off x="1717675" y="1063229"/>
            <a:ext cx="6969125" cy="3733623"/>
          </a:xfrm>
        </p:spPr>
      </p:pic>
    </p:spTree>
    <p:extLst>
      <p:ext uri="{BB962C8B-B14F-4D97-AF65-F5344CB8AC3E}">
        <p14:creationId xmlns:p14="http://schemas.microsoft.com/office/powerpoint/2010/main" val="3867319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of speech</a:t>
            </a:r>
          </a:p>
        </p:txBody>
      </p:sp>
      <p:sp>
        <p:nvSpPr>
          <p:cNvPr id="3" name="Content Placeholder 2"/>
          <p:cNvSpPr>
            <a:spLocks noGrp="1"/>
          </p:cNvSpPr>
          <p:nvPr>
            <p:ph idx="1"/>
          </p:nvPr>
        </p:nvSpPr>
        <p:spPr/>
        <p:txBody>
          <a:bodyPr>
            <a:normAutofit fontScale="92500" lnSpcReduction="20000"/>
          </a:bodyPr>
          <a:lstStyle/>
          <a:p>
            <a:pPr>
              <a:buNone/>
            </a:pPr>
            <a:r>
              <a:rPr lang="en" b="1" dirty="0"/>
              <a:t>Part of speech (POS) tagging</a:t>
            </a:r>
            <a:r>
              <a:rPr lang="en" dirty="0">
                <a:solidFill>
                  <a:srgbClr val="595959"/>
                </a:solidFill>
              </a:rPr>
              <a:t>:</a:t>
            </a:r>
            <a:endParaRPr lang="en-US" dirty="0">
              <a:solidFill>
                <a:srgbClr val="000000"/>
              </a:solidFill>
            </a:endParaRPr>
          </a:p>
          <a:p>
            <a:pPr>
              <a:spcBef>
                <a:spcPts val="1300"/>
              </a:spcBef>
              <a:buNone/>
            </a:pPr>
            <a:r>
              <a:rPr lang="en-US" dirty="0"/>
              <a:t>The process of assigning a part of speech class marker to each word in a corpus called POS tagging where given a string of words, identify the parts of speech for each word.</a:t>
            </a:r>
          </a:p>
          <a:p>
            <a:pPr>
              <a:spcBef>
                <a:spcPts val="1300"/>
              </a:spcBef>
              <a:buNone/>
            </a:pPr>
            <a:r>
              <a:rPr lang="en-US" dirty="0"/>
              <a:t>here is the sample code for NLTK part of speech tagging with lots of comments and info as well:</a:t>
            </a:r>
          </a:p>
          <a:p>
            <a:pPr marL="285750" indent="-285750">
              <a:lnSpc>
                <a:spcPct val="120000"/>
              </a:lnSpc>
              <a:spcBef>
                <a:spcPts val="500"/>
              </a:spcBef>
              <a:buClr>
                <a:srgbClr val="595959"/>
              </a:buClr>
            </a:pPr>
            <a:r>
              <a:rPr lang="en-US" dirty="0"/>
              <a:t>CC coordinating conjunction</a:t>
            </a:r>
          </a:p>
          <a:p>
            <a:pPr marL="285750" indent="-285750">
              <a:lnSpc>
                <a:spcPct val="120000"/>
              </a:lnSpc>
              <a:spcBef>
                <a:spcPts val="500"/>
              </a:spcBef>
              <a:buClr>
                <a:srgbClr val="595959"/>
              </a:buClr>
            </a:pPr>
            <a:r>
              <a:rPr lang="en-US" dirty="0"/>
              <a:t>CD cardinal digit</a:t>
            </a:r>
          </a:p>
          <a:p>
            <a:pPr marL="285750" indent="-285750">
              <a:lnSpc>
                <a:spcPct val="120000"/>
              </a:lnSpc>
              <a:spcBef>
                <a:spcPts val="500"/>
              </a:spcBef>
              <a:buClr>
                <a:srgbClr val="595959"/>
              </a:buClr>
            </a:pPr>
            <a:r>
              <a:rPr lang="en-US" dirty="0"/>
              <a:t>DT determiner</a:t>
            </a:r>
          </a:p>
          <a:p>
            <a:pPr marL="285750" indent="-285750">
              <a:lnSpc>
                <a:spcPct val="120000"/>
              </a:lnSpc>
              <a:spcBef>
                <a:spcPts val="500"/>
              </a:spcBef>
              <a:buClr>
                <a:srgbClr val="595959"/>
              </a:buClr>
            </a:pPr>
            <a:r>
              <a:rPr lang="en-US" dirty="0"/>
              <a:t>EX existential there (like: "there is" ... think of it like "there exists")</a:t>
            </a:r>
          </a:p>
          <a:p>
            <a:pPr marL="285750" indent="-285750">
              <a:lnSpc>
                <a:spcPct val="120000"/>
              </a:lnSpc>
              <a:spcBef>
                <a:spcPts val="500"/>
              </a:spcBef>
              <a:buClr>
                <a:srgbClr val="595959"/>
              </a:buClr>
            </a:pPr>
            <a:r>
              <a:rPr lang="en-US" dirty="0"/>
              <a:t>FW foreign word</a:t>
            </a:r>
          </a:p>
          <a:p>
            <a:pPr marL="285750" indent="-285750">
              <a:lnSpc>
                <a:spcPct val="120000"/>
              </a:lnSpc>
              <a:spcBef>
                <a:spcPts val="500"/>
              </a:spcBef>
              <a:buClr>
                <a:srgbClr val="595959"/>
              </a:buClr>
            </a:pPr>
            <a:r>
              <a:rPr lang="en-US" dirty="0"/>
              <a:t>VB verb, base form take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1849665" y="171450"/>
            <a:ext cx="6172200" cy="534591"/>
          </a:xfrm>
        </p:spPr>
        <p:txBody>
          <a:bodyPr>
            <a:normAutofit fontScale="90000"/>
          </a:bodyPr>
          <a:lstStyle/>
          <a:p>
            <a:r>
              <a:rPr lang="en-US" sz="3200" dirty="0"/>
              <a:t>Part of speech</a:t>
            </a: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2139950" y="900793"/>
            <a:ext cx="6172200" cy="3943350"/>
          </a:xfrm>
        </p:spPr>
        <p:txBody>
          <a:bodyPr/>
          <a:lstStyle/>
          <a:p>
            <a:pPr marL="285750" indent="-285750">
              <a:spcBef>
                <a:spcPts val="500"/>
              </a:spcBef>
              <a:buClr>
                <a:srgbClr val="595959"/>
              </a:buClr>
            </a:pPr>
            <a:r>
              <a:rPr lang="en-US" sz="1400" dirty="0"/>
              <a:t>IN preposition/subordinating conjunction</a:t>
            </a:r>
          </a:p>
          <a:p>
            <a:pPr marL="285750" indent="-285750">
              <a:spcBef>
                <a:spcPts val="500"/>
              </a:spcBef>
              <a:buClr>
                <a:srgbClr val="595959"/>
              </a:buClr>
            </a:pPr>
            <a:r>
              <a:rPr lang="en-US" sz="1400" dirty="0"/>
              <a:t>JJ adjective 'big'</a:t>
            </a:r>
          </a:p>
          <a:p>
            <a:pPr marL="285750" indent="-285750">
              <a:spcBef>
                <a:spcPts val="500"/>
              </a:spcBef>
              <a:buClr>
                <a:srgbClr val="595959"/>
              </a:buClr>
            </a:pPr>
            <a:r>
              <a:rPr lang="en-US" sz="1400" dirty="0"/>
              <a:t>JJR adjective, comparative 'bigger'</a:t>
            </a:r>
          </a:p>
          <a:p>
            <a:pPr marL="285750" indent="-285750">
              <a:spcBef>
                <a:spcPts val="500"/>
              </a:spcBef>
              <a:buClr>
                <a:srgbClr val="595959"/>
              </a:buClr>
            </a:pPr>
            <a:r>
              <a:rPr lang="en-US" sz="1400" dirty="0"/>
              <a:t>JJS adjective, superlative 'biggest'</a:t>
            </a:r>
          </a:p>
          <a:p>
            <a:pPr marL="285750" indent="-285750">
              <a:spcBef>
                <a:spcPts val="500"/>
              </a:spcBef>
              <a:buClr>
                <a:srgbClr val="595959"/>
              </a:buClr>
            </a:pPr>
            <a:r>
              <a:rPr lang="en-US" sz="1400" dirty="0"/>
              <a:t>LS list marker 1)</a:t>
            </a:r>
          </a:p>
          <a:p>
            <a:pPr marL="285750" indent="-285750">
              <a:spcBef>
                <a:spcPts val="500"/>
              </a:spcBef>
              <a:buClr>
                <a:srgbClr val="595959"/>
              </a:buClr>
            </a:pPr>
            <a:r>
              <a:rPr lang="en-US" sz="1400" dirty="0"/>
              <a:t>MD modal could, will</a:t>
            </a:r>
          </a:p>
          <a:p>
            <a:pPr marL="285750" indent="-285750">
              <a:spcBef>
                <a:spcPts val="500"/>
              </a:spcBef>
              <a:buClr>
                <a:srgbClr val="595959"/>
              </a:buClr>
            </a:pPr>
            <a:r>
              <a:rPr lang="en-US" sz="1400" dirty="0"/>
              <a:t>NN noun, singular 'desk'</a:t>
            </a:r>
          </a:p>
          <a:p>
            <a:pPr marL="285750" indent="-285750">
              <a:spcBef>
                <a:spcPts val="500"/>
              </a:spcBef>
              <a:buClr>
                <a:srgbClr val="595959"/>
              </a:buClr>
            </a:pPr>
            <a:r>
              <a:rPr lang="en-US" sz="1400" dirty="0"/>
              <a:t>NNS noun plural 'desks'</a:t>
            </a:r>
          </a:p>
          <a:p>
            <a:pPr marL="285750" indent="-285750">
              <a:spcBef>
                <a:spcPts val="500"/>
              </a:spcBef>
              <a:buClr>
                <a:srgbClr val="595959"/>
              </a:buClr>
            </a:pPr>
            <a:r>
              <a:rPr lang="en-US" sz="1400" dirty="0"/>
              <a:t>NNP proper noun, singular 'Harrison'</a:t>
            </a:r>
          </a:p>
          <a:p>
            <a:pPr marL="285750" indent="-285750">
              <a:spcBef>
                <a:spcPts val="500"/>
              </a:spcBef>
              <a:buClr>
                <a:srgbClr val="595959"/>
              </a:buClr>
            </a:pPr>
            <a:r>
              <a:rPr lang="en-US" sz="1400" dirty="0"/>
              <a:t>NNPS proper noun, plural 'Americans'</a:t>
            </a:r>
          </a:p>
          <a:p>
            <a:pPr marL="285750" indent="-285750">
              <a:spcBef>
                <a:spcPts val="500"/>
              </a:spcBef>
              <a:buClr>
                <a:srgbClr val="595959"/>
              </a:buClr>
            </a:pPr>
            <a:r>
              <a:rPr lang="en-US" sz="1400" dirty="0"/>
              <a:t>PDT predeterminer 'all the kids'</a:t>
            </a:r>
          </a:p>
          <a:p>
            <a:pPr>
              <a:lnSpc>
                <a:spcPct val="80000"/>
              </a:lnSpc>
            </a:pPr>
            <a:endParaRPr lang="en-US" altLang="zh-CN" sz="1500" b="1" dirty="0"/>
          </a:p>
        </p:txBody>
      </p:sp>
    </p:spTree>
    <p:extLst>
      <p:ext uri="{BB962C8B-B14F-4D97-AF65-F5344CB8AC3E}">
        <p14:creationId xmlns:p14="http://schemas.microsoft.com/office/powerpoint/2010/main" val="59072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2067379" y="185964"/>
            <a:ext cx="6172200" cy="534591"/>
          </a:xfrm>
        </p:spPr>
        <p:txBody>
          <a:bodyPr>
            <a:normAutofit fontScale="90000"/>
          </a:bodyPr>
          <a:lstStyle/>
          <a:p>
            <a:r>
              <a:rPr lang="en-US" sz="3200" dirty="0"/>
              <a:t>Part of Speech</a:t>
            </a: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2067379" y="900793"/>
            <a:ext cx="6172200" cy="3943350"/>
          </a:xfrm>
        </p:spPr>
        <p:txBody>
          <a:bodyPr/>
          <a:lstStyle/>
          <a:p>
            <a:pPr marL="285750" indent="-285750">
              <a:spcBef>
                <a:spcPts val="500"/>
              </a:spcBef>
              <a:buClr>
                <a:srgbClr val="595959"/>
              </a:buClr>
            </a:pPr>
            <a:r>
              <a:rPr lang="en-US" sz="1400" dirty="0"/>
              <a:t>POS possessive ending parent's</a:t>
            </a:r>
          </a:p>
          <a:p>
            <a:pPr>
              <a:spcBef>
                <a:spcPts val="500"/>
              </a:spcBef>
              <a:buClr>
                <a:srgbClr val="595959"/>
              </a:buClr>
            </a:pPr>
            <a:r>
              <a:rPr lang="en-US" sz="1400" dirty="0"/>
              <a:t>PRP personal pronoun I, he, she</a:t>
            </a:r>
          </a:p>
          <a:p>
            <a:pPr>
              <a:spcBef>
                <a:spcPts val="500"/>
              </a:spcBef>
              <a:buClr>
                <a:srgbClr val="595959"/>
              </a:buClr>
            </a:pPr>
            <a:r>
              <a:rPr lang="en-US" sz="1400" dirty="0"/>
              <a:t>PRP$ possessive pronoun my, his, hers</a:t>
            </a:r>
          </a:p>
          <a:p>
            <a:pPr>
              <a:spcBef>
                <a:spcPts val="500"/>
              </a:spcBef>
              <a:buClr>
                <a:srgbClr val="595959"/>
              </a:buClr>
            </a:pPr>
            <a:r>
              <a:rPr lang="en-US" sz="1400" dirty="0"/>
              <a:t>RB adverb very, silently,</a:t>
            </a:r>
          </a:p>
          <a:p>
            <a:pPr>
              <a:spcBef>
                <a:spcPts val="500"/>
              </a:spcBef>
              <a:buClr>
                <a:srgbClr val="595959"/>
              </a:buClr>
            </a:pPr>
            <a:r>
              <a:rPr lang="en-US" sz="1400" dirty="0"/>
              <a:t>RBR adverb, comparative better</a:t>
            </a:r>
          </a:p>
          <a:p>
            <a:pPr>
              <a:spcBef>
                <a:spcPts val="500"/>
              </a:spcBef>
              <a:buClr>
                <a:srgbClr val="595959"/>
              </a:buClr>
            </a:pPr>
            <a:r>
              <a:rPr lang="en-US" sz="1400" dirty="0"/>
              <a:t>RBS adverb, superlative best</a:t>
            </a:r>
          </a:p>
          <a:p>
            <a:pPr>
              <a:spcBef>
                <a:spcPts val="500"/>
              </a:spcBef>
              <a:buClr>
                <a:srgbClr val="595959"/>
              </a:buClr>
            </a:pPr>
            <a:r>
              <a:rPr lang="en-US" sz="1400" dirty="0"/>
              <a:t>RP particle give up</a:t>
            </a:r>
          </a:p>
          <a:p>
            <a:pPr>
              <a:spcBef>
                <a:spcPts val="500"/>
              </a:spcBef>
              <a:buClr>
                <a:srgbClr val="595959"/>
              </a:buClr>
            </a:pPr>
            <a:r>
              <a:rPr lang="en-US" sz="1400" dirty="0"/>
              <a:t>TO to go 'to' the store.</a:t>
            </a:r>
          </a:p>
          <a:p>
            <a:pPr>
              <a:spcBef>
                <a:spcPts val="500"/>
              </a:spcBef>
              <a:buClr>
                <a:srgbClr val="595959"/>
              </a:buClr>
            </a:pPr>
            <a:r>
              <a:rPr lang="en-US" sz="1400" dirty="0"/>
              <a:t>VBD verb, past tense took</a:t>
            </a:r>
          </a:p>
          <a:p>
            <a:pPr>
              <a:spcBef>
                <a:spcPts val="500"/>
              </a:spcBef>
              <a:buClr>
                <a:srgbClr val="595959"/>
              </a:buClr>
            </a:pPr>
            <a:r>
              <a:rPr lang="en-US" sz="1400" dirty="0"/>
              <a:t>VBG verb, gerund/present participle taking</a:t>
            </a:r>
          </a:p>
          <a:p>
            <a:pPr>
              <a:spcBef>
                <a:spcPts val="500"/>
              </a:spcBef>
              <a:buClr>
                <a:srgbClr val="595959"/>
              </a:buClr>
            </a:pPr>
            <a:r>
              <a:rPr lang="en-US" sz="1400" dirty="0"/>
              <a:t>VBN verb, past participle taken</a:t>
            </a:r>
          </a:p>
          <a:p>
            <a:pPr>
              <a:spcBef>
                <a:spcPts val="500"/>
              </a:spcBef>
              <a:buClr>
                <a:srgbClr val="595959"/>
              </a:buClr>
            </a:pPr>
            <a:r>
              <a:rPr lang="en-US" sz="1400" dirty="0"/>
              <a:t>VBP verb, sing. present, non-3d take</a:t>
            </a:r>
          </a:p>
          <a:p>
            <a:pPr>
              <a:lnSpc>
                <a:spcPct val="80000"/>
              </a:lnSpc>
            </a:pPr>
            <a:endParaRPr lang="en-US" altLang="zh-CN" sz="1500" b="1" dirty="0"/>
          </a:p>
        </p:txBody>
      </p:sp>
    </p:spTree>
    <p:extLst>
      <p:ext uri="{BB962C8B-B14F-4D97-AF65-F5344CB8AC3E}">
        <p14:creationId xmlns:p14="http://schemas.microsoft.com/office/powerpoint/2010/main" val="313418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a:spcBef>
                <a:spcPts val="1300"/>
              </a:spcBef>
              <a:buClr>
                <a:srgbClr val="595959"/>
              </a:buClr>
            </a:pPr>
            <a:r>
              <a:rPr lang="en-US" dirty="0"/>
              <a:t>Text mining introduction</a:t>
            </a:r>
          </a:p>
          <a:p>
            <a:pPr>
              <a:spcBef>
                <a:spcPts val="1300"/>
              </a:spcBef>
              <a:buClr>
                <a:srgbClr val="595959"/>
              </a:buClr>
            </a:pPr>
            <a:r>
              <a:rPr lang="en-US" dirty="0"/>
              <a:t>Text Mining vs Data Mining</a:t>
            </a:r>
          </a:p>
          <a:p>
            <a:pPr>
              <a:spcBef>
                <a:spcPts val="1300"/>
              </a:spcBef>
              <a:buClr>
                <a:srgbClr val="595959"/>
              </a:buClr>
            </a:pPr>
            <a:r>
              <a:rPr lang="en-US" dirty="0"/>
              <a:t>Text preprocessing</a:t>
            </a:r>
          </a:p>
          <a:p>
            <a:pPr>
              <a:spcBef>
                <a:spcPts val="1300"/>
              </a:spcBef>
              <a:buClr>
                <a:srgbClr val="595959"/>
              </a:buClr>
            </a:pPr>
            <a:r>
              <a:rPr lang="en-US" dirty="0"/>
              <a:t>Text Processing tools in python</a:t>
            </a:r>
          </a:p>
        </p:txBody>
      </p:sp>
    </p:spTree>
    <p:extLst>
      <p:ext uri="{BB962C8B-B14F-4D97-AF65-F5344CB8AC3E}">
        <p14:creationId xmlns:p14="http://schemas.microsoft.com/office/powerpoint/2010/main" val="35284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2067379" y="185964"/>
            <a:ext cx="6172200" cy="534591"/>
          </a:xfrm>
        </p:spPr>
        <p:txBody>
          <a:bodyPr>
            <a:normAutofit fontScale="90000"/>
          </a:bodyPr>
          <a:lstStyle/>
          <a:p>
            <a:r>
              <a:rPr lang="en-US" sz="3200" dirty="0"/>
              <a:t>Part of speech</a:t>
            </a: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2067379" y="900793"/>
            <a:ext cx="6172200" cy="3943350"/>
          </a:xfrm>
        </p:spPr>
        <p:txBody>
          <a:bodyPr/>
          <a:lstStyle/>
          <a:p>
            <a:pPr marL="285750" indent="-285750">
              <a:spcBef>
                <a:spcPts val="500"/>
              </a:spcBef>
              <a:buClr>
                <a:srgbClr val="595959"/>
              </a:buClr>
            </a:pPr>
            <a:r>
              <a:rPr lang="en-CA" dirty="0"/>
              <a:t>There are many tools containing POS taggers including:</a:t>
            </a:r>
          </a:p>
          <a:p>
            <a:pPr marL="0" indent="0">
              <a:spcBef>
                <a:spcPts val="500"/>
              </a:spcBef>
              <a:buClr>
                <a:srgbClr val="595959"/>
              </a:buClr>
              <a:buNone/>
            </a:pPr>
            <a:endParaRPr lang="en-CA" dirty="0">
              <a:hlinkClick r:id="rId2"/>
            </a:endParaRPr>
          </a:p>
          <a:p>
            <a:pPr marL="0" indent="0">
              <a:spcBef>
                <a:spcPts val="500"/>
              </a:spcBef>
              <a:buClr>
                <a:srgbClr val="595959"/>
              </a:buClr>
              <a:buNone/>
            </a:pPr>
            <a:r>
              <a:rPr lang="en-CA" dirty="0">
                <a:hlinkClick r:id="rId2"/>
              </a:rPr>
              <a:t>NLTK</a:t>
            </a:r>
            <a:r>
              <a:rPr lang="en-CA" dirty="0"/>
              <a:t>, </a:t>
            </a:r>
            <a:r>
              <a:rPr lang="en-CA" dirty="0">
                <a:hlinkClick r:id="rId3"/>
              </a:rPr>
              <a:t>spaCy</a:t>
            </a:r>
            <a:r>
              <a:rPr lang="en-CA" dirty="0"/>
              <a:t>, </a:t>
            </a:r>
            <a:r>
              <a:rPr lang="en-CA" dirty="0">
                <a:hlinkClick r:id="rId4"/>
              </a:rPr>
              <a:t>TextBlob</a:t>
            </a:r>
            <a:r>
              <a:rPr lang="en-CA" dirty="0"/>
              <a:t>, </a:t>
            </a:r>
          </a:p>
          <a:p>
            <a:pPr marL="0" indent="0">
              <a:spcBef>
                <a:spcPts val="500"/>
              </a:spcBef>
              <a:buClr>
                <a:srgbClr val="595959"/>
              </a:buClr>
              <a:buNone/>
            </a:pPr>
            <a:r>
              <a:rPr lang="en-CA" dirty="0">
                <a:hlinkClick r:id="rId5"/>
              </a:rPr>
              <a:t>Pattern</a:t>
            </a:r>
            <a:r>
              <a:rPr lang="en-CA" dirty="0"/>
              <a:t>, </a:t>
            </a:r>
            <a:r>
              <a:rPr lang="en-CA" dirty="0">
                <a:hlinkClick r:id="rId6"/>
              </a:rPr>
              <a:t>Stanford CoreNLP</a:t>
            </a:r>
            <a:r>
              <a:rPr lang="en-CA" dirty="0"/>
              <a:t>, </a:t>
            </a:r>
          </a:p>
          <a:p>
            <a:pPr marL="0" indent="0">
              <a:spcBef>
                <a:spcPts val="500"/>
              </a:spcBef>
              <a:buClr>
                <a:srgbClr val="595959"/>
              </a:buClr>
              <a:buNone/>
            </a:pPr>
            <a:r>
              <a:rPr lang="en-CA" dirty="0">
                <a:hlinkClick r:id="rId7"/>
              </a:rPr>
              <a:t>Memory-Based Shallow Parser (MBSP)</a:t>
            </a:r>
            <a:r>
              <a:rPr lang="en-CA" dirty="0"/>
              <a:t>, </a:t>
            </a:r>
          </a:p>
          <a:p>
            <a:pPr marL="0" indent="0">
              <a:spcBef>
                <a:spcPts val="500"/>
              </a:spcBef>
              <a:buClr>
                <a:srgbClr val="595959"/>
              </a:buClr>
              <a:buNone/>
            </a:pPr>
            <a:r>
              <a:rPr lang="en-CA" dirty="0">
                <a:hlinkClick r:id="rId8"/>
              </a:rPr>
              <a:t>Apache OpenNLP</a:t>
            </a:r>
            <a:r>
              <a:rPr lang="en-CA" dirty="0"/>
              <a:t>, </a:t>
            </a:r>
            <a:r>
              <a:rPr lang="en-CA" dirty="0">
                <a:hlinkClick r:id="rId9"/>
              </a:rPr>
              <a:t>Apache Lucene</a:t>
            </a:r>
            <a:r>
              <a:rPr lang="en-CA" dirty="0"/>
              <a:t>, </a:t>
            </a:r>
          </a:p>
          <a:p>
            <a:pPr marL="0" indent="0">
              <a:spcBef>
                <a:spcPts val="500"/>
              </a:spcBef>
              <a:buClr>
                <a:srgbClr val="595959"/>
              </a:buClr>
              <a:buNone/>
            </a:pPr>
            <a:r>
              <a:rPr lang="en-CA" dirty="0">
                <a:hlinkClick r:id="rId10"/>
              </a:rPr>
              <a:t>General Architecture for Text Engineering </a:t>
            </a:r>
            <a:endParaRPr lang="en-CA" dirty="0"/>
          </a:p>
          <a:p>
            <a:pPr marL="0" indent="0">
              <a:spcBef>
                <a:spcPts val="500"/>
              </a:spcBef>
              <a:buClr>
                <a:srgbClr val="595959"/>
              </a:buClr>
              <a:buNone/>
            </a:pPr>
            <a:r>
              <a:rPr lang="en-CA" dirty="0">
                <a:hlinkClick r:id="rId11"/>
              </a:rPr>
              <a:t>FreeLing</a:t>
            </a:r>
            <a:r>
              <a:rPr lang="en-CA" dirty="0"/>
              <a:t>, </a:t>
            </a:r>
            <a:r>
              <a:rPr lang="en-CA" dirty="0">
                <a:hlinkClick r:id="rId12"/>
              </a:rPr>
              <a:t>Illinois Part of Speech Tagger</a:t>
            </a:r>
            <a:r>
              <a:rPr lang="en-CA" dirty="0"/>
              <a:t>, </a:t>
            </a:r>
          </a:p>
          <a:p>
            <a:pPr marL="0" indent="0">
              <a:spcBef>
                <a:spcPts val="500"/>
              </a:spcBef>
              <a:buClr>
                <a:srgbClr val="595959"/>
              </a:buClr>
              <a:buNone/>
            </a:pPr>
            <a:r>
              <a:rPr lang="en-CA" dirty="0"/>
              <a:t> </a:t>
            </a:r>
            <a:r>
              <a:rPr lang="en-CA" dirty="0">
                <a:hlinkClick r:id="rId13"/>
              </a:rPr>
              <a:t>DKPro Core</a:t>
            </a:r>
            <a:r>
              <a:rPr lang="en-CA" dirty="0"/>
              <a:t>.</a:t>
            </a:r>
            <a:r>
              <a:rPr lang="en-CA" sz="1400" dirty="0">
                <a:hlinkClick r:id="rId10"/>
              </a:rPr>
              <a:t> (GATE)</a:t>
            </a:r>
            <a:r>
              <a:rPr lang="en-CA" sz="1400" dirty="0"/>
              <a:t>, </a:t>
            </a:r>
            <a:endParaRPr lang="en-US" altLang="zh-CN" sz="1500" b="1" dirty="0"/>
          </a:p>
        </p:txBody>
      </p:sp>
    </p:spTree>
    <p:extLst>
      <p:ext uri="{BB962C8B-B14F-4D97-AF65-F5344CB8AC3E}">
        <p14:creationId xmlns:p14="http://schemas.microsoft.com/office/powerpoint/2010/main" val="196507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1893208" y="214991"/>
            <a:ext cx="6172200" cy="534591"/>
          </a:xfrm>
        </p:spPr>
        <p:txBody>
          <a:bodyPr>
            <a:normAutofit fontScale="90000"/>
          </a:bodyPr>
          <a:lstStyle/>
          <a:p>
            <a:r>
              <a:rPr lang="en" sz="3200" dirty="0"/>
              <a:t>Chunking</a:t>
            </a:r>
            <a:r>
              <a:rPr lang="en" sz="3200" dirty="0">
                <a:solidFill>
                  <a:srgbClr val="595959"/>
                </a:solidFill>
              </a:rPr>
              <a:t>:</a:t>
            </a: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1893208" y="871764"/>
            <a:ext cx="6172200" cy="3943350"/>
          </a:xfrm>
        </p:spPr>
        <p:txBody>
          <a:bodyPr>
            <a:normAutofit/>
          </a:bodyPr>
          <a:lstStyle/>
          <a:p>
            <a:pPr>
              <a:spcBef>
                <a:spcPts val="1300"/>
              </a:spcBef>
              <a:buClr>
                <a:srgbClr val="595959"/>
              </a:buClr>
            </a:pPr>
            <a:r>
              <a:rPr lang="en-US" sz="1500" dirty="0"/>
              <a:t>After  knowing  the parts of speech, we can do what is called chunking, and group words into meaningful chunks. </a:t>
            </a:r>
            <a:endParaRPr lang="en-US" sz="1500" dirty="0">
              <a:solidFill>
                <a:srgbClr val="000000"/>
              </a:solidFill>
            </a:endParaRPr>
          </a:p>
          <a:p>
            <a:pPr>
              <a:spcBef>
                <a:spcPts val="1300"/>
              </a:spcBef>
              <a:buClr>
                <a:srgbClr val="595959"/>
              </a:buClr>
            </a:pPr>
            <a:r>
              <a:rPr lang="en-US" sz="1500" dirty="0"/>
              <a:t>One of the main goals of chunking is to group into what are known as "noun phrases." </a:t>
            </a:r>
            <a:endParaRPr lang="en-US" sz="1500" dirty="0">
              <a:solidFill>
                <a:srgbClr val="000000"/>
              </a:solidFill>
            </a:endParaRPr>
          </a:p>
          <a:p>
            <a:pPr>
              <a:spcBef>
                <a:spcPts val="1300"/>
              </a:spcBef>
              <a:buClr>
                <a:srgbClr val="595959"/>
              </a:buClr>
            </a:pPr>
            <a:r>
              <a:rPr lang="en-US" sz="1500" dirty="0"/>
              <a:t>These are phrases of one or more words that contain a noun, maybe some descriptive words, maybe a verb, and maybe something like an adverb. </a:t>
            </a:r>
            <a:endParaRPr lang="en-US" sz="1500" dirty="0">
              <a:solidFill>
                <a:srgbClr val="000000"/>
              </a:solidFill>
            </a:endParaRPr>
          </a:p>
          <a:p>
            <a:pPr>
              <a:spcBef>
                <a:spcPts val="1300"/>
              </a:spcBef>
              <a:buClr>
                <a:srgbClr val="595959"/>
              </a:buClr>
            </a:pPr>
            <a:r>
              <a:rPr lang="en-US" sz="1500" dirty="0"/>
              <a:t>The idea is to group nouns with the words that are in relation to them.</a:t>
            </a:r>
          </a:p>
        </p:txBody>
      </p:sp>
    </p:spTree>
    <p:extLst>
      <p:ext uri="{BB962C8B-B14F-4D97-AF65-F5344CB8AC3E}">
        <p14:creationId xmlns:p14="http://schemas.microsoft.com/office/powerpoint/2010/main" val="1289186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1893208" y="214991"/>
            <a:ext cx="6172200" cy="534591"/>
          </a:xfrm>
        </p:spPr>
        <p:txBody>
          <a:bodyPr>
            <a:normAutofit fontScale="90000"/>
          </a:bodyPr>
          <a:lstStyle/>
          <a:p>
            <a:r>
              <a:rPr lang="en" sz="3200" dirty="0"/>
              <a:t>Chunking</a:t>
            </a:r>
            <a:r>
              <a:rPr lang="en" sz="3200" dirty="0">
                <a:solidFill>
                  <a:srgbClr val="595959"/>
                </a:solidFill>
              </a:rPr>
              <a:t>:</a:t>
            </a: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1893208" y="871764"/>
            <a:ext cx="6172200" cy="3943350"/>
          </a:xfrm>
        </p:spPr>
        <p:txBody>
          <a:bodyPr>
            <a:normAutofit/>
          </a:bodyPr>
          <a:lstStyle/>
          <a:p>
            <a:pPr>
              <a:spcBef>
                <a:spcPts val="1300"/>
              </a:spcBef>
              <a:buClr>
                <a:srgbClr val="595959"/>
              </a:buClr>
            </a:pPr>
            <a:r>
              <a:rPr lang="en-CA" dirty="0"/>
              <a:t> </a:t>
            </a:r>
            <a:r>
              <a:rPr lang="en-US" sz="1400" dirty="0"/>
              <a:t>Example: Chunks corresponding to Noun-Phrases</a:t>
            </a:r>
          </a:p>
          <a:p>
            <a:pPr marL="0" indent="0">
              <a:spcBef>
                <a:spcPts val="1300"/>
              </a:spcBef>
              <a:buClr>
                <a:srgbClr val="595959"/>
              </a:buClr>
              <a:buNone/>
            </a:pPr>
            <a:r>
              <a:rPr lang="en-US" sz="1400" dirty="0"/>
              <a:t>		[John P.] saw [a beautiful woman] with [a telescope]</a:t>
            </a:r>
          </a:p>
          <a:p>
            <a:pPr>
              <a:spcBef>
                <a:spcPts val="1300"/>
              </a:spcBef>
              <a:buClr>
                <a:srgbClr val="595959"/>
              </a:buClr>
            </a:pPr>
            <a:r>
              <a:rPr lang="en-US" sz="1400" dirty="0"/>
              <a:t>Available tools:</a:t>
            </a:r>
          </a:p>
          <a:p>
            <a:pPr marL="0" indent="0">
              <a:spcBef>
                <a:spcPts val="1300"/>
              </a:spcBef>
              <a:buClr>
                <a:srgbClr val="595959"/>
              </a:buClr>
              <a:buNone/>
            </a:pPr>
            <a:r>
              <a:rPr lang="en-CA" sz="1400" dirty="0"/>
              <a:t> 	</a:t>
            </a:r>
            <a:r>
              <a:rPr lang="en-CA" sz="1400" dirty="0">
                <a:hlinkClick r:id="rId2"/>
              </a:rPr>
              <a:t>NLTK</a:t>
            </a:r>
            <a:r>
              <a:rPr lang="en-CA" sz="1400" dirty="0"/>
              <a:t>, </a:t>
            </a:r>
            <a:r>
              <a:rPr lang="en-CA" sz="1400" dirty="0">
                <a:hlinkClick r:id="rId3"/>
              </a:rPr>
              <a:t>TreeTagger chunker</a:t>
            </a:r>
            <a:r>
              <a:rPr lang="en-CA" sz="1400" dirty="0"/>
              <a:t>, </a:t>
            </a:r>
            <a:r>
              <a:rPr lang="en-CA" sz="1400" dirty="0">
                <a:hlinkClick r:id="rId4"/>
              </a:rPr>
              <a:t>Apache OpenNLP</a:t>
            </a:r>
            <a:r>
              <a:rPr lang="en-CA" sz="1400" dirty="0"/>
              <a:t>, </a:t>
            </a:r>
          </a:p>
          <a:p>
            <a:pPr marL="0" indent="0">
              <a:spcBef>
                <a:spcPts val="1300"/>
              </a:spcBef>
              <a:buClr>
                <a:srgbClr val="595959"/>
              </a:buClr>
              <a:buNone/>
            </a:pPr>
            <a:r>
              <a:rPr lang="en-CA" sz="1400" dirty="0">
                <a:hlinkClick r:id="rId5"/>
              </a:rPr>
              <a:t>General </a:t>
            </a:r>
            <a:r>
              <a:rPr lang="en-CA" sz="1400" u="sng" dirty="0">
                <a:hlinkClick r:id="rId5"/>
              </a:rPr>
              <a:t> </a:t>
            </a:r>
            <a:r>
              <a:rPr lang="en-CA" sz="1400" dirty="0">
                <a:hlinkClick r:id="rId5"/>
              </a:rPr>
              <a:t>Architecture for Text Engineering (GATE)</a:t>
            </a:r>
            <a:r>
              <a:rPr lang="en-CA" sz="1400" dirty="0"/>
              <a:t>, </a:t>
            </a:r>
            <a:r>
              <a:rPr lang="en-CA" sz="1400" dirty="0">
                <a:hlinkClick r:id="rId6"/>
              </a:rPr>
              <a:t>FreeLing</a:t>
            </a:r>
            <a:r>
              <a:rPr lang="en-CA" sz="1400" dirty="0"/>
              <a:t>.</a:t>
            </a:r>
            <a:endParaRPr lang="en-US" sz="1400" dirty="0"/>
          </a:p>
          <a:p>
            <a:pPr marL="0" indent="0">
              <a:spcBef>
                <a:spcPts val="1300"/>
              </a:spcBef>
              <a:buClr>
                <a:srgbClr val="595959"/>
              </a:buClr>
              <a:buNone/>
            </a:pPr>
            <a:endParaRPr lang="en-US" altLang="zh-CN" sz="1500" b="1" dirty="0"/>
          </a:p>
        </p:txBody>
      </p:sp>
    </p:spTree>
    <p:extLst>
      <p:ext uri="{BB962C8B-B14F-4D97-AF65-F5344CB8AC3E}">
        <p14:creationId xmlns:p14="http://schemas.microsoft.com/office/powerpoint/2010/main" val="88481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1893208" y="214991"/>
            <a:ext cx="6172200" cy="534591"/>
          </a:xfrm>
        </p:spPr>
        <p:txBody>
          <a:bodyPr>
            <a:normAutofit fontScale="90000"/>
          </a:bodyPr>
          <a:lstStyle/>
          <a:p>
            <a:r>
              <a:rPr lang="en" sz="3200" dirty="0"/>
              <a:t>Chunking(hierarchy of ideas)</a:t>
            </a:r>
            <a:r>
              <a:rPr lang="en" sz="3200" dirty="0">
                <a:solidFill>
                  <a:srgbClr val="595959"/>
                </a:solidFill>
              </a:rPr>
              <a:t>:</a:t>
            </a:r>
            <a:br>
              <a:rPr lang="en-US" sz="3200" dirty="0"/>
            </a:b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1893208" y="871764"/>
            <a:ext cx="6793592" cy="3943350"/>
          </a:xfrm>
        </p:spPr>
        <p:txBody>
          <a:bodyPr/>
          <a:lstStyle/>
          <a:p>
            <a:pPr>
              <a:lnSpc>
                <a:spcPct val="80000"/>
              </a:lnSpc>
              <a:buFont typeface="+mj-lt"/>
              <a:buAutoNum type="arabicPeriod"/>
            </a:pPr>
            <a:r>
              <a:rPr lang="en-US" altLang="zh-CN" sz="1500" dirty="0"/>
              <a:t>Defining a chunk grammar</a:t>
            </a:r>
          </a:p>
          <a:p>
            <a:pPr>
              <a:lnSpc>
                <a:spcPct val="80000"/>
              </a:lnSpc>
              <a:buFont typeface="+mj-lt"/>
              <a:buAutoNum type="arabicPeriod"/>
            </a:pPr>
            <a:r>
              <a:rPr lang="en-US" altLang="zh-CN" sz="1500" dirty="0"/>
              <a:t>Creating a chunk parser  </a:t>
            </a:r>
            <a:r>
              <a:rPr lang="en-US" altLang="zh-CN" sz="1500" dirty="0">
                <a:sym typeface="Wingdings" pitchFamily="2" charset="2"/>
              </a:rPr>
              <a:t> Output will be a Tree showing all the chunks</a:t>
            </a:r>
            <a:endParaRPr lang="en-US" altLang="zh-CN" sz="1500" dirty="0"/>
          </a:p>
        </p:txBody>
      </p:sp>
      <p:pic>
        <p:nvPicPr>
          <p:cNvPr id="4" name="Picture 3">
            <a:extLst>
              <a:ext uri="{FF2B5EF4-FFF2-40B4-BE49-F238E27FC236}">
                <a16:creationId xmlns:a16="http://schemas.microsoft.com/office/drawing/2014/main" id="{59A9BBAC-7C96-9346-8542-B6F6C1C129E5}"/>
              </a:ext>
            </a:extLst>
          </p:cNvPr>
          <p:cNvPicPr>
            <a:picLocks noChangeAspect="1"/>
          </p:cNvPicPr>
          <p:nvPr/>
        </p:nvPicPr>
        <p:blipFill>
          <a:blip r:embed="rId2"/>
          <a:stretch>
            <a:fillRect/>
          </a:stretch>
        </p:blipFill>
        <p:spPr>
          <a:xfrm>
            <a:off x="2375337" y="1823040"/>
            <a:ext cx="5531098" cy="2366320"/>
          </a:xfrm>
          <a:prstGeom prst="rect">
            <a:avLst/>
          </a:prstGeom>
        </p:spPr>
      </p:pic>
    </p:spTree>
    <p:extLst>
      <p:ext uri="{BB962C8B-B14F-4D97-AF65-F5344CB8AC3E}">
        <p14:creationId xmlns:p14="http://schemas.microsoft.com/office/powerpoint/2010/main" val="236431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1994807" y="171450"/>
            <a:ext cx="6172200" cy="534591"/>
          </a:xfrm>
        </p:spPr>
        <p:txBody>
          <a:bodyPr>
            <a:normAutofit/>
          </a:bodyPr>
          <a:lstStyle/>
          <a:p>
            <a:r>
              <a:rPr lang="en-US" altLang="zh-CN" sz="2850" dirty="0"/>
              <a:t>Lemmatizing</a:t>
            </a:r>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1878693" y="886278"/>
            <a:ext cx="6172200" cy="3943350"/>
          </a:xfrm>
        </p:spPr>
        <p:txBody>
          <a:bodyPr/>
          <a:lstStyle/>
          <a:p>
            <a:pPr>
              <a:spcBef>
                <a:spcPts val="1300"/>
              </a:spcBef>
              <a:buClr>
                <a:srgbClr val="595959"/>
              </a:buClr>
            </a:pPr>
            <a:r>
              <a:rPr lang="en-US" sz="1500" dirty="0"/>
              <a:t>Lemmatizing is very similar operation to stemming. However ,while stemming can often create non-existent words,  lemmas are actual words.</a:t>
            </a:r>
          </a:p>
          <a:p>
            <a:pPr>
              <a:spcBef>
                <a:spcPts val="1300"/>
              </a:spcBef>
              <a:buClr>
                <a:srgbClr val="595959"/>
              </a:buClr>
            </a:pPr>
            <a:r>
              <a:rPr lang="en-US" sz="1500" dirty="0"/>
              <a:t>The  lemmatize takes a part of speech parameter, "pos." If not supplied, the default is "noun."</a:t>
            </a:r>
            <a:endParaRPr lang="en-US" sz="1500" dirty="0">
              <a:solidFill>
                <a:srgbClr val="000000"/>
              </a:solidFill>
            </a:endParaRPr>
          </a:p>
          <a:p>
            <a:pPr>
              <a:spcBef>
                <a:spcPts val="1300"/>
              </a:spcBef>
              <a:buClr>
                <a:srgbClr val="595959"/>
              </a:buClr>
            </a:pPr>
            <a:r>
              <a:rPr lang="en-US" sz="1500" dirty="0"/>
              <a:t>In Lemmatizing the attempt is  to find the closest noun</a:t>
            </a:r>
            <a:r>
              <a:rPr lang="en-US" sz="1500" dirty="0">
                <a:solidFill>
                  <a:srgbClr val="595959"/>
                </a:solidFill>
              </a:rPr>
              <a:t>. For </a:t>
            </a:r>
            <a:r>
              <a:rPr lang="en-US" sz="1500" dirty="0"/>
              <a:t>example the lemmatize of better with </a:t>
            </a:r>
            <a:r>
              <a:rPr lang="en-US" sz="1500" dirty="0" err="1"/>
              <a:t>pos</a:t>
            </a:r>
            <a:r>
              <a:rPr lang="en-US" sz="1500" dirty="0"/>
              <a:t>=adj. Will be good.</a:t>
            </a:r>
          </a:p>
          <a:p>
            <a:pPr>
              <a:lnSpc>
                <a:spcPct val="80000"/>
              </a:lnSpc>
            </a:pPr>
            <a:endParaRPr lang="en-US" altLang="zh-CN" sz="1500" b="1" dirty="0"/>
          </a:p>
        </p:txBody>
      </p:sp>
    </p:spTree>
    <p:extLst>
      <p:ext uri="{BB962C8B-B14F-4D97-AF65-F5344CB8AC3E}">
        <p14:creationId xmlns:p14="http://schemas.microsoft.com/office/powerpoint/2010/main" val="41650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D51F-26C3-45E3-BE24-22EBD774B500}"/>
              </a:ext>
            </a:extLst>
          </p:cNvPr>
          <p:cNvSpPr>
            <a:spLocks noGrp="1"/>
          </p:cNvSpPr>
          <p:nvPr>
            <p:ph type="title"/>
          </p:nvPr>
        </p:nvSpPr>
        <p:spPr/>
        <p:txBody>
          <a:bodyPr/>
          <a:lstStyle/>
          <a:p>
            <a:r>
              <a:rPr lang="en-US" dirty="0"/>
              <a:t>Text-Preprocessing</a:t>
            </a:r>
            <a:endParaRPr lang="en-CA" dirty="0"/>
          </a:p>
        </p:txBody>
      </p:sp>
      <p:sp>
        <p:nvSpPr>
          <p:cNvPr id="3" name="Content Placeholder 2">
            <a:extLst>
              <a:ext uri="{FF2B5EF4-FFF2-40B4-BE49-F238E27FC236}">
                <a16:creationId xmlns:a16="http://schemas.microsoft.com/office/drawing/2014/main" id="{659E6976-1557-41D2-A9E8-6BD923194CFD}"/>
              </a:ext>
            </a:extLst>
          </p:cNvPr>
          <p:cNvSpPr>
            <a:spLocks noGrp="1"/>
          </p:cNvSpPr>
          <p:nvPr>
            <p:ph idx="1"/>
          </p:nvPr>
        </p:nvSpPr>
        <p:spPr/>
        <p:txBody>
          <a:bodyPr>
            <a:normAutofit/>
          </a:bodyPr>
          <a:lstStyle/>
          <a:p>
            <a:pPr marL="34290" indent="0">
              <a:buClr>
                <a:srgbClr val="595959"/>
              </a:buClr>
              <a:buNone/>
            </a:pPr>
            <a:r>
              <a:rPr lang="en-US" dirty="0"/>
              <a:t>Available Libraries for lemmatizing:</a:t>
            </a:r>
          </a:p>
          <a:p>
            <a:pPr marL="34290" indent="0">
              <a:buClr>
                <a:srgbClr val="595959"/>
              </a:buClr>
              <a:buNone/>
            </a:pPr>
            <a:endParaRPr lang="en-US" dirty="0"/>
          </a:p>
          <a:p>
            <a:pPr marL="34290" indent="0">
              <a:buClr>
                <a:srgbClr val="595959"/>
              </a:buClr>
              <a:buNone/>
            </a:pPr>
            <a:r>
              <a:rPr lang="en-CA" dirty="0">
                <a:hlinkClick r:id="rId2"/>
              </a:rPr>
              <a:t>NLTK (WordNet Lemmatizer)</a:t>
            </a:r>
            <a:r>
              <a:rPr lang="en-CA" dirty="0"/>
              <a:t>, </a:t>
            </a:r>
          </a:p>
          <a:p>
            <a:pPr marL="34290" indent="0">
              <a:buClr>
                <a:srgbClr val="595959"/>
              </a:buClr>
              <a:buNone/>
            </a:pPr>
            <a:r>
              <a:rPr lang="en-CA" dirty="0">
                <a:hlinkClick r:id="rId3"/>
              </a:rPr>
              <a:t>spaCy</a:t>
            </a:r>
            <a:r>
              <a:rPr lang="en-CA" dirty="0"/>
              <a:t>,  </a:t>
            </a:r>
            <a:r>
              <a:rPr lang="en-CA" dirty="0">
                <a:hlinkClick r:id="rId4"/>
              </a:rPr>
              <a:t>TextBlob</a:t>
            </a:r>
            <a:r>
              <a:rPr lang="en-CA" dirty="0"/>
              <a:t>,  </a:t>
            </a:r>
            <a:r>
              <a:rPr lang="en-CA" dirty="0">
                <a:hlinkClick r:id="rId5"/>
              </a:rPr>
              <a:t>Pattern</a:t>
            </a:r>
            <a:r>
              <a:rPr lang="en-CA" dirty="0"/>
              <a:t>, </a:t>
            </a:r>
          </a:p>
          <a:p>
            <a:pPr marL="34290" indent="0">
              <a:buClr>
                <a:srgbClr val="595959"/>
              </a:buClr>
              <a:buNone/>
            </a:pPr>
            <a:r>
              <a:rPr lang="en-CA" dirty="0">
                <a:hlinkClick r:id="rId6"/>
              </a:rPr>
              <a:t>gensim</a:t>
            </a:r>
            <a:r>
              <a:rPr lang="en-CA" dirty="0"/>
              <a:t>, </a:t>
            </a:r>
            <a:r>
              <a:rPr lang="en-CA" dirty="0">
                <a:hlinkClick r:id="rId7"/>
              </a:rPr>
              <a:t>Stanford CoreNLP</a:t>
            </a:r>
            <a:r>
              <a:rPr lang="en-CA" dirty="0"/>
              <a:t>, </a:t>
            </a:r>
          </a:p>
          <a:p>
            <a:pPr marL="34290" indent="0">
              <a:buClr>
                <a:srgbClr val="595959"/>
              </a:buClr>
              <a:buNone/>
            </a:pPr>
            <a:r>
              <a:rPr lang="en-CA" dirty="0">
                <a:hlinkClick r:id="rId8"/>
              </a:rPr>
              <a:t>Memory-Based Shallow Parser (MBSP)</a:t>
            </a:r>
            <a:r>
              <a:rPr lang="en-CA" dirty="0"/>
              <a:t>,</a:t>
            </a:r>
          </a:p>
          <a:p>
            <a:pPr marL="34290" indent="0">
              <a:buClr>
                <a:srgbClr val="595959"/>
              </a:buClr>
              <a:buNone/>
            </a:pPr>
            <a:r>
              <a:rPr lang="en-CA" dirty="0"/>
              <a:t> </a:t>
            </a:r>
            <a:r>
              <a:rPr lang="en-CA" dirty="0">
                <a:hlinkClick r:id="rId9"/>
              </a:rPr>
              <a:t>Apache OpenNLP</a:t>
            </a:r>
            <a:r>
              <a:rPr lang="en-CA" dirty="0"/>
              <a:t>, </a:t>
            </a:r>
            <a:r>
              <a:rPr lang="en-CA" dirty="0">
                <a:hlinkClick r:id="rId10"/>
              </a:rPr>
              <a:t>Apache Lucene</a:t>
            </a:r>
            <a:r>
              <a:rPr lang="en-CA" dirty="0"/>
              <a:t>, </a:t>
            </a:r>
          </a:p>
          <a:p>
            <a:pPr marL="34290" indent="0">
              <a:buClr>
                <a:srgbClr val="595959"/>
              </a:buClr>
              <a:buNone/>
            </a:pPr>
            <a:r>
              <a:rPr lang="en-CA" dirty="0">
                <a:hlinkClick r:id="rId11"/>
              </a:rPr>
              <a:t>General Architecture for Text Engineering (GATE)</a:t>
            </a:r>
            <a:r>
              <a:rPr lang="en-CA" dirty="0"/>
              <a:t>, </a:t>
            </a:r>
          </a:p>
          <a:p>
            <a:pPr marL="34290" indent="0">
              <a:buClr>
                <a:srgbClr val="595959"/>
              </a:buClr>
              <a:buNone/>
            </a:pPr>
            <a:r>
              <a:rPr lang="en-CA" dirty="0">
                <a:hlinkClick r:id="rId12"/>
              </a:rPr>
              <a:t>Illinois Lemmatizer</a:t>
            </a:r>
            <a:r>
              <a:rPr lang="en-CA" dirty="0"/>
              <a:t>, </a:t>
            </a:r>
          </a:p>
          <a:p>
            <a:pPr marL="34290" indent="0">
              <a:buClr>
                <a:srgbClr val="595959"/>
              </a:buClr>
              <a:buNone/>
            </a:pPr>
            <a:r>
              <a:rPr lang="en-CA" dirty="0">
                <a:hlinkClick r:id="rId13"/>
              </a:rPr>
              <a:t>DKPro Core</a:t>
            </a:r>
            <a:r>
              <a:rPr lang="en-CA" dirty="0"/>
              <a:t>.</a:t>
            </a:r>
            <a:endParaRPr lang="en-US" dirty="0"/>
          </a:p>
        </p:txBody>
      </p:sp>
    </p:spTree>
    <p:extLst>
      <p:ext uri="{BB962C8B-B14F-4D97-AF65-F5344CB8AC3E}">
        <p14:creationId xmlns:p14="http://schemas.microsoft.com/office/powerpoint/2010/main" val="2847103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2009321" y="200479"/>
            <a:ext cx="6172200" cy="534591"/>
          </a:xfrm>
        </p:spPr>
        <p:txBody>
          <a:bodyPr>
            <a:normAutofit fontScale="90000"/>
          </a:bodyPr>
          <a:lstStyle/>
          <a:p>
            <a:r>
              <a:rPr lang="en-US" sz="3200" dirty="0"/>
              <a:t>Text-Segmentation/Tokenizing</a:t>
            </a: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2009321" y="886279"/>
            <a:ext cx="6172200" cy="3943350"/>
          </a:xfrm>
        </p:spPr>
        <p:txBody>
          <a:bodyPr/>
          <a:lstStyle/>
          <a:p>
            <a:r>
              <a:rPr lang="en-US" dirty="0"/>
              <a:t>!,? Are relatively unambiguous.</a:t>
            </a:r>
          </a:p>
          <a:p>
            <a:r>
              <a:rPr lang="en-US" dirty="0"/>
              <a:t>Period “.” is quite ambiguous</a:t>
            </a:r>
          </a:p>
          <a:p>
            <a:pPr marL="617220" lvl="1" indent="-342900">
              <a:buFont typeface="+mj-lt"/>
              <a:buAutoNum type="arabicPeriod"/>
            </a:pPr>
            <a:r>
              <a:rPr lang="en-US" dirty="0"/>
              <a:t>Sentence boundary</a:t>
            </a:r>
          </a:p>
          <a:p>
            <a:pPr marL="617220" lvl="1" indent="-342900">
              <a:buFont typeface="+mj-lt"/>
              <a:buAutoNum type="arabicPeriod"/>
            </a:pPr>
            <a:r>
              <a:rPr lang="en-US" dirty="0"/>
              <a:t>Abbreviation like Inc. or dr.</a:t>
            </a:r>
          </a:p>
          <a:p>
            <a:pPr marL="617220" lvl="1" indent="-342900">
              <a:buFont typeface="+mj-lt"/>
              <a:buAutoNum type="arabicPeriod"/>
            </a:pPr>
            <a:r>
              <a:rPr lang="en-US" dirty="0"/>
              <a:t>Numbers like 0.2 or 4.3</a:t>
            </a:r>
          </a:p>
          <a:p>
            <a:pPr marL="274320" lvl="1" indent="0">
              <a:buNone/>
            </a:pPr>
            <a:endParaRPr lang="en-US" dirty="0"/>
          </a:p>
          <a:p>
            <a:pPr marL="34290" indent="0">
              <a:spcBef>
                <a:spcPts val="1300"/>
              </a:spcBef>
              <a:buNone/>
            </a:pPr>
            <a:r>
              <a:rPr lang="en-US" dirty="0"/>
              <a:t>The suggested method :</a:t>
            </a:r>
          </a:p>
          <a:p>
            <a:pPr marL="720090" lvl="1">
              <a:spcBef>
                <a:spcPts val="1300"/>
              </a:spcBef>
            </a:pPr>
            <a:r>
              <a:rPr lang="en-US" dirty="0"/>
              <a:t>Classifier (</a:t>
            </a:r>
            <a:r>
              <a:rPr lang="en-US" dirty="0" err="1"/>
              <a:t>EndOfSentence</a:t>
            </a:r>
            <a:r>
              <a:rPr lang="en-US" dirty="0"/>
              <a:t>/Not </a:t>
            </a:r>
            <a:r>
              <a:rPr lang="en-US" dirty="0" err="1"/>
              <a:t>EndOfSentence</a:t>
            </a:r>
            <a:r>
              <a:rPr lang="en-US" dirty="0"/>
              <a:t>)</a:t>
            </a:r>
          </a:p>
          <a:p>
            <a:pPr marL="720090" lvl="1">
              <a:spcBef>
                <a:spcPts val="1300"/>
              </a:spcBef>
            </a:pPr>
            <a:r>
              <a:rPr lang="en-US" dirty="0"/>
              <a:t>Such as decision tree, logistic </a:t>
            </a:r>
            <a:r>
              <a:rPr lang="en-US" dirty="0" err="1"/>
              <a:t>regression,SVM</a:t>
            </a:r>
            <a:r>
              <a:rPr lang="en-US" dirty="0"/>
              <a:t>.</a:t>
            </a:r>
          </a:p>
          <a:p>
            <a:pPr>
              <a:lnSpc>
                <a:spcPct val="80000"/>
              </a:lnSpc>
            </a:pPr>
            <a:endParaRPr lang="en-US" altLang="zh-CN" sz="1500" b="1" dirty="0"/>
          </a:p>
        </p:txBody>
      </p:sp>
    </p:spTree>
    <p:extLst>
      <p:ext uri="{BB962C8B-B14F-4D97-AF65-F5344CB8AC3E}">
        <p14:creationId xmlns:p14="http://schemas.microsoft.com/office/powerpoint/2010/main" val="2550618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2009321" y="200479"/>
            <a:ext cx="6172200" cy="534591"/>
          </a:xfrm>
        </p:spPr>
        <p:txBody>
          <a:bodyPr>
            <a:normAutofit fontScale="90000"/>
          </a:bodyPr>
          <a:lstStyle/>
          <a:p>
            <a:r>
              <a:rPr lang="en-US" sz="3200" dirty="0"/>
              <a:t>Text-Segmentation</a:t>
            </a:r>
            <a:endParaRPr lang="en-US" altLang="zh-CN" sz="2850" dirty="0"/>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2009321" y="871764"/>
            <a:ext cx="6172200" cy="3943350"/>
          </a:xfrm>
        </p:spPr>
        <p:txBody>
          <a:bodyPr/>
          <a:lstStyle/>
          <a:p>
            <a:pPr>
              <a:lnSpc>
                <a:spcPct val="80000"/>
              </a:lnSpc>
            </a:pPr>
            <a:r>
              <a:rPr lang="en-US" sz="1400" dirty="0"/>
              <a:t>Decision Tree</a:t>
            </a:r>
          </a:p>
          <a:p>
            <a:pPr>
              <a:lnSpc>
                <a:spcPct val="80000"/>
              </a:lnSpc>
            </a:pPr>
            <a:r>
              <a:rPr lang="en-US" altLang="zh-CN" sz="1400" dirty="0"/>
              <a:t>Upper case word</a:t>
            </a:r>
          </a:p>
          <a:p>
            <a:pPr marL="0" indent="0">
              <a:lnSpc>
                <a:spcPct val="80000"/>
              </a:lnSpc>
              <a:buNone/>
            </a:pPr>
            <a:r>
              <a:rPr lang="en-US" altLang="zh-CN" sz="1400" dirty="0"/>
              <a:t> with “.”</a:t>
            </a:r>
          </a:p>
          <a:p>
            <a:pPr>
              <a:lnSpc>
                <a:spcPct val="80000"/>
              </a:lnSpc>
            </a:pPr>
            <a:r>
              <a:rPr lang="en-US" altLang="zh-CN" sz="1400" dirty="0"/>
              <a:t>Numeric word </a:t>
            </a:r>
          </a:p>
          <a:p>
            <a:pPr marL="0" indent="0">
              <a:lnSpc>
                <a:spcPct val="80000"/>
              </a:lnSpc>
              <a:buNone/>
            </a:pPr>
            <a:r>
              <a:rPr lang="en-US" altLang="zh-CN" sz="1400" dirty="0"/>
              <a:t>with “.”</a:t>
            </a:r>
          </a:p>
          <a:p>
            <a:pPr>
              <a:lnSpc>
                <a:spcPct val="80000"/>
              </a:lnSpc>
            </a:pPr>
            <a:r>
              <a:rPr lang="en-US" altLang="zh-CN" sz="1400" dirty="0"/>
              <a:t>Length of the </a:t>
            </a:r>
          </a:p>
          <a:p>
            <a:pPr marL="0" indent="0">
              <a:lnSpc>
                <a:spcPct val="80000"/>
              </a:lnSpc>
              <a:buNone/>
            </a:pPr>
            <a:r>
              <a:rPr lang="en-US" altLang="zh-CN" sz="1400" dirty="0"/>
              <a:t>sentence.</a:t>
            </a:r>
          </a:p>
          <a:p>
            <a:pPr>
              <a:lnSpc>
                <a:spcPct val="80000"/>
              </a:lnSpc>
            </a:pPr>
            <a:endParaRPr lang="en-US" sz="1400" dirty="0">
              <a:solidFill>
                <a:srgbClr val="595959"/>
              </a:solidFill>
            </a:endParaRPr>
          </a:p>
        </p:txBody>
      </p:sp>
      <p:pic>
        <p:nvPicPr>
          <p:cNvPr id="4" name="Picture 3">
            <a:extLst>
              <a:ext uri="{FF2B5EF4-FFF2-40B4-BE49-F238E27FC236}">
                <a16:creationId xmlns:a16="http://schemas.microsoft.com/office/drawing/2014/main" id="{CF37CFEB-55FC-0046-84FB-A7F86893F96E}"/>
              </a:ext>
            </a:extLst>
          </p:cNvPr>
          <p:cNvPicPr>
            <a:picLocks noChangeAspect="1"/>
          </p:cNvPicPr>
          <p:nvPr/>
        </p:nvPicPr>
        <p:blipFill>
          <a:blip r:embed="rId2"/>
          <a:stretch>
            <a:fillRect/>
          </a:stretch>
        </p:blipFill>
        <p:spPr>
          <a:xfrm>
            <a:off x="4089891" y="1036884"/>
            <a:ext cx="4781141" cy="3613110"/>
          </a:xfrm>
          <a:prstGeom prst="rect">
            <a:avLst/>
          </a:prstGeom>
        </p:spPr>
      </p:pic>
    </p:spTree>
    <p:extLst>
      <p:ext uri="{BB962C8B-B14F-4D97-AF65-F5344CB8AC3E}">
        <p14:creationId xmlns:p14="http://schemas.microsoft.com/office/powerpoint/2010/main" val="4021487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95C646A0-41DD-4C01-8E6A-0A6A56804293}"/>
              </a:ext>
            </a:extLst>
          </p:cNvPr>
          <p:cNvSpPr>
            <a:spLocks noGrp="1" noChangeArrowheads="1"/>
          </p:cNvSpPr>
          <p:nvPr>
            <p:ph type="title"/>
          </p:nvPr>
        </p:nvSpPr>
        <p:spPr>
          <a:xfrm>
            <a:off x="2009321" y="200479"/>
            <a:ext cx="6172200" cy="534591"/>
          </a:xfrm>
        </p:spPr>
        <p:txBody>
          <a:bodyPr>
            <a:normAutofit/>
          </a:bodyPr>
          <a:lstStyle/>
          <a:p>
            <a:r>
              <a:rPr lang="en-US" altLang="zh-CN" sz="2850" dirty="0"/>
              <a:t>Decision-Tree rule</a:t>
            </a:r>
          </a:p>
        </p:txBody>
      </p:sp>
      <p:sp>
        <p:nvSpPr>
          <p:cNvPr id="334851" name="Rectangle 3">
            <a:extLst>
              <a:ext uri="{FF2B5EF4-FFF2-40B4-BE49-F238E27FC236}">
                <a16:creationId xmlns:a16="http://schemas.microsoft.com/office/drawing/2014/main" id="{3D6CC707-7B7E-4E57-819B-FBC273FBB852}"/>
              </a:ext>
            </a:extLst>
          </p:cNvPr>
          <p:cNvSpPr>
            <a:spLocks noGrp="1" noChangeArrowheads="1"/>
          </p:cNvSpPr>
          <p:nvPr>
            <p:ph type="body" idx="1"/>
          </p:nvPr>
        </p:nvSpPr>
        <p:spPr>
          <a:xfrm>
            <a:off x="2009321" y="886279"/>
            <a:ext cx="6172200" cy="3943350"/>
          </a:xfrm>
        </p:spPr>
        <p:txBody>
          <a:bodyPr>
            <a:normAutofit lnSpcReduction="10000"/>
          </a:bodyPr>
          <a:lstStyle/>
          <a:p>
            <a:pPr>
              <a:lnSpc>
                <a:spcPct val="80000"/>
              </a:lnSpc>
            </a:pPr>
            <a:r>
              <a:rPr lang="en-CA" sz="1400" dirty="0">
                <a:hlinkClick r:id="rId2"/>
              </a:rPr>
              <a:t>https://stuff.coffeecode.net/2016/ohiodevfest/kgdiscovery.html</a:t>
            </a:r>
            <a:r>
              <a:rPr lang="en-CA" sz="1400">
                <a:hlinkClick r:id="rId2"/>
              </a:rPr>
              <a:t>?</a:t>
            </a:r>
            <a:endParaRPr lang="en-US" altLang="zh-CN" sz="1500"/>
          </a:p>
          <a:p>
            <a:pPr>
              <a:lnSpc>
                <a:spcPct val="80000"/>
              </a:lnSpc>
            </a:pPr>
            <a:r>
              <a:rPr lang="en-US" altLang="zh-CN" sz="1500" dirty="0"/>
              <a:t>Heuristics represent an indefinite assumption, by common sense to find an optimal solution.</a:t>
            </a:r>
          </a:p>
          <a:p>
            <a:pPr marL="0" indent="0">
              <a:lnSpc>
                <a:spcPct val="80000"/>
              </a:lnSpc>
              <a:buNone/>
            </a:pPr>
            <a:endParaRPr lang="en-US" altLang="zh-CN" sz="1500" dirty="0"/>
          </a:p>
          <a:p>
            <a:pPr>
              <a:lnSpc>
                <a:spcPct val="80000"/>
              </a:lnSpc>
            </a:pPr>
            <a:r>
              <a:rPr lang="en-US" altLang="zh-CN" sz="1500" dirty="0"/>
              <a:t>HR: A verb followed by a preposition such as on, in, by and to may indicate a relationship type. E.g. persons work on projects.</a:t>
            </a:r>
          </a:p>
          <a:p>
            <a:pPr>
              <a:lnSpc>
                <a:spcPct val="80000"/>
              </a:lnSpc>
            </a:pPr>
            <a:endParaRPr lang="en-US" altLang="zh-CN" sz="1500" dirty="0"/>
          </a:p>
          <a:p>
            <a:pPr>
              <a:lnSpc>
                <a:spcPct val="80000"/>
              </a:lnSpc>
            </a:pPr>
            <a:r>
              <a:rPr lang="en-US" altLang="zh-CN" sz="1500" dirty="0"/>
              <a:t>Heuristic weights are assigned according to the confidence level that event is true. </a:t>
            </a:r>
            <a:r>
              <a:rPr lang="en-US" altLang="zh-CN" sz="1500" dirty="0" err="1"/>
              <a:t>Eg.</a:t>
            </a:r>
            <a:r>
              <a:rPr lang="en-US" altLang="zh-CN" sz="1500" dirty="0"/>
              <a:t> Weight of 0.5 basically means that 50% of the time this may produce correct answer but not all the types.</a:t>
            </a:r>
          </a:p>
          <a:p>
            <a:pPr>
              <a:lnSpc>
                <a:spcPct val="80000"/>
              </a:lnSpc>
            </a:pPr>
            <a:endParaRPr lang="en-US" altLang="zh-CN" sz="1500" dirty="0"/>
          </a:p>
          <a:p>
            <a:pPr marL="0" indent="0">
              <a:lnSpc>
                <a:spcPct val="80000"/>
              </a:lnSpc>
              <a:buNone/>
            </a:pPr>
            <a:r>
              <a:rPr lang="en-US" altLang="zh-CN" sz="1500" dirty="0"/>
              <a:t>Heuristic flowchart:</a:t>
            </a:r>
          </a:p>
          <a:p>
            <a:pPr marL="0" indent="0">
              <a:lnSpc>
                <a:spcPct val="80000"/>
              </a:lnSpc>
              <a:buNone/>
            </a:pPr>
            <a:endParaRPr lang="en-US" altLang="zh-CN" sz="1500" dirty="0"/>
          </a:p>
          <a:p>
            <a:pPr>
              <a:lnSpc>
                <a:spcPct val="80000"/>
              </a:lnSpc>
            </a:pPr>
            <a:r>
              <a:rPr lang="en-US" altLang="zh-CN" sz="1500" dirty="0"/>
              <a:t>Part of speech tagging</a:t>
            </a:r>
          </a:p>
          <a:p>
            <a:pPr>
              <a:lnSpc>
                <a:spcPct val="80000"/>
              </a:lnSpc>
            </a:pPr>
            <a:r>
              <a:rPr lang="en-US" altLang="zh-CN" sz="1500" dirty="0"/>
              <a:t>Apply heuristic and assign weight</a:t>
            </a:r>
          </a:p>
          <a:p>
            <a:pPr>
              <a:lnSpc>
                <a:spcPct val="80000"/>
              </a:lnSpc>
            </a:pPr>
            <a:r>
              <a:rPr lang="en-US" altLang="zh-CN" sz="1500" dirty="0"/>
              <a:t>Human intervention</a:t>
            </a:r>
          </a:p>
          <a:p>
            <a:pPr>
              <a:lnSpc>
                <a:spcPct val="80000"/>
              </a:lnSpc>
            </a:pPr>
            <a:r>
              <a:rPr lang="en-US" altLang="zh-CN" sz="1500" dirty="0"/>
              <a:t>Attached attribute to the words</a:t>
            </a:r>
          </a:p>
          <a:p>
            <a:pPr>
              <a:lnSpc>
                <a:spcPct val="80000"/>
              </a:lnSpc>
            </a:pPr>
            <a:r>
              <a:rPr lang="en-US" altLang="zh-CN" sz="1500" dirty="0"/>
              <a:t>Produce final result.</a:t>
            </a:r>
          </a:p>
          <a:p>
            <a:pPr>
              <a:lnSpc>
                <a:spcPct val="80000"/>
              </a:lnSpc>
            </a:pPr>
            <a:endParaRPr lang="en-US" altLang="zh-CN" sz="1500" dirty="0"/>
          </a:p>
        </p:txBody>
      </p:sp>
    </p:spTree>
    <p:extLst>
      <p:ext uri="{BB962C8B-B14F-4D97-AF65-F5344CB8AC3E}">
        <p14:creationId xmlns:p14="http://schemas.microsoft.com/office/powerpoint/2010/main" val="36119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Azure Machine Learning solution</a:t>
            </a:r>
          </a:p>
        </p:txBody>
      </p:sp>
      <p:sp>
        <p:nvSpPr>
          <p:cNvPr id="22" name="Rectangle 21"/>
          <p:cNvSpPr/>
          <p:nvPr/>
        </p:nvSpPr>
        <p:spPr bwMode="auto">
          <a:xfrm>
            <a:off x="1129029" y="1207723"/>
            <a:ext cx="2869597" cy="871905"/>
          </a:xfrm>
          <a:prstGeom prst="rect">
            <a:avLst/>
          </a:prstGeom>
          <a:solidFill>
            <a:schemeClr val="accent2">
              <a:lumMod val="60000"/>
              <a:lumOff val="4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05740" tIns="0" rIns="205740" bIns="0" numCol="1" rtlCol="0" anchor="ctr" anchorCtr="0" compatLnSpc="1">
            <a:prstTxWarp prst="textNoShape">
              <a:avLst/>
            </a:prstTxWarp>
          </a:bodyPr>
          <a:lstStyle/>
          <a:p>
            <a:pPr>
              <a:lnSpc>
                <a:spcPct val="90000"/>
              </a:lnSpc>
            </a:pPr>
            <a:r>
              <a:rPr lang="en-US" sz="1350" dirty="0">
                <a:solidFill>
                  <a:srgbClr val="FFFFFF"/>
                </a:solidFill>
                <a:latin typeface="Segoe UI Light" pitchFamily="34" charset="0"/>
              </a:rPr>
              <a:t>Azure ML Studio</a:t>
            </a:r>
          </a:p>
          <a:p>
            <a:pPr marL="214313" indent="-214313">
              <a:lnSpc>
                <a:spcPct val="90000"/>
              </a:lnSpc>
              <a:buFont typeface="Wingdings" charset="2"/>
              <a:buChar char="§"/>
            </a:pPr>
            <a:r>
              <a:rPr lang="en-US" sz="825" dirty="0">
                <a:solidFill>
                  <a:srgbClr val="FFFFFF"/>
                </a:solidFill>
                <a:latin typeface="Segoe UI Light" pitchFamily="34" charset="0"/>
              </a:rPr>
              <a:t>Browser-based</a:t>
            </a:r>
          </a:p>
          <a:p>
            <a:pPr marL="214313" indent="-214313">
              <a:lnSpc>
                <a:spcPct val="90000"/>
              </a:lnSpc>
              <a:buFont typeface="Wingdings" charset="2"/>
              <a:buChar char="§"/>
            </a:pPr>
            <a:r>
              <a:rPr lang="en-US" sz="825" dirty="0">
                <a:solidFill>
                  <a:srgbClr val="FFFFFF"/>
                </a:solidFill>
                <a:latin typeface="Segoe UI Light" pitchFamily="34" charset="0"/>
              </a:rPr>
              <a:t>Designed for people without deep data science backgrounds</a:t>
            </a:r>
          </a:p>
          <a:p>
            <a:pPr marL="214313" indent="-214313">
              <a:lnSpc>
                <a:spcPct val="90000"/>
              </a:lnSpc>
              <a:buFont typeface="Wingdings" charset="2"/>
              <a:buChar char="§"/>
            </a:pPr>
            <a:r>
              <a:rPr lang="en-US" sz="825" dirty="0">
                <a:solidFill>
                  <a:srgbClr val="FFFFFF"/>
                </a:solidFill>
                <a:latin typeface="Segoe UI Light" pitchFamily="34" charset="0"/>
              </a:rPr>
              <a:t>Supports deep science scenarios – R support, multiple models</a:t>
            </a:r>
            <a:endParaRPr lang="en-US" sz="825" dirty="0">
              <a:solidFill>
                <a:srgbClr val="FFFFFF"/>
              </a:solidFill>
              <a:latin typeface="Segoe UI"/>
            </a:endParaRPr>
          </a:p>
        </p:txBody>
      </p:sp>
      <p:sp>
        <p:nvSpPr>
          <p:cNvPr id="26" name="Rectangle 25"/>
          <p:cNvSpPr/>
          <p:nvPr/>
        </p:nvSpPr>
        <p:spPr bwMode="auto">
          <a:xfrm>
            <a:off x="1129029" y="3054106"/>
            <a:ext cx="2869597" cy="871905"/>
          </a:xfrm>
          <a:prstGeom prst="rect">
            <a:avLst/>
          </a:prstGeom>
          <a:solidFill>
            <a:schemeClr val="accent2">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05740" tIns="0" rIns="205740" bIns="0" numCol="1" rtlCol="0" anchor="ctr" anchorCtr="0" compatLnSpc="1">
            <a:prstTxWarp prst="textNoShape">
              <a:avLst/>
            </a:prstTxWarp>
          </a:bodyPr>
          <a:lstStyle/>
          <a:p>
            <a:pPr>
              <a:lnSpc>
                <a:spcPct val="90000"/>
              </a:lnSpc>
            </a:pPr>
            <a:r>
              <a:rPr lang="en-US" sz="1350" dirty="0">
                <a:solidFill>
                  <a:srgbClr val="FFFFFF"/>
                </a:solidFill>
                <a:latin typeface="Segoe UI Light" pitchFamily="34" charset="0"/>
              </a:rPr>
              <a:t>Azure Marketplace</a:t>
            </a:r>
          </a:p>
          <a:p>
            <a:pPr marL="214313" indent="-214313">
              <a:lnSpc>
                <a:spcPct val="90000"/>
              </a:lnSpc>
              <a:buFont typeface="Wingdings" charset="2"/>
              <a:buChar char="§"/>
            </a:pPr>
            <a:r>
              <a:rPr lang="en-US" sz="825" dirty="0">
                <a:solidFill>
                  <a:srgbClr val="FFFFFF"/>
                </a:solidFill>
                <a:latin typeface="Segoe UI Light" pitchFamily="34" charset="0"/>
              </a:rPr>
              <a:t>Drag-and-deploy</a:t>
            </a:r>
          </a:p>
          <a:p>
            <a:pPr marL="214313" indent="-214313">
              <a:lnSpc>
                <a:spcPct val="90000"/>
              </a:lnSpc>
              <a:buFont typeface="Wingdings" charset="2"/>
              <a:buChar char="§"/>
            </a:pPr>
            <a:r>
              <a:rPr lang="en-US" sz="825" dirty="0">
                <a:solidFill>
                  <a:srgbClr val="FFFFFF"/>
                </a:solidFill>
                <a:latin typeface="Segoe UI Light" pitchFamily="34" charset="0"/>
              </a:rPr>
              <a:t>Fast monetization of ML solutions and APIs</a:t>
            </a:r>
          </a:p>
          <a:p>
            <a:pPr marL="214313" indent="-214313">
              <a:lnSpc>
                <a:spcPct val="90000"/>
              </a:lnSpc>
              <a:buFont typeface="Wingdings" charset="2"/>
              <a:buChar char="§"/>
            </a:pPr>
            <a:r>
              <a:rPr lang="en-US" sz="825" dirty="0">
                <a:solidFill>
                  <a:srgbClr val="FFFFFF"/>
                </a:solidFill>
                <a:latin typeface="Segoe UI Light" pitchFamily="34" charset="0"/>
              </a:rPr>
              <a:t>Quick source for free and third-party Azure ML APIs</a:t>
            </a:r>
            <a:endParaRPr lang="en-US" sz="825" dirty="0">
              <a:solidFill>
                <a:srgbClr val="FFFFFF"/>
              </a:solidFill>
              <a:latin typeface="Segoe UI"/>
            </a:endParaRPr>
          </a:p>
        </p:txBody>
      </p:sp>
      <p:sp>
        <p:nvSpPr>
          <p:cNvPr id="30" name="Rectangle 29"/>
          <p:cNvSpPr/>
          <p:nvPr/>
        </p:nvSpPr>
        <p:spPr bwMode="auto">
          <a:xfrm>
            <a:off x="1129029" y="3977345"/>
            <a:ext cx="2869597" cy="871905"/>
          </a:xfrm>
          <a:prstGeom prst="rect">
            <a:avLst/>
          </a:prstGeom>
          <a:solidFill>
            <a:schemeClr val="accent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05740" tIns="0" rIns="205740" bIns="0" numCol="1" rtlCol="0" anchor="ctr" anchorCtr="0" compatLnSpc="1">
            <a:prstTxWarp prst="textNoShape">
              <a:avLst/>
            </a:prstTxWarp>
          </a:bodyPr>
          <a:lstStyle/>
          <a:p>
            <a:pPr>
              <a:lnSpc>
                <a:spcPct val="90000"/>
              </a:lnSpc>
            </a:pPr>
            <a:r>
              <a:rPr lang="en-US" sz="1350" dirty="0">
                <a:solidFill>
                  <a:srgbClr val="FFFFFF"/>
                </a:solidFill>
                <a:latin typeface="Segoe UI Light" pitchFamily="34" charset="0"/>
              </a:rPr>
              <a:t>Azure cloud services</a:t>
            </a:r>
          </a:p>
          <a:p>
            <a:pPr marL="128588" indent="-128588">
              <a:lnSpc>
                <a:spcPct val="90000"/>
              </a:lnSpc>
              <a:buFont typeface="Wingdings" charset="2"/>
              <a:buChar char="§"/>
            </a:pPr>
            <a:r>
              <a:rPr lang="en-US" sz="825" dirty="0">
                <a:solidFill>
                  <a:srgbClr val="FFFFFF"/>
                </a:solidFill>
                <a:latin typeface="Segoe UI Light" pitchFamily="34" charset="0"/>
              </a:rPr>
              <a:t>No software to install or infrastructure needed</a:t>
            </a:r>
          </a:p>
          <a:p>
            <a:pPr marL="128588" indent="-128588">
              <a:lnSpc>
                <a:spcPct val="90000"/>
              </a:lnSpc>
              <a:buFont typeface="Wingdings" charset="2"/>
              <a:buChar char="§"/>
            </a:pPr>
            <a:r>
              <a:rPr lang="en-US" sz="825" dirty="0">
                <a:solidFill>
                  <a:srgbClr val="FFFFFF"/>
                </a:solidFill>
                <a:latin typeface="Segoe UI Light" pitchFamily="34" charset="0"/>
              </a:rPr>
              <a:t>Nearly unlimited file repositories via Azure Storage</a:t>
            </a:r>
          </a:p>
          <a:p>
            <a:pPr marL="128588" indent="-128588">
              <a:lnSpc>
                <a:spcPct val="90000"/>
              </a:lnSpc>
              <a:buFont typeface="Wingdings" charset="2"/>
              <a:buChar char="§"/>
            </a:pPr>
            <a:r>
              <a:rPr lang="en-US" sz="825" dirty="0">
                <a:solidFill>
                  <a:srgbClr val="FFFFFF"/>
                </a:solidFill>
                <a:latin typeface="Segoe UI Light" pitchFamily="34" charset="0"/>
              </a:rPr>
              <a:t>Supports Azure data-related services – HDInsight, SQL Database</a:t>
            </a:r>
          </a:p>
        </p:txBody>
      </p:sp>
      <p:sp>
        <p:nvSpPr>
          <p:cNvPr id="37" name="Rectangle 36"/>
          <p:cNvSpPr/>
          <p:nvPr/>
        </p:nvSpPr>
        <p:spPr bwMode="auto">
          <a:xfrm>
            <a:off x="1129029" y="2130914"/>
            <a:ext cx="2869597" cy="871905"/>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05740" tIns="0" rIns="205740" bIns="0" numCol="1" rtlCol="0" anchor="ctr" anchorCtr="0" compatLnSpc="1">
            <a:prstTxWarp prst="textNoShape">
              <a:avLst/>
            </a:prstTxWarp>
          </a:bodyPr>
          <a:lstStyle/>
          <a:p>
            <a:pPr>
              <a:lnSpc>
                <a:spcPct val="90000"/>
              </a:lnSpc>
            </a:pPr>
            <a:r>
              <a:rPr lang="en-US" sz="1350" dirty="0">
                <a:solidFill>
                  <a:srgbClr val="FFFFFF"/>
                </a:solidFill>
                <a:latin typeface="Segoe UI Light" pitchFamily="34" charset="0"/>
              </a:rPr>
              <a:t>Azure ML API</a:t>
            </a:r>
          </a:p>
          <a:p>
            <a:pPr marL="214313" indent="-214313">
              <a:lnSpc>
                <a:spcPct val="90000"/>
              </a:lnSpc>
              <a:buFont typeface="Wingdings" charset="2"/>
              <a:buChar char="§"/>
            </a:pPr>
            <a:r>
              <a:rPr lang="en-US" sz="825" dirty="0">
                <a:solidFill>
                  <a:srgbClr val="FFFFFF"/>
                </a:solidFill>
                <a:latin typeface="Segoe UI Light" pitchFamily="34" charset="0"/>
              </a:rPr>
              <a:t>REST-based web service</a:t>
            </a:r>
          </a:p>
          <a:p>
            <a:pPr marL="214313" indent="-214313">
              <a:lnSpc>
                <a:spcPct val="90000"/>
              </a:lnSpc>
              <a:buFont typeface="Wingdings" charset="2"/>
              <a:buChar char="§"/>
            </a:pPr>
            <a:r>
              <a:rPr lang="en-US" sz="825" dirty="0">
                <a:solidFill>
                  <a:srgbClr val="FFFFFF"/>
                </a:solidFill>
                <a:latin typeface="Segoe UI Light" pitchFamily="34" charset="0"/>
              </a:rPr>
              <a:t>Supports best-in-class algorithms</a:t>
            </a:r>
          </a:p>
          <a:p>
            <a:pPr marL="214313" indent="-214313">
              <a:lnSpc>
                <a:spcPct val="90000"/>
              </a:lnSpc>
              <a:buFont typeface="Wingdings" charset="2"/>
              <a:buChar char="§"/>
            </a:pPr>
            <a:r>
              <a:rPr lang="en-US" sz="825" dirty="0">
                <a:solidFill>
                  <a:srgbClr val="FFFFFF"/>
                </a:solidFill>
                <a:latin typeface="Segoe UI Light" pitchFamily="34" charset="0"/>
              </a:rPr>
              <a:t>Reduces time from model experimentation to production</a:t>
            </a:r>
            <a:endParaRPr lang="en-US" sz="825" dirty="0">
              <a:solidFill>
                <a:srgbClr val="FFFFFF"/>
              </a:solidFill>
              <a:latin typeface="Segoe UI"/>
            </a:endParaRPr>
          </a:p>
        </p:txBody>
      </p:sp>
      <p:grpSp>
        <p:nvGrpSpPr>
          <p:cNvPr id="8" name="Group 7"/>
          <p:cNvGrpSpPr/>
          <p:nvPr/>
        </p:nvGrpSpPr>
        <p:grpSpPr>
          <a:xfrm>
            <a:off x="188354" y="3977345"/>
            <a:ext cx="871905" cy="871905"/>
            <a:chOff x="251139" y="5303127"/>
            <a:chExt cx="1162540" cy="1162540"/>
          </a:xfrm>
        </p:grpSpPr>
        <p:sp>
          <p:nvSpPr>
            <p:cNvPr id="42" name="Rectangle 41"/>
            <p:cNvSpPr/>
            <p:nvPr/>
          </p:nvSpPr>
          <p:spPr bwMode="auto">
            <a:xfrm>
              <a:off x="251139" y="5303127"/>
              <a:ext cx="1162540" cy="116254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pic>
          <p:nvPicPr>
            <p:cNvPr id="10" name="Picture 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98641" y="5637160"/>
              <a:ext cx="1084612" cy="56975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6" name="Group 5"/>
          <p:cNvGrpSpPr/>
          <p:nvPr/>
        </p:nvGrpSpPr>
        <p:grpSpPr>
          <a:xfrm>
            <a:off x="188354" y="2130914"/>
            <a:ext cx="871905" cy="871905"/>
            <a:chOff x="251139" y="2841218"/>
            <a:chExt cx="1162540" cy="1162540"/>
          </a:xfrm>
        </p:grpSpPr>
        <p:sp>
          <p:nvSpPr>
            <p:cNvPr id="40" name="Rectangle 39"/>
            <p:cNvSpPr/>
            <p:nvPr/>
          </p:nvSpPr>
          <p:spPr bwMode="auto">
            <a:xfrm>
              <a:off x="251139" y="2841218"/>
              <a:ext cx="1162540" cy="116254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pic>
          <p:nvPicPr>
            <p:cNvPr id="11" name="Picture 4" descr="W:\Open Engagements\Productivity\MS-Unified Communications\#1601 BizProd MOD Team Core Content Work\New Iconography\Words\Draft\62812\062812_white-02.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444669" y="3055746"/>
              <a:ext cx="765084" cy="76356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188354" y="3054106"/>
            <a:ext cx="871905" cy="871905"/>
            <a:chOff x="251139" y="4072141"/>
            <a:chExt cx="1162540" cy="1162540"/>
          </a:xfrm>
        </p:grpSpPr>
        <p:sp>
          <p:nvSpPr>
            <p:cNvPr id="41" name="Rectangle 40"/>
            <p:cNvSpPr/>
            <p:nvPr/>
          </p:nvSpPr>
          <p:spPr bwMode="auto">
            <a:xfrm>
              <a:off x="251139" y="4072141"/>
              <a:ext cx="1162540" cy="116254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2" name="Freeform 11"/>
            <p:cNvSpPr>
              <a:spLocks noEditPoints="1"/>
            </p:cNvSpPr>
            <p:nvPr/>
          </p:nvSpPr>
          <p:spPr bwMode="black">
            <a:xfrm>
              <a:off x="475780" y="4325551"/>
              <a:ext cx="727014" cy="672322"/>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endParaRPr lang="en-US" sz="1200" dirty="0">
                <a:solidFill>
                  <a:srgbClr val="FFFFFF"/>
                </a:solidFill>
                <a:latin typeface="Segoe UI"/>
              </a:endParaRPr>
            </a:p>
          </p:txBody>
        </p:sp>
      </p:grpSp>
      <p:grpSp>
        <p:nvGrpSpPr>
          <p:cNvPr id="4" name="Group 3"/>
          <p:cNvGrpSpPr/>
          <p:nvPr/>
        </p:nvGrpSpPr>
        <p:grpSpPr>
          <a:xfrm>
            <a:off x="188354" y="1207723"/>
            <a:ext cx="871905" cy="871905"/>
            <a:chOff x="251139" y="1610297"/>
            <a:chExt cx="1162540" cy="1162540"/>
          </a:xfrm>
        </p:grpSpPr>
        <p:sp>
          <p:nvSpPr>
            <p:cNvPr id="5" name="Rectangle 4"/>
            <p:cNvSpPr/>
            <p:nvPr/>
          </p:nvSpPr>
          <p:spPr bwMode="auto">
            <a:xfrm>
              <a:off x="251139" y="1610297"/>
              <a:ext cx="1162540" cy="116254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pic>
          <p:nvPicPr>
            <p:cNvPr id="13" name="Picture 12" descr="C:\Documents and Settings\Paul\My Documents\My Pictures\white brain dud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04" y="1838609"/>
              <a:ext cx="1070835" cy="750781"/>
            </a:xfrm>
            <a:prstGeom prst="rect">
              <a:avLst/>
            </a:prstGeom>
            <a:noFill/>
            <a:extLst/>
          </p:spPr>
        </p:pic>
      </p:grpSp>
      <p:pic>
        <p:nvPicPr>
          <p:cNvPr id="27" name="Picture 26"/>
          <p:cNvPicPr>
            <a:picLocks noChangeAspect="1"/>
          </p:cNvPicPr>
          <p:nvPr/>
        </p:nvPicPr>
        <p:blipFill>
          <a:blip r:embed="rId6"/>
          <a:stretch>
            <a:fillRect/>
          </a:stretch>
        </p:blipFill>
        <p:spPr>
          <a:xfrm>
            <a:off x="4095750" y="1204966"/>
            <a:ext cx="4829024" cy="3641690"/>
          </a:xfrm>
          <a:prstGeom prst="rect">
            <a:avLst/>
          </a:prstGeom>
        </p:spPr>
      </p:pic>
    </p:spTree>
    <p:extLst>
      <p:ext uri="{BB962C8B-B14F-4D97-AF65-F5344CB8AC3E}">
        <p14:creationId xmlns:p14="http://schemas.microsoft.com/office/powerpoint/2010/main" val="2273221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par>
                          <p:cTn id="8" fill="hold">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700"/>
                                        <p:tgtEl>
                                          <p:spTgt spid="22"/>
                                        </p:tgtEl>
                                      </p:cBhvr>
                                    </p:animEffect>
                                  </p:childTnLst>
                                </p:cTn>
                              </p:par>
                            </p:childTnLst>
                          </p:cTn>
                        </p:par>
                        <p:par>
                          <p:cTn id="12" fill="hold">
                            <p:stCondLst>
                              <p:cond delay="14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00"/>
                                        <p:tgtEl>
                                          <p:spTgt spid="6"/>
                                        </p:tgtEl>
                                      </p:cBhvr>
                                    </p:animEffect>
                                  </p:childTnLst>
                                </p:cTn>
                              </p:par>
                            </p:childTnLst>
                          </p:cTn>
                        </p:par>
                        <p:par>
                          <p:cTn id="16" fill="hold">
                            <p:stCondLst>
                              <p:cond delay="21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700"/>
                                        <p:tgtEl>
                                          <p:spTgt spid="37"/>
                                        </p:tgtEl>
                                      </p:cBhvr>
                                    </p:animEffect>
                                  </p:childTnLst>
                                </p:cTn>
                              </p:par>
                            </p:childTnLst>
                          </p:cTn>
                        </p:par>
                        <p:par>
                          <p:cTn id="20" fill="hold">
                            <p:stCondLst>
                              <p:cond delay="28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700"/>
                                        <p:tgtEl>
                                          <p:spTgt spid="7"/>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00"/>
                                        <p:tgtEl>
                                          <p:spTgt spid="26"/>
                                        </p:tgtEl>
                                      </p:cBhvr>
                                    </p:animEffect>
                                  </p:childTnLst>
                                </p:cTn>
                              </p:par>
                            </p:childTnLst>
                          </p:cTn>
                        </p:par>
                        <p:par>
                          <p:cTn id="28" fill="hold">
                            <p:stCondLst>
                              <p:cond delay="42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700"/>
                                        <p:tgtEl>
                                          <p:spTgt spid="8"/>
                                        </p:tgtEl>
                                      </p:cBhvr>
                                    </p:animEffect>
                                  </p:childTnLst>
                                </p:cTn>
                              </p:par>
                            </p:childTnLst>
                          </p:cTn>
                        </p:par>
                        <p:par>
                          <p:cTn id="32" fill="hold">
                            <p:stCondLst>
                              <p:cond delay="4900"/>
                            </p:stCondLst>
                            <p:childTnLst>
                              <p:par>
                                <p:cTn id="33" presetID="22" presetClass="entr" presetSubtype="8"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7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30"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1D73-29D6-461F-92B1-10A407554BA9}"/>
              </a:ext>
            </a:extLst>
          </p:cNvPr>
          <p:cNvSpPr>
            <a:spLocks noGrp="1"/>
          </p:cNvSpPr>
          <p:nvPr>
            <p:ph type="title"/>
          </p:nvPr>
        </p:nvSpPr>
        <p:spPr/>
        <p:txBody>
          <a:bodyPr>
            <a:normAutofit/>
          </a:bodyPr>
          <a:lstStyle/>
          <a:p>
            <a:r>
              <a:rPr lang="en-CA" dirty="0"/>
              <a:t>Text Analytic</a:t>
            </a:r>
          </a:p>
        </p:txBody>
      </p:sp>
      <p:sp>
        <p:nvSpPr>
          <p:cNvPr id="3" name="Content Placeholder 2">
            <a:extLst>
              <a:ext uri="{FF2B5EF4-FFF2-40B4-BE49-F238E27FC236}">
                <a16:creationId xmlns:a16="http://schemas.microsoft.com/office/drawing/2014/main" id="{CF66492B-63C9-4F09-B3FF-6566589A69B7}"/>
              </a:ext>
            </a:extLst>
          </p:cNvPr>
          <p:cNvSpPr>
            <a:spLocks noGrp="1"/>
          </p:cNvSpPr>
          <p:nvPr>
            <p:ph idx="1"/>
          </p:nvPr>
        </p:nvSpPr>
        <p:spPr/>
        <p:txBody>
          <a:bodyPr/>
          <a:lstStyle/>
          <a:p>
            <a:pPr>
              <a:buClr>
                <a:srgbClr val="595959"/>
              </a:buClr>
            </a:pPr>
            <a:r>
              <a:rPr lang="en-US" dirty="0"/>
              <a:t>Text analytic  is the technology to gather store and mine textual information to aware the businesses for better decisions.</a:t>
            </a:r>
          </a:p>
          <a:p>
            <a:pPr marL="0" indent="0">
              <a:buClr>
                <a:srgbClr val="595959"/>
              </a:buClr>
              <a:buNone/>
            </a:pPr>
            <a:endParaRPr lang="en-US" dirty="0"/>
          </a:p>
          <a:p>
            <a:pPr>
              <a:buFontTx/>
              <a:buChar char="•"/>
            </a:pPr>
            <a:r>
              <a:rPr lang="en-US" altLang="en-US" dirty="0"/>
              <a:t>70% information stored in text . Documents, journals, web pages, emails...</a:t>
            </a:r>
            <a:endParaRPr lang="en-US" dirty="0"/>
          </a:p>
          <a:p>
            <a:pPr>
              <a:spcBef>
                <a:spcPts val="1300"/>
              </a:spcBef>
            </a:pPr>
            <a:r>
              <a:rPr lang="en-US" dirty="0"/>
              <a:t>The source can be internal or can be gathered through social media, blogs or mobile data.</a:t>
            </a:r>
          </a:p>
          <a:p>
            <a:pPr marL="0" indent="0">
              <a:spcBef>
                <a:spcPts val="1300"/>
              </a:spcBef>
              <a:buNone/>
            </a:pPr>
            <a:r>
              <a:rPr lang="en-US" dirty="0"/>
              <a:t>     </a:t>
            </a:r>
          </a:p>
          <a:p>
            <a:pPr marL="0" indent="0">
              <a:buNone/>
            </a:pPr>
            <a:r>
              <a:rPr lang="en-US" altLang="en-US" dirty="0">
                <a:solidFill>
                  <a:schemeClr val="accent2"/>
                </a:solidFill>
              </a:rPr>
              <a:t>	</a:t>
            </a:r>
            <a:r>
              <a:rPr lang="en-US" altLang="en-US" dirty="0">
                <a:solidFill>
                  <a:srgbClr val="FF0000"/>
                </a:solidFill>
              </a:rPr>
              <a:t>It is necessary to automatically analyze, organize, summarize... </a:t>
            </a:r>
          </a:p>
          <a:p>
            <a:pPr marL="0" indent="0">
              <a:spcBef>
                <a:spcPts val="1300"/>
              </a:spcBef>
              <a:buNone/>
            </a:pPr>
            <a:endParaRPr lang="en-CA" dirty="0"/>
          </a:p>
        </p:txBody>
      </p:sp>
    </p:spTree>
    <p:extLst>
      <p:ext uri="{BB962C8B-B14F-4D97-AF65-F5344CB8AC3E}">
        <p14:creationId xmlns:p14="http://schemas.microsoft.com/office/powerpoint/2010/main" val="337373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ML Studio</a:t>
            </a:r>
          </a:p>
        </p:txBody>
      </p:sp>
      <p:sp>
        <p:nvSpPr>
          <p:cNvPr id="3" name="Content Placeholder 2"/>
          <p:cNvSpPr txBox="1">
            <a:spLocks/>
          </p:cNvSpPr>
          <p:nvPr/>
        </p:nvSpPr>
        <p:spPr>
          <a:xfrm>
            <a:off x="162144" y="2408532"/>
            <a:ext cx="4375841" cy="2277547"/>
          </a:xfrm>
          <a:prstGeom prst="rect">
            <a:avLst/>
          </a:prstGeom>
        </p:spPr>
        <p:txBody>
          <a:bodyPr vert="horz" wrap="square" lIns="0" tIns="0" rIns="0" bIns="0" rtlCol="0" anchor="ctr">
            <a:spAutoFit/>
          </a:bodyPr>
          <a:lstStyle>
            <a:lvl1pPr marL="0" indent="0" algn="l" defTabSz="914363" rtl="0" eaLnBrk="1" latinLnBrk="0" hangingPunct="1">
              <a:lnSpc>
                <a:spcPct val="90000"/>
              </a:lnSpc>
              <a:spcBef>
                <a:spcPts val="0"/>
              </a:spcBef>
              <a:spcAft>
                <a:spcPts val="675"/>
              </a:spcAft>
              <a:buClrTx/>
              <a:buSzPct val="90000"/>
              <a:buFont typeface="Arial" pitchFamily="34" charset="0"/>
              <a:buNone/>
              <a:defRPr sz="3200" kern="1200" spc="-100" baseline="0">
                <a:solidFill>
                  <a:schemeClr val="tx1"/>
                </a:solidFill>
                <a:latin typeface="Segoe UI Light" pitchFamily="34" charset="0"/>
                <a:ea typeface="+mn-ea"/>
                <a:cs typeface="+mn-cs"/>
              </a:defRPr>
            </a:lvl1pPr>
            <a:lvl2pPr marL="0" indent="0" algn="l" defTabSz="914363" rtl="0" eaLnBrk="1" latinLnBrk="0" hangingPunct="1">
              <a:lnSpc>
                <a:spcPct val="90000"/>
              </a:lnSpc>
              <a:spcBef>
                <a:spcPts val="0"/>
              </a:spcBef>
              <a:spcAft>
                <a:spcPts val="300"/>
              </a:spcAft>
              <a:buClr>
                <a:schemeClr val="bg2"/>
              </a:buClr>
              <a:buSzPct val="100000"/>
              <a:buFont typeface="Segoe UI" pitchFamily="34" charset="0"/>
              <a:buNone/>
              <a:defRPr sz="1800" kern="1200" spc="-50" baseline="0">
                <a:solidFill>
                  <a:schemeClr val="tx1"/>
                </a:solidFill>
                <a:latin typeface="Segoe UI" pitchFamily="34" charset="0"/>
                <a:ea typeface="+mn-ea"/>
                <a:cs typeface="+mn-cs"/>
              </a:defRPr>
            </a:lvl2pPr>
            <a:lvl3pPr marL="0" indent="0" algn="l" defTabSz="914363" rtl="0" eaLnBrk="1" latinLnBrk="0" hangingPunct="1">
              <a:lnSpc>
                <a:spcPct val="90000"/>
              </a:lnSpc>
              <a:spcBef>
                <a:spcPts val="0"/>
              </a:spcBef>
              <a:spcAft>
                <a:spcPts val="300"/>
              </a:spcAft>
              <a:buClr>
                <a:schemeClr val="bg2"/>
              </a:buClr>
              <a:buSzPct val="100000"/>
              <a:buFont typeface="Arial" pitchFamily="34" charset="0"/>
              <a:buNone/>
              <a:defRPr lang="en-US" sz="1500" kern="1200">
                <a:solidFill>
                  <a:schemeClr val="tx1"/>
                </a:solidFill>
                <a:latin typeface="Segoe UI" pitchFamily="34" charset="0"/>
                <a:ea typeface="+mn-ea"/>
                <a:cs typeface="+mn-cs"/>
              </a:defRPr>
            </a:lvl3pPr>
            <a:lvl4pPr marL="0" indent="0" algn="l" defTabSz="914363" rtl="0" eaLnBrk="1" latinLnBrk="0" hangingPunct="1">
              <a:lnSpc>
                <a:spcPct val="90000"/>
              </a:lnSpc>
              <a:spcBef>
                <a:spcPts val="0"/>
              </a:spcBef>
              <a:spcAft>
                <a:spcPts val="300"/>
              </a:spcAft>
              <a:buClr>
                <a:schemeClr val="bg2"/>
              </a:buClr>
              <a:buSzPct val="100000"/>
              <a:buFont typeface="Segoe UI" pitchFamily="34" charset="0"/>
              <a:buNone/>
              <a:defRPr sz="1600" kern="1200">
                <a:solidFill>
                  <a:schemeClr val="tx1"/>
                </a:solidFill>
                <a:latin typeface="Segoe UI" pitchFamily="34" charset="0"/>
                <a:ea typeface="+mn-ea"/>
                <a:cs typeface="+mn-cs"/>
              </a:defRPr>
            </a:lvl4pPr>
            <a:lvl5pPr marL="0" indent="0" algn="l" defTabSz="914363" rtl="0" eaLnBrk="1" latinLnBrk="0" hangingPunct="1">
              <a:lnSpc>
                <a:spcPct val="90000"/>
              </a:lnSpc>
              <a:spcBef>
                <a:spcPts val="0"/>
              </a:spcBef>
              <a:spcAft>
                <a:spcPts val="300"/>
              </a:spcAft>
              <a:buClr>
                <a:schemeClr val="bg2"/>
              </a:buClr>
              <a:buSzPct val="100000"/>
              <a:buFont typeface="Segoe UI" pitchFamily="34" charset="0"/>
              <a:buNone/>
              <a:defRPr sz="1600" kern="1200">
                <a:solidFill>
                  <a:schemeClr val="tx1"/>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Browser-based environment supporting general users and data scientists</a:t>
            </a:r>
          </a:p>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Immutable library of models including search, discover, and reuse</a:t>
            </a:r>
          </a:p>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Wide range of features, machine learning algorithms, and modeling strategies</a:t>
            </a:r>
          </a:p>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Ability to quickly deploy models as Azure web services to the ML API service</a:t>
            </a:r>
          </a:p>
        </p:txBody>
      </p:sp>
      <p:graphicFrame>
        <p:nvGraphicFramePr>
          <p:cNvPr id="5" name="Diagram 4"/>
          <p:cNvGraphicFramePr/>
          <p:nvPr>
            <p:extLst/>
          </p:nvPr>
        </p:nvGraphicFramePr>
        <p:xfrm>
          <a:off x="4725732" y="2103014"/>
          <a:ext cx="4486304" cy="2799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0" y="1341061"/>
            <a:ext cx="9144001" cy="612272"/>
            <a:chOff x="2" y="1751797"/>
            <a:chExt cx="11747432" cy="991402"/>
          </a:xfrm>
        </p:grpSpPr>
        <p:sp>
          <p:nvSpPr>
            <p:cNvPr id="4" name="Rectangle 3"/>
            <p:cNvSpPr/>
            <p:nvPr/>
          </p:nvSpPr>
          <p:spPr bwMode="auto">
            <a:xfrm>
              <a:off x="2" y="1751797"/>
              <a:ext cx="5830015" cy="99140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n-US" b="1" dirty="0">
                  <a:gradFill>
                    <a:gsLst>
                      <a:gs pos="0">
                        <a:srgbClr val="FFFFFF"/>
                      </a:gs>
                      <a:gs pos="100000">
                        <a:srgbClr val="FFFFFF"/>
                      </a:gs>
                    </a:gsLst>
                    <a:lin ang="5400000" scaled="0"/>
                  </a:gradFill>
                  <a:latin typeface="Segoe UI" pitchFamily="34" charset="0"/>
                  <a:ea typeface="Segoe UI" pitchFamily="34" charset="0"/>
                  <a:cs typeface="Segoe UI" pitchFamily="34" charset="0"/>
                </a:rPr>
                <a:t>ML Studio</a:t>
              </a:r>
            </a:p>
          </p:txBody>
        </p:sp>
        <p:sp>
          <p:nvSpPr>
            <p:cNvPr id="6" name="Rectangle 5"/>
            <p:cNvSpPr/>
            <p:nvPr/>
          </p:nvSpPr>
          <p:spPr bwMode="auto">
            <a:xfrm>
              <a:off x="5917419" y="1751797"/>
              <a:ext cx="5830015" cy="9914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n-US" b="1" dirty="0">
                  <a:gradFill>
                    <a:gsLst>
                      <a:gs pos="0">
                        <a:srgbClr val="FFFFFF"/>
                      </a:gs>
                      <a:gs pos="100000">
                        <a:srgbClr val="FFFFFF"/>
                      </a:gs>
                    </a:gsLst>
                    <a:lin ang="5400000" scaled="0"/>
                  </a:gradFill>
                  <a:latin typeface="Segoe UI" pitchFamily="34" charset="0"/>
                  <a:ea typeface="Segoe UI" pitchFamily="34" charset="0"/>
                  <a:cs typeface="Segoe UI" pitchFamily="34" charset="0"/>
                </a:rPr>
                <a:t>New enhancements</a:t>
              </a:r>
            </a:p>
          </p:txBody>
        </p:sp>
      </p:grpSp>
      <p:sp>
        <p:nvSpPr>
          <p:cNvPr id="13" name="Oval 12"/>
          <p:cNvSpPr/>
          <p:nvPr/>
        </p:nvSpPr>
        <p:spPr>
          <a:xfrm>
            <a:off x="4737495" y="2256488"/>
            <a:ext cx="807416" cy="807416"/>
          </a:xfrm>
          <a:prstGeom prst="ellipse">
            <a:avLst/>
          </a:prstGeom>
          <a:solidFill>
            <a:schemeClr val="bg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7" name="Oval 16"/>
          <p:cNvSpPr/>
          <p:nvPr/>
        </p:nvSpPr>
        <p:spPr>
          <a:xfrm>
            <a:off x="4934005" y="3103963"/>
            <a:ext cx="807416" cy="807416"/>
          </a:xfrm>
          <a:prstGeom prst="ellipse">
            <a:avLst/>
          </a:prstGeom>
          <a:solidFill>
            <a:schemeClr val="bg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9" name="Oval 18"/>
          <p:cNvSpPr/>
          <p:nvPr/>
        </p:nvSpPr>
        <p:spPr>
          <a:xfrm>
            <a:off x="4725732" y="3942413"/>
            <a:ext cx="807416" cy="807416"/>
          </a:xfrm>
          <a:prstGeom prst="ellipse">
            <a:avLst/>
          </a:prstGeom>
          <a:solidFill>
            <a:schemeClr val="bg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5" name="Block Arc 14"/>
          <p:cNvSpPr/>
          <p:nvPr/>
        </p:nvSpPr>
        <p:spPr>
          <a:xfrm>
            <a:off x="1581346" y="1618852"/>
            <a:ext cx="3769973" cy="3769973"/>
          </a:xfrm>
          <a:prstGeom prst="blockArc">
            <a:avLst>
              <a:gd name="adj1" fmla="val 18900000"/>
              <a:gd name="adj2" fmla="val 2700000"/>
              <a:gd name="adj3" fmla="val 430"/>
            </a:avLst>
          </a:prstGeom>
          <a:solidFill>
            <a:schemeClr val="accent6"/>
          </a:solidFill>
          <a:ln w="57150" cmpd="sng">
            <a:solidFill>
              <a:schemeClr val="accent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Oval 13"/>
          <p:cNvSpPr/>
          <p:nvPr/>
        </p:nvSpPr>
        <p:spPr>
          <a:xfrm>
            <a:off x="4791326" y="2310320"/>
            <a:ext cx="699753" cy="699753"/>
          </a:xfrm>
          <a:prstGeom prst="ellipse">
            <a:avLst/>
          </a:prstGeom>
          <a:solidFill>
            <a:schemeClr val="accent5"/>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8" name="Oval 17"/>
          <p:cNvSpPr/>
          <p:nvPr/>
        </p:nvSpPr>
        <p:spPr>
          <a:xfrm>
            <a:off x="4987836" y="3157794"/>
            <a:ext cx="699753" cy="699753"/>
          </a:xfrm>
          <a:prstGeom prst="ellipse">
            <a:avLst/>
          </a:prstGeom>
          <a:solidFill>
            <a:schemeClr val="accent5"/>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0" name="Oval 19"/>
          <p:cNvSpPr/>
          <p:nvPr/>
        </p:nvSpPr>
        <p:spPr>
          <a:xfrm>
            <a:off x="4779563" y="3996245"/>
            <a:ext cx="699753" cy="699753"/>
          </a:xfrm>
          <a:prstGeom prst="ellipse">
            <a:avLst/>
          </a:prstGeom>
          <a:solidFill>
            <a:schemeClr val="accent5"/>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73418" y="2490858"/>
            <a:ext cx="377901" cy="301495"/>
          </a:xfrm>
          <a:prstGeom prst="rect">
            <a:avLst/>
          </a:prstGeom>
        </p:spPr>
      </p:pic>
      <p:pic>
        <p:nvPicPr>
          <p:cNvPr id="28" name="Picture 3"/>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tretch>
            <a:fillRect/>
          </a:stretch>
        </p:blipFill>
        <p:spPr bwMode="auto">
          <a:xfrm>
            <a:off x="4905239" y="4169319"/>
            <a:ext cx="438143" cy="330029"/>
          </a:xfrm>
          <a:prstGeom prst="rect">
            <a:avLst/>
          </a:prstGeom>
          <a:noFill/>
          <a:ln>
            <a:noFill/>
          </a:ln>
          <a:extLst/>
        </p:spPr>
      </p:pic>
      <p:sp>
        <p:nvSpPr>
          <p:cNvPr id="29" name="Freeform 28"/>
          <p:cNvSpPr>
            <a:spLocks/>
          </p:cNvSpPr>
          <p:nvPr/>
        </p:nvSpPr>
        <p:spPr bwMode="black">
          <a:xfrm>
            <a:off x="5160811" y="3197481"/>
            <a:ext cx="342317" cy="595343"/>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pic>
        <p:nvPicPr>
          <p:cNvPr id="7" name="Picture 6" descr="shutterstock_214149340.jpg"/>
          <p:cNvPicPr>
            <a:picLocks noChangeAspect="1"/>
          </p:cNvPicPr>
          <p:nvPr/>
        </p:nvPicPr>
        <p:blipFill rotWithShape="1">
          <a:blip r:embed="rId10" cstate="print">
            <a:extLst>
              <a:ext uri="{28A0092B-C50C-407E-A947-70E740481C1C}">
                <a14:useLocalDpi xmlns:a14="http://schemas.microsoft.com/office/drawing/2010/main" val="0"/>
              </a:ext>
            </a:extLst>
          </a:blip>
          <a:srcRect l="874" t="28320" r="732" b="64229"/>
          <a:stretch/>
        </p:blipFill>
        <p:spPr>
          <a:xfrm>
            <a:off x="0" y="821713"/>
            <a:ext cx="9144000" cy="454794"/>
          </a:xfrm>
          <a:prstGeom prst="rect">
            <a:avLst/>
          </a:prstGeom>
        </p:spPr>
      </p:pic>
    </p:spTree>
    <p:extLst>
      <p:ext uri="{BB962C8B-B14F-4D97-AF65-F5344CB8AC3E}">
        <p14:creationId xmlns:p14="http://schemas.microsoft.com/office/powerpoint/2010/main" val="2393142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ML API</a:t>
            </a:r>
          </a:p>
        </p:txBody>
      </p:sp>
      <p:sp>
        <p:nvSpPr>
          <p:cNvPr id="3" name="Content Placeholder 2"/>
          <p:cNvSpPr txBox="1">
            <a:spLocks/>
          </p:cNvSpPr>
          <p:nvPr/>
        </p:nvSpPr>
        <p:spPr>
          <a:xfrm>
            <a:off x="162144" y="2408531"/>
            <a:ext cx="4375841" cy="2277547"/>
          </a:xfrm>
          <a:prstGeom prst="rect">
            <a:avLst/>
          </a:prstGeom>
        </p:spPr>
        <p:txBody>
          <a:bodyPr vert="horz" wrap="square" lIns="0" tIns="0" rIns="0" bIns="0" rtlCol="0" anchor="ctr">
            <a:spAutoFit/>
          </a:bodyPr>
          <a:lstStyle>
            <a:lvl1pPr marL="0" indent="0" algn="l" defTabSz="914363" rtl="0" eaLnBrk="1" latinLnBrk="0" hangingPunct="1">
              <a:lnSpc>
                <a:spcPct val="90000"/>
              </a:lnSpc>
              <a:spcBef>
                <a:spcPts val="0"/>
              </a:spcBef>
              <a:spcAft>
                <a:spcPts val="675"/>
              </a:spcAft>
              <a:buClrTx/>
              <a:buSzPct val="90000"/>
              <a:buFont typeface="Arial" pitchFamily="34" charset="0"/>
              <a:buNone/>
              <a:defRPr sz="3200" kern="1200" spc="-100" baseline="0">
                <a:solidFill>
                  <a:schemeClr val="tx1"/>
                </a:solidFill>
                <a:latin typeface="Segoe UI Light" pitchFamily="34" charset="0"/>
                <a:ea typeface="+mn-ea"/>
                <a:cs typeface="+mn-cs"/>
              </a:defRPr>
            </a:lvl1pPr>
            <a:lvl2pPr marL="0" indent="0" algn="l" defTabSz="914363" rtl="0" eaLnBrk="1" latinLnBrk="0" hangingPunct="1">
              <a:lnSpc>
                <a:spcPct val="90000"/>
              </a:lnSpc>
              <a:spcBef>
                <a:spcPts val="0"/>
              </a:spcBef>
              <a:spcAft>
                <a:spcPts val="300"/>
              </a:spcAft>
              <a:buClr>
                <a:schemeClr val="bg2"/>
              </a:buClr>
              <a:buSzPct val="100000"/>
              <a:buFont typeface="Segoe UI" pitchFamily="34" charset="0"/>
              <a:buNone/>
              <a:defRPr sz="1800" kern="1200" spc="-50" baseline="0">
                <a:solidFill>
                  <a:schemeClr val="tx1"/>
                </a:solidFill>
                <a:latin typeface="Segoe UI" pitchFamily="34" charset="0"/>
                <a:ea typeface="+mn-ea"/>
                <a:cs typeface="+mn-cs"/>
              </a:defRPr>
            </a:lvl2pPr>
            <a:lvl3pPr marL="0" indent="0" algn="l" defTabSz="914363" rtl="0" eaLnBrk="1" latinLnBrk="0" hangingPunct="1">
              <a:lnSpc>
                <a:spcPct val="90000"/>
              </a:lnSpc>
              <a:spcBef>
                <a:spcPts val="0"/>
              </a:spcBef>
              <a:spcAft>
                <a:spcPts val="300"/>
              </a:spcAft>
              <a:buClr>
                <a:schemeClr val="bg2"/>
              </a:buClr>
              <a:buSzPct val="100000"/>
              <a:buFont typeface="Arial" pitchFamily="34" charset="0"/>
              <a:buNone/>
              <a:defRPr lang="en-US" sz="1500" kern="1200">
                <a:solidFill>
                  <a:schemeClr val="tx1"/>
                </a:solidFill>
                <a:latin typeface="Segoe UI" pitchFamily="34" charset="0"/>
                <a:ea typeface="+mn-ea"/>
                <a:cs typeface="+mn-cs"/>
              </a:defRPr>
            </a:lvl3pPr>
            <a:lvl4pPr marL="0" indent="0" algn="l" defTabSz="914363" rtl="0" eaLnBrk="1" latinLnBrk="0" hangingPunct="1">
              <a:lnSpc>
                <a:spcPct val="90000"/>
              </a:lnSpc>
              <a:spcBef>
                <a:spcPts val="0"/>
              </a:spcBef>
              <a:spcAft>
                <a:spcPts val="300"/>
              </a:spcAft>
              <a:buClr>
                <a:schemeClr val="bg2"/>
              </a:buClr>
              <a:buSzPct val="100000"/>
              <a:buFont typeface="Segoe UI" pitchFamily="34" charset="0"/>
              <a:buNone/>
              <a:defRPr sz="1600" kern="1200">
                <a:solidFill>
                  <a:schemeClr val="tx1"/>
                </a:solidFill>
                <a:latin typeface="Segoe UI" pitchFamily="34" charset="0"/>
                <a:ea typeface="+mn-ea"/>
                <a:cs typeface="+mn-cs"/>
              </a:defRPr>
            </a:lvl4pPr>
            <a:lvl5pPr marL="0" indent="0" algn="l" defTabSz="914363" rtl="0" eaLnBrk="1" latinLnBrk="0" hangingPunct="1">
              <a:lnSpc>
                <a:spcPct val="90000"/>
              </a:lnSpc>
              <a:spcBef>
                <a:spcPts val="0"/>
              </a:spcBef>
              <a:spcAft>
                <a:spcPts val="300"/>
              </a:spcAft>
              <a:buClr>
                <a:schemeClr val="bg2"/>
              </a:buClr>
              <a:buSzPct val="100000"/>
              <a:buFont typeface="Segoe UI" pitchFamily="34" charset="0"/>
              <a:buNone/>
              <a:defRPr sz="1600" kern="1200">
                <a:solidFill>
                  <a:schemeClr val="tx1"/>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Web-service  and REST-based for easy creation and fast deployment</a:t>
            </a:r>
          </a:p>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Allows general users and data scientists to run models as web services in minutes</a:t>
            </a:r>
          </a:p>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Build apps that are easily accessible as web services, app plug-ins, or even mobile apps</a:t>
            </a:r>
          </a:p>
          <a:p>
            <a:pPr marL="257175" indent="-257175">
              <a:spcBef>
                <a:spcPts val="1324"/>
              </a:spcBef>
              <a:spcAft>
                <a:spcPts val="300"/>
              </a:spcAft>
              <a:buClr>
                <a:srgbClr val="FF8C00"/>
              </a:buClr>
              <a:buFont typeface="Wingdings" charset="2"/>
              <a:buChar char="§"/>
              <a:tabLst>
                <a:tab pos="173798" algn="l"/>
              </a:tabLst>
            </a:pPr>
            <a:r>
              <a:rPr lang="en-US" sz="1500" spc="-50" dirty="0">
                <a:solidFill>
                  <a:srgbClr val="505050"/>
                </a:solidFill>
                <a:cs typeface="Segoe UI Light" panose="020B0502040204020203" pitchFamily="34" charset="0"/>
              </a:rPr>
              <a:t>Supports advanced data science, including R coding and 350 R packages included</a:t>
            </a:r>
          </a:p>
        </p:txBody>
      </p:sp>
      <p:graphicFrame>
        <p:nvGraphicFramePr>
          <p:cNvPr id="5" name="Diagram 4"/>
          <p:cNvGraphicFramePr/>
          <p:nvPr>
            <p:extLst/>
          </p:nvPr>
        </p:nvGraphicFramePr>
        <p:xfrm>
          <a:off x="4725732" y="2103014"/>
          <a:ext cx="4486304" cy="2799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0" y="1341061"/>
            <a:ext cx="9144001" cy="612272"/>
            <a:chOff x="2" y="1751797"/>
            <a:chExt cx="11747432" cy="991402"/>
          </a:xfrm>
        </p:grpSpPr>
        <p:sp>
          <p:nvSpPr>
            <p:cNvPr id="4" name="Rectangle 3"/>
            <p:cNvSpPr/>
            <p:nvPr/>
          </p:nvSpPr>
          <p:spPr bwMode="auto">
            <a:xfrm>
              <a:off x="2" y="1751797"/>
              <a:ext cx="5830015" cy="99140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n-US" b="1"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ML API</a:t>
              </a:r>
            </a:p>
          </p:txBody>
        </p:sp>
        <p:sp>
          <p:nvSpPr>
            <p:cNvPr id="6" name="Rectangle 5"/>
            <p:cNvSpPr/>
            <p:nvPr/>
          </p:nvSpPr>
          <p:spPr bwMode="auto">
            <a:xfrm>
              <a:off x="5917419" y="1751797"/>
              <a:ext cx="5830015" cy="9914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ctr" anchorCtr="0" forceAA="0" compatLnSpc="1">
              <a:prstTxWarp prst="textNoShape">
                <a:avLst/>
              </a:prstTxWarp>
              <a:noAutofit/>
            </a:bodyPr>
            <a:lstStyle/>
            <a:p>
              <a:pPr algn="ctr" defTabSz="685574" fontAlgn="base">
                <a:spcBef>
                  <a:spcPct val="0"/>
                </a:spcBef>
                <a:spcAft>
                  <a:spcPct val="0"/>
                </a:spcAft>
              </a:pPr>
              <a:r>
                <a:rPr lang="en-US" b="1" dirty="0">
                  <a:gradFill>
                    <a:gsLst>
                      <a:gs pos="0">
                        <a:srgbClr val="FFFFFF"/>
                      </a:gs>
                      <a:gs pos="100000">
                        <a:srgbClr val="FFFFFF"/>
                      </a:gs>
                    </a:gsLst>
                    <a:lin ang="5400000" scaled="0"/>
                  </a:gradFill>
                  <a:latin typeface="Segoe UI" pitchFamily="34" charset="0"/>
                  <a:ea typeface="Segoe UI" pitchFamily="34" charset="0"/>
                  <a:cs typeface="Segoe UI" pitchFamily="34" charset="0"/>
                </a:rPr>
                <a:t>Azure ML Software </a:t>
              </a:r>
            </a:p>
            <a:p>
              <a:pPr algn="ctr" defTabSz="685574" fontAlgn="base">
                <a:spcBef>
                  <a:spcPct val="0"/>
                </a:spcBef>
                <a:spcAft>
                  <a:spcPct val="0"/>
                </a:spcAft>
              </a:pPr>
              <a:r>
                <a:rPr lang="en-US" b="1" dirty="0">
                  <a:gradFill>
                    <a:gsLst>
                      <a:gs pos="0">
                        <a:srgbClr val="FFFFFF"/>
                      </a:gs>
                      <a:gs pos="100000">
                        <a:srgbClr val="FFFFFF"/>
                      </a:gs>
                    </a:gsLst>
                    <a:lin ang="5400000" scaled="0"/>
                  </a:gradFill>
                  <a:latin typeface="Segoe UI" pitchFamily="34" charset="0"/>
                  <a:ea typeface="Segoe UI" pitchFamily="34" charset="0"/>
                  <a:cs typeface="Segoe UI" pitchFamily="34" charset="0"/>
                </a:rPr>
                <a:t>Development Kit </a:t>
              </a:r>
              <a:r>
                <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rPr>
                <a:t>(SDK)</a:t>
              </a:r>
            </a:p>
          </p:txBody>
        </p:sp>
      </p:grpSp>
      <p:sp>
        <p:nvSpPr>
          <p:cNvPr id="13" name="Oval 12"/>
          <p:cNvSpPr/>
          <p:nvPr/>
        </p:nvSpPr>
        <p:spPr>
          <a:xfrm>
            <a:off x="4737495" y="2256488"/>
            <a:ext cx="807416" cy="807416"/>
          </a:xfrm>
          <a:prstGeom prst="ellipse">
            <a:avLst/>
          </a:prstGeom>
          <a:solidFill>
            <a:schemeClr val="bg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7" name="Oval 16"/>
          <p:cNvSpPr/>
          <p:nvPr/>
        </p:nvSpPr>
        <p:spPr>
          <a:xfrm>
            <a:off x="4934005" y="3103963"/>
            <a:ext cx="807416" cy="807416"/>
          </a:xfrm>
          <a:prstGeom prst="ellipse">
            <a:avLst/>
          </a:prstGeom>
          <a:solidFill>
            <a:schemeClr val="bg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9" name="Oval 18"/>
          <p:cNvSpPr/>
          <p:nvPr/>
        </p:nvSpPr>
        <p:spPr>
          <a:xfrm>
            <a:off x="4725732" y="3942413"/>
            <a:ext cx="807416" cy="807416"/>
          </a:xfrm>
          <a:prstGeom prst="ellipse">
            <a:avLst/>
          </a:prstGeom>
          <a:solidFill>
            <a:schemeClr val="bg1"/>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5" name="Block Arc 14"/>
          <p:cNvSpPr/>
          <p:nvPr/>
        </p:nvSpPr>
        <p:spPr>
          <a:xfrm>
            <a:off x="1581346" y="1618852"/>
            <a:ext cx="3769973" cy="3769973"/>
          </a:xfrm>
          <a:prstGeom prst="blockArc">
            <a:avLst>
              <a:gd name="adj1" fmla="val 18900000"/>
              <a:gd name="adj2" fmla="val 2700000"/>
              <a:gd name="adj3" fmla="val 430"/>
            </a:avLst>
          </a:prstGeom>
          <a:solidFill>
            <a:schemeClr val="accent6"/>
          </a:solidFill>
          <a:ln w="57150" cmpd="sng">
            <a:solidFill>
              <a:schemeClr val="accent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Oval 13"/>
          <p:cNvSpPr/>
          <p:nvPr/>
        </p:nvSpPr>
        <p:spPr>
          <a:xfrm>
            <a:off x="4791326" y="2310320"/>
            <a:ext cx="699753" cy="699753"/>
          </a:xfrm>
          <a:prstGeom prst="ellipse">
            <a:avLst/>
          </a:prstGeom>
          <a:solidFill>
            <a:schemeClr val="accent5"/>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8" name="Oval 17"/>
          <p:cNvSpPr/>
          <p:nvPr/>
        </p:nvSpPr>
        <p:spPr>
          <a:xfrm>
            <a:off x="4987836" y="3157794"/>
            <a:ext cx="699753" cy="699753"/>
          </a:xfrm>
          <a:prstGeom prst="ellipse">
            <a:avLst/>
          </a:prstGeom>
          <a:solidFill>
            <a:schemeClr val="accent5"/>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0" name="Oval 19"/>
          <p:cNvSpPr/>
          <p:nvPr/>
        </p:nvSpPr>
        <p:spPr>
          <a:xfrm>
            <a:off x="4779563" y="3996245"/>
            <a:ext cx="699753" cy="699753"/>
          </a:xfrm>
          <a:prstGeom prst="ellipse">
            <a:avLst/>
          </a:prstGeom>
          <a:solidFill>
            <a:schemeClr val="accent5"/>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1" name="Freeform 58"/>
          <p:cNvSpPr>
            <a:spLocks noEditPoints="1"/>
          </p:cNvSpPr>
          <p:nvPr/>
        </p:nvSpPr>
        <p:spPr bwMode="black">
          <a:xfrm>
            <a:off x="4962970" y="2436054"/>
            <a:ext cx="365120" cy="442995"/>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endParaRPr lang="en-US" sz="1200" dirty="0">
              <a:solidFill>
                <a:srgbClr val="505050"/>
              </a:solidFill>
              <a:latin typeface="Segoe UI"/>
            </a:endParaRPr>
          </a:p>
        </p:txBody>
      </p:sp>
      <p:sp>
        <p:nvSpPr>
          <p:cNvPr id="22" name="Freeform 15"/>
          <p:cNvSpPr>
            <a:spLocks noEditPoints="1"/>
          </p:cNvSpPr>
          <p:nvPr/>
        </p:nvSpPr>
        <p:spPr bwMode="black">
          <a:xfrm>
            <a:off x="4925061" y="4143473"/>
            <a:ext cx="422921" cy="421167"/>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685772"/>
            <a:endParaRPr lang="en-US" sz="1200" dirty="0">
              <a:solidFill>
                <a:srgbClr val="000000"/>
              </a:solidFill>
              <a:latin typeface="Segoe UI"/>
            </a:endParaRPr>
          </a:p>
        </p:txBody>
      </p:sp>
      <p:pic>
        <p:nvPicPr>
          <p:cNvPr id="23" name="Picture 3" descr="C:\Users\Jonahs\Dropbox\Projects SCOTT\MEET Windows Azure\source\Background\tile-icon-bigdata.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136521" y="3322422"/>
            <a:ext cx="398089" cy="398089"/>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3" descr="shutterstock_214149340.jpg"/>
          <p:cNvPicPr>
            <a:picLocks noChangeAspect="1"/>
          </p:cNvPicPr>
          <p:nvPr/>
        </p:nvPicPr>
        <p:blipFill rotWithShape="1">
          <a:blip r:embed="rId9" cstate="print">
            <a:extLst>
              <a:ext uri="{28A0092B-C50C-407E-A947-70E740481C1C}">
                <a14:useLocalDpi xmlns:a14="http://schemas.microsoft.com/office/drawing/2010/main" val="0"/>
              </a:ext>
            </a:extLst>
          </a:blip>
          <a:srcRect l="874" t="28320" r="732" b="64229"/>
          <a:stretch/>
        </p:blipFill>
        <p:spPr>
          <a:xfrm>
            <a:off x="0" y="821713"/>
            <a:ext cx="9144000" cy="454794"/>
          </a:xfrm>
          <a:prstGeom prst="rect">
            <a:avLst/>
          </a:prstGeom>
        </p:spPr>
      </p:pic>
    </p:spTree>
    <p:extLst>
      <p:ext uri="{BB962C8B-B14F-4D97-AF65-F5344CB8AC3E}">
        <p14:creationId xmlns:p14="http://schemas.microsoft.com/office/powerpoint/2010/main" val="3291826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7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vs Data Mining</a:t>
            </a:r>
          </a:p>
        </p:txBody>
      </p:sp>
      <p:grpSp>
        <p:nvGrpSpPr>
          <p:cNvPr id="5" name="Group 20">
            <a:extLst>
              <a:ext uri="{FF2B5EF4-FFF2-40B4-BE49-F238E27FC236}">
                <a16:creationId xmlns:a16="http://schemas.microsoft.com/office/drawing/2014/main" id="{6BFD7B68-57F5-434B-B16A-E8FC688AAFA1}"/>
              </a:ext>
            </a:extLst>
          </p:cNvPr>
          <p:cNvGrpSpPr>
            <a:grpSpLocks/>
          </p:cNvGrpSpPr>
          <p:nvPr/>
        </p:nvGrpSpPr>
        <p:grpSpPr bwMode="auto">
          <a:xfrm>
            <a:off x="2408349" y="940157"/>
            <a:ext cx="6078828" cy="3889421"/>
            <a:chOff x="144" y="576"/>
            <a:chExt cx="5777" cy="4455"/>
          </a:xfrm>
        </p:grpSpPr>
        <p:sp>
          <p:nvSpPr>
            <p:cNvPr id="6" name="Rectangle 6">
              <a:extLst>
                <a:ext uri="{FF2B5EF4-FFF2-40B4-BE49-F238E27FC236}">
                  <a16:creationId xmlns:a16="http://schemas.microsoft.com/office/drawing/2014/main" id="{BA1A5180-3BC9-F341-857E-47495F9E73EC}"/>
                </a:ext>
              </a:extLst>
            </p:cNvPr>
            <p:cNvSpPr>
              <a:spLocks noChangeArrowheads="1"/>
            </p:cNvSpPr>
            <p:nvPr/>
          </p:nvSpPr>
          <p:spPr bwMode="auto">
            <a:xfrm>
              <a:off x="144" y="576"/>
              <a:ext cx="5527" cy="418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7" name="Rectangle 4">
              <a:extLst>
                <a:ext uri="{FF2B5EF4-FFF2-40B4-BE49-F238E27FC236}">
                  <a16:creationId xmlns:a16="http://schemas.microsoft.com/office/drawing/2014/main" id="{F6772791-2E73-F741-B5EB-04A787DD542E}"/>
                </a:ext>
              </a:extLst>
            </p:cNvPr>
            <p:cNvSpPr>
              <a:spLocks noChangeArrowheads="1"/>
            </p:cNvSpPr>
            <p:nvPr/>
          </p:nvSpPr>
          <p:spPr bwMode="auto">
            <a:xfrm>
              <a:off x="1440" y="576"/>
              <a:ext cx="151"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Tx/>
                <a:buChar char="•"/>
              </a:pPr>
              <a:endParaRPr lang="en-US" altLang="en-US" sz="1200"/>
            </a:p>
          </p:txBody>
        </p:sp>
        <p:sp>
          <p:nvSpPr>
            <p:cNvPr id="8" name="Text Box 5">
              <a:extLst>
                <a:ext uri="{FF2B5EF4-FFF2-40B4-BE49-F238E27FC236}">
                  <a16:creationId xmlns:a16="http://schemas.microsoft.com/office/drawing/2014/main" id="{5013CC3C-1358-074C-A256-9A2505184EC1}"/>
                </a:ext>
              </a:extLst>
            </p:cNvPr>
            <p:cNvSpPr txBox="1">
              <a:spLocks noChangeArrowheads="1"/>
            </p:cNvSpPr>
            <p:nvPr/>
          </p:nvSpPr>
          <p:spPr bwMode="auto">
            <a:xfrm>
              <a:off x="192" y="618"/>
              <a:ext cx="5729" cy="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spcBef>
                  <a:spcPct val="50000"/>
                </a:spcBef>
              </a:pPr>
              <a:r>
                <a:rPr lang="en-US" altLang="en-US" sz="1200" dirty="0"/>
                <a:t>                                              </a:t>
              </a:r>
              <a:r>
                <a:rPr lang="en-US" altLang="en-US" sz="1200" b="1" dirty="0"/>
                <a:t>Data Mining</a:t>
              </a:r>
              <a:r>
                <a:rPr lang="en-US" altLang="en-US" sz="1200" dirty="0"/>
                <a:t>                               </a:t>
              </a:r>
              <a:r>
                <a:rPr lang="en-US" altLang="en-US" sz="1200" b="1" dirty="0"/>
                <a:t>Text Mining</a:t>
              </a:r>
              <a:endParaRPr lang="en-US" altLang="en-US" sz="1200" dirty="0"/>
            </a:p>
            <a:p>
              <a:pPr>
                <a:lnSpc>
                  <a:spcPct val="140000"/>
                </a:lnSpc>
                <a:spcBef>
                  <a:spcPct val="50000"/>
                </a:spcBef>
              </a:pPr>
              <a:r>
                <a:rPr lang="en-US" altLang="en-US" sz="1200" dirty="0"/>
                <a:t>  Data Object             Numerical &amp; categorical data                   Textual data</a:t>
              </a:r>
            </a:p>
            <a:p>
              <a:pPr>
                <a:lnSpc>
                  <a:spcPct val="140000"/>
                </a:lnSpc>
                <a:spcBef>
                  <a:spcPct val="50000"/>
                </a:spcBef>
              </a:pPr>
              <a:r>
                <a:rPr lang="en-US" altLang="en-US" sz="1200" dirty="0"/>
                <a:t>  Data structure                    Structure                         Un structure &amp; semi-structure Data representation          Straightforward                               Complex</a:t>
              </a:r>
            </a:p>
            <a:p>
              <a:pPr>
                <a:lnSpc>
                  <a:spcPct val="140000"/>
                </a:lnSpc>
                <a:spcBef>
                  <a:spcPct val="50000"/>
                </a:spcBef>
              </a:pPr>
              <a:r>
                <a:rPr lang="en-US" altLang="en-US" sz="1200" dirty="0"/>
                <a:t>Space dimension          &lt;tens of thousands                      &gt; tens of thousands</a:t>
              </a:r>
            </a:p>
            <a:p>
              <a:pPr>
                <a:spcBef>
                  <a:spcPct val="50000"/>
                </a:spcBef>
              </a:pPr>
              <a:r>
                <a:rPr lang="en-US" altLang="en-US" sz="1200" dirty="0"/>
                <a:t>                                       Data analysis,                              Data mining</a:t>
              </a:r>
            </a:p>
            <a:p>
              <a:pPr>
                <a:spcBef>
                  <a:spcPct val="50000"/>
                </a:spcBef>
              </a:pPr>
              <a:r>
                <a:rPr lang="en-US" altLang="en-US" sz="1200" dirty="0"/>
                <a:t>        Methods             machine learning , statistic,           information retrieval, </a:t>
              </a:r>
            </a:p>
            <a:p>
              <a:pPr>
                <a:spcBef>
                  <a:spcPct val="50000"/>
                </a:spcBef>
              </a:pPr>
              <a:r>
                <a:rPr lang="en-US" altLang="en-US" sz="1200" dirty="0"/>
                <a:t>                                         Neural Network,                           NLP,...</a:t>
              </a:r>
            </a:p>
            <a:p>
              <a:pPr>
                <a:spcBef>
                  <a:spcPct val="50000"/>
                </a:spcBef>
              </a:pPr>
              <a:r>
                <a:rPr lang="en-US" altLang="en-US" sz="1200" dirty="0"/>
                <a:t>       Maturity              Broad Implementation since         Broad Implementation </a:t>
              </a:r>
            </a:p>
            <a:p>
              <a:pPr>
                <a:spcBef>
                  <a:spcPct val="50000"/>
                </a:spcBef>
              </a:pPr>
              <a:r>
                <a:rPr lang="en-US" altLang="en-US" sz="1200" dirty="0"/>
                <a:t>                                                1994                                    starting 2000</a:t>
              </a:r>
            </a:p>
            <a:p>
              <a:pPr>
                <a:spcBef>
                  <a:spcPct val="50000"/>
                </a:spcBef>
              </a:pPr>
              <a:r>
                <a:rPr lang="en-US" altLang="en-US" sz="1200" dirty="0"/>
                <a:t>       Market              10</a:t>
              </a:r>
              <a:r>
                <a:rPr lang="en-US" altLang="en-US" sz="1200" baseline="30000" dirty="0"/>
                <a:t>5 </a:t>
              </a:r>
              <a:r>
                <a:rPr lang="en-US" altLang="en-US" sz="1200" dirty="0"/>
                <a:t>analysts at large and mid     10</a:t>
              </a:r>
              <a:r>
                <a:rPr lang="en-US" altLang="en-US" sz="1200" baseline="30000" dirty="0"/>
                <a:t>8 </a:t>
              </a:r>
              <a:r>
                <a:rPr lang="en-US" altLang="en-US" sz="1200" dirty="0"/>
                <a:t>analysts corporate workers  </a:t>
              </a:r>
            </a:p>
            <a:p>
              <a:pPr>
                <a:spcBef>
                  <a:spcPct val="50000"/>
                </a:spcBef>
              </a:pPr>
              <a:r>
                <a:rPr lang="en-US" altLang="en-US" sz="1200" dirty="0"/>
                <a:t>                                           size companies                       and individual  users</a:t>
              </a:r>
            </a:p>
            <a:p>
              <a:pPr>
                <a:spcBef>
                  <a:spcPct val="50000"/>
                </a:spcBef>
              </a:pPr>
              <a:r>
                <a:rPr lang="en-US" altLang="en-US" sz="1200" dirty="0"/>
                <a:t>   </a:t>
              </a:r>
            </a:p>
          </p:txBody>
        </p:sp>
        <p:sp>
          <p:nvSpPr>
            <p:cNvPr id="9" name="Line 7">
              <a:extLst>
                <a:ext uri="{FF2B5EF4-FFF2-40B4-BE49-F238E27FC236}">
                  <a16:creationId xmlns:a16="http://schemas.microsoft.com/office/drawing/2014/main" id="{BDF2ED32-9DC9-2845-8647-5FC07DB88AA3}"/>
                </a:ext>
              </a:extLst>
            </p:cNvPr>
            <p:cNvSpPr>
              <a:spLocks noChangeShapeType="1"/>
            </p:cNvSpPr>
            <p:nvPr/>
          </p:nvSpPr>
          <p:spPr bwMode="auto">
            <a:xfrm>
              <a:off x="3603" y="576"/>
              <a:ext cx="0" cy="4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0" name="Line 8">
              <a:extLst>
                <a:ext uri="{FF2B5EF4-FFF2-40B4-BE49-F238E27FC236}">
                  <a16:creationId xmlns:a16="http://schemas.microsoft.com/office/drawing/2014/main" id="{F8543EDE-EE42-1B45-B273-FB1222CA7881}"/>
                </a:ext>
              </a:extLst>
            </p:cNvPr>
            <p:cNvSpPr>
              <a:spLocks noChangeShapeType="1"/>
            </p:cNvSpPr>
            <p:nvPr/>
          </p:nvSpPr>
          <p:spPr bwMode="auto">
            <a:xfrm>
              <a:off x="1572" y="576"/>
              <a:ext cx="0" cy="4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1" name="Line 11">
              <a:extLst>
                <a:ext uri="{FF2B5EF4-FFF2-40B4-BE49-F238E27FC236}">
                  <a16:creationId xmlns:a16="http://schemas.microsoft.com/office/drawing/2014/main" id="{C10C25B7-A4AA-0D4E-8589-85FEF29DAE7D}"/>
                </a:ext>
              </a:extLst>
            </p:cNvPr>
            <p:cNvSpPr>
              <a:spLocks noChangeShapeType="1"/>
            </p:cNvSpPr>
            <p:nvPr/>
          </p:nvSpPr>
          <p:spPr bwMode="auto">
            <a:xfrm>
              <a:off x="144" y="987"/>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2" name="Line 12">
              <a:extLst>
                <a:ext uri="{FF2B5EF4-FFF2-40B4-BE49-F238E27FC236}">
                  <a16:creationId xmlns:a16="http://schemas.microsoft.com/office/drawing/2014/main" id="{9CD2D206-AD15-1640-98E4-E94045F7D0A0}"/>
                </a:ext>
              </a:extLst>
            </p:cNvPr>
            <p:cNvSpPr>
              <a:spLocks noChangeShapeType="1"/>
            </p:cNvSpPr>
            <p:nvPr/>
          </p:nvSpPr>
          <p:spPr bwMode="auto">
            <a:xfrm>
              <a:off x="144" y="1383"/>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3" name="Line 13">
              <a:extLst>
                <a:ext uri="{FF2B5EF4-FFF2-40B4-BE49-F238E27FC236}">
                  <a16:creationId xmlns:a16="http://schemas.microsoft.com/office/drawing/2014/main" id="{B0E5B1B0-C803-6946-961D-A1C64D3ADE5B}"/>
                </a:ext>
              </a:extLst>
            </p:cNvPr>
            <p:cNvSpPr>
              <a:spLocks noChangeShapeType="1"/>
            </p:cNvSpPr>
            <p:nvPr/>
          </p:nvSpPr>
          <p:spPr bwMode="auto">
            <a:xfrm>
              <a:off x="144" y="1749"/>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4" name="Line 14">
              <a:extLst>
                <a:ext uri="{FF2B5EF4-FFF2-40B4-BE49-F238E27FC236}">
                  <a16:creationId xmlns:a16="http://schemas.microsoft.com/office/drawing/2014/main" id="{C8AE3D9B-944D-114F-B3F4-480F052CF788}"/>
                </a:ext>
              </a:extLst>
            </p:cNvPr>
            <p:cNvSpPr>
              <a:spLocks noChangeShapeType="1"/>
            </p:cNvSpPr>
            <p:nvPr/>
          </p:nvSpPr>
          <p:spPr bwMode="auto">
            <a:xfrm>
              <a:off x="156" y="2100"/>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 name="Line 15">
              <a:extLst>
                <a:ext uri="{FF2B5EF4-FFF2-40B4-BE49-F238E27FC236}">
                  <a16:creationId xmlns:a16="http://schemas.microsoft.com/office/drawing/2014/main" id="{D21B524E-084E-224C-921E-6B7CD4ECC097}"/>
                </a:ext>
              </a:extLst>
            </p:cNvPr>
            <p:cNvSpPr>
              <a:spLocks noChangeShapeType="1"/>
            </p:cNvSpPr>
            <p:nvPr/>
          </p:nvSpPr>
          <p:spPr bwMode="auto">
            <a:xfrm>
              <a:off x="151" y="2471"/>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 name="Line 16">
              <a:extLst>
                <a:ext uri="{FF2B5EF4-FFF2-40B4-BE49-F238E27FC236}">
                  <a16:creationId xmlns:a16="http://schemas.microsoft.com/office/drawing/2014/main" id="{FB0148AD-F0E2-6942-BDA1-75FFCA1CBEEC}"/>
                </a:ext>
              </a:extLst>
            </p:cNvPr>
            <p:cNvSpPr>
              <a:spLocks noChangeShapeType="1"/>
            </p:cNvSpPr>
            <p:nvPr/>
          </p:nvSpPr>
          <p:spPr bwMode="auto">
            <a:xfrm>
              <a:off x="144" y="3376"/>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dirty="0"/>
                <a:t> </a:t>
              </a:r>
            </a:p>
          </p:txBody>
        </p:sp>
        <p:sp>
          <p:nvSpPr>
            <p:cNvPr id="17" name="Line 19">
              <a:extLst>
                <a:ext uri="{FF2B5EF4-FFF2-40B4-BE49-F238E27FC236}">
                  <a16:creationId xmlns:a16="http://schemas.microsoft.com/office/drawing/2014/main" id="{7F03622A-2BFD-3741-AB70-02F0DF64156D}"/>
                </a:ext>
              </a:extLst>
            </p:cNvPr>
            <p:cNvSpPr>
              <a:spLocks noChangeShapeType="1"/>
            </p:cNvSpPr>
            <p:nvPr/>
          </p:nvSpPr>
          <p:spPr bwMode="auto">
            <a:xfrm>
              <a:off x="151" y="4080"/>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Tree>
    <p:extLst>
      <p:ext uri="{BB962C8B-B14F-4D97-AF65-F5344CB8AC3E}">
        <p14:creationId xmlns:p14="http://schemas.microsoft.com/office/powerpoint/2010/main" val="370180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Text-Preprocessing</a:t>
            </a:r>
          </a:p>
        </p:txBody>
      </p:sp>
      <p:sp>
        <p:nvSpPr>
          <p:cNvPr id="3" name="Content Placeholder 2"/>
          <p:cNvSpPr>
            <a:spLocks noGrp="1"/>
          </p:cNvSpPr>
          <p:nvPr>
            <p:ph idx="1"/>
          </p:nvPr>
        </p:nvSpPr>
        <p:spPr>
          <a:xfrm>
            <a:off x="1717040" y="1200150"/>
            <a:ext cx="6969760" cy="3255735"/>
          </a:xfrm>
        </p:spPr>
        <p:txBody>
          <a:bodyPr>
            <a:normAutofit/>
          </a:bodyPr>
          <a:lstStyle/>
          <a:p>
            <a:pPr marL="720090" lvl="1">
              <a:buClr>
                <a:srgbClr val="595959"/>
              </a:buClr>
            </a:pPr>
            <a:r>
              <a:rPr lang="en-US" dirty="0"/>
              <a:t>Sentence and word tokenizing</a:t>
            </a:r>
          </a:p>
          <a:p>
            <a:pPr lvl="1">
              <a:spcBef>
                <a:spcPts val="1300"/>
              </a:spcBef>
            </a:pPr>
            <a:r>
              <a:rPr lang="en-US" dirty="0"/>
              <a:t>Parsing </a:t>
            </a:r>
          </a:p>
          <a:p>
            <a:pPr lvl="1">
              <a:spcBef>
                <a:spcPts val="1300"/>
              </a:spcBef>
            </a:pPr>
            <a:r>
              <a:rPr lang="en-US" dirty="0"/>
              <a:t>Part of speech tagging</a:t>
            </a:r>
          </a:p>
          <a:p>
            <a:pPr lvl="1">
              <a:spcBef>
                <a:spcPts val="1300"/>
              </a:spcBef>
            </a:pPr>
            <a:r>
              <a:rPr lang="en-US" dirty="0"/>
              <a:t>Text stemming</a:t>
            </a:r>
          </a:p>
          <a:p>
            <a:pPr lvl="1">
              <a:spcBef>
                <a:spcPts val="1300"/>
              </a:spcBef>
            </a:pPr>
            <a:r>
              <a:rPr lang="en-US" dirty="0"/>
              <a:t>Chunking  </a:t>
            </a:r>
          </a:p>
          <a:p>
            <a:pPr lvl="1">
              <a:spcBef>
                <a:spcPts val="1300"/>
              </a:spcBef>
            </a:pPr>
            <a:r>
              <a:rPr lang="en-US" dirty="0"/>
              <a:t>Lemmatizing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CEA-847D-4817-91B6-2B02CED541A9}"/>
              </a:ext>
            </a:extLst>
          </p:cNvPr>
          <p:cNvSpPr>
            <a:spLocks noGrp="1"/>
          </p:cNvSpPr>
          <p:nvPr>
            <p:ph type="title"/>
          </p:nvPr>
        </p:nvSpPr>
        <p:spPr/>
        <p:txBody>
          <a:bodyPr/>
          <a:lstStyle/>
          <a:p>
            <a:r>
              <a:rPr lang="en-CA" dirty="0"/>
              <a:t>Text mining approaches</a:t>
            </a:r>
          </a:p>
        </p:txBody>
      </p:sp>
      <p:sp>
        <p:nvSpPr>
          <p:cNvPr id="3" name="Content Placeholder 2">
            <a:extLst>
              <a:ext uri="{FF2B5EF4-FFF2-40B4-BE49-F238E27FC236}">
                <a16:creationId xmlns:a16="http://schemas.microsoft.com/office/drawing/2014/main" id="{776D14ED-BD23-45D6-8FE3-CE28C89DF452}"/>
              </a:ext>
            </a:extLst>
          </p:cNvPr>
          <p:cNvSpPr>
            <a:spLocks noGrp="1"/>
          </p:cNvSpPr>
          <p:nvPr>
            <p:ph idx="1"/>
          </p:nvPr>
        </p:nvSpPr>
        <p:spPr>
          <a:xfrm>
            <a:off x="1517344" y="1200151"/>
            <a:ext cx="6683227" cy="3603077"/>
          </a:xfrm>
        </p:spPr>
        <p:txBody>
          <a:bodyPr>
            <a:normAutofit/>
          </a:bodyPr>
          <a:lstStyle/>
          <a:p>
            <a:pPr marL="720090" lvl="1">
              <a:buClr>
                <a:srgbClr val="595959"/>
              </a:buClr>
            </a:pPr>
            <a:r>
              <a:rPr lang="en-US" dirty="0"/>
              <a:t>Sentiment analysis</a:t>
            </a:r>
          </a:p>
          <a:p>
            <a:pPr lvl="1">
              <a:spcBef>
                <a:spcPts val="1300"/>
              </a:spcBef>
            </a:pPr>
            <a:r>
              <a:rPr lang="en-US" dirty="0"/>
              <a:t>Spam filtering</a:t>
            </a:r>
          </a:p>
          <a:p>
            <a:pPr lvl="1">
              <a:spcBef>
                <a:spcPts val="1300"/>
              </a:spcBef>
            </a:pPr>
            <a:r>
              <a:rPr lang="en-US" dirty="0"/>
              <a:t>Text categorization</a:t>
            </a:r>
          </a:p>
          <a:p>
            <a:pPr lvl="1">
              <a:spcBef>
                <a:spcPts val="1300"/>
              </a:spcBef>
            </a:pPr>
            <a:r>
              <a:rPr lang="en-US" dirty="0"/>
              <a:t>Topic detection</a:t>
            </a:r>
          </a:p>
          <a:p>
            <a:pPr lvl="1">
              <a:spcBef>
                <a:spcPts val="1300"/>
              </a:spcBef>
            </a:pPr>
            <a:r>
              <a:rPr lang="en-US" dirty="0"/>
              <a:t>Keyword Frequency</a:t>
            </a:r>
          </a:p>
          <a:p>
            <a:pPr lvl="1">
              <a:spcBef>
                <a:spcPts val="1300"/>
              </a:spcBef>
            </a:pPr>
            <a:r>
              <a:rPr lang="en-US" dirty="0"/>
              <a:t>Document similarity</a:t>
            </a:r>
          </a:p>
          <a:p>
            <a:pPr lvl="1">
              <a:spcBef>
                <a:spcPts val="1300"/>
              </a:spcBef>
            </a:pPr>
            <a:r>
              <a:rPr lang="en-US" dirty="0"/>
              <a:t>Phrase extraction</a:t>
            </a:r>
            <a:endParaRPr lang="en-US" b="1" dirty="0"/>
          </a:p>
        </p:txBody>
      </p:sp>
    </p:spTree>
    <p:extLst>
      <p:ext uri="{BB962C8B-B14F-4D97-AF65-F5344CB8AC3E}">
        <p14:creationId xmlns:p14="http://schemas.microsoft.com/office/powerpoint/2010/main" val="249006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Text mining-Modeling</a:t>
            </a:r>
            <a:endParaRPr lang="en-US" dirty="0"/>
          </a:p>
        </p:txBody>
      </p:sp>
      <p:sp>
        <p:nvSpPr>
          <p:cNvPr id="3" name="Content Placeholder 2"/>
          <p:cNvSpPr>
            <a:spLocks noGrp="1"/>
          </p:cNvSpPr>
          <p:nvPr>
            <p:ph idx="1"/>
          </p:nvPr>
        </p:nvSpPr>
        <p:spPr>
          <a:xfrm>
            <a:off x="1717039" y="1200151"/>
            <a:ext cx="6767741" cy="3394472"/>
          </a:xfrm>
        </p:spPr>
        <p:txBody>
          <a:bodyPr>
            <a:normAutofit fontScale="77500" lnSpcReduction="20000"/>
          </a:bodyPr>
          <a:lstStyle/>
          <a:p>
            <a:pPr>
              <a:buClr>
                <a:srgbClr val="595959"/>
              </a:buClr>
            </a:pPr>
            <a:r>
              <a:rPr lang="en-US" dirty="0"/>
              <a:t> </a:t>
            </a:r>
            <a:r>
              <a:rPr lang="en-US" sz="1500" dirty="0"/>
              <a:t>Text representation:</a:t>
            </a:r>
            <a:endParaRPr lang="en-US" dirty="0"/>
          </a:p>
          <a:p>
            <a:pPr lvl="3">
              <a:spcBef>
                <a:spcPts val="1300"/>
              </a:spcBef>
              <a:buClr>
                <a:srgbClr val="595959"/>
              </a:buClr>
            </a:pPr>
            <a:r>
              <a:rPr lang="en-US" sz="1500" dirty="0"/>
              <a:t>Boolean Model</a:t>
            </a:r>
          </a:p>
          <a:p>
            <a:pPr lvl="3">
              <a:spcBef>
                <a:spcPts val="1300"/>
              </a:spcBef>
              <a:buClr>
                <a:srgbClr val="595959"/>
              </a:buClr>
            </a:pPr>
            <a:r>
              <a:rPr lang="en-US" sz="1500" dirty="0"/>
              <a:t>Vector model</a:t>
            </a:r>
          </a:p>
          <a:p>
            <a:pPr lvl="3">
              <a:spcBef>
                <a:spcPts val="1300"/>
              </a:spcBef>
              <a:buClr>
                <a:srgbClr val="595959"/>
              </a:buClr>
            </a:pPr>
            <a:r>
              <a:rPr lang="en-US" sz="1500" dirty="0"/>
              <a:t>Probabilistic model  </a:t>
            </a:r>
          </a:p>
          <a:p>
            <a:pPr>
              <a:spcBef>
                <a:spcPts val="1300"/>
              </a:spcBef>
            </a:pPr>
            <a:r>
              <a:rPr lang="en-US" sz="1500" dirty="0"/>
              <a:t>Text classification:</a:t>
            </a:r>
          </a:p>
          <a:p>
            <a:pPr lvl="3">
              <a:spcBef>
                <a:spcPts val="1300"/>
              </a:spcBef>
            </a:pPr>
            <a:r>
              <a:rPr lang="en-US" sz="1500" dirty="0"/>
              <a:t>Naïve Bayes</a:t>
            </a:r>
          </a:p>
          <a:p>
            <a:pPr lvl="3">
              <a:spcBef>
                <a:spcPts val="1300"/>
              </a:spcBef>
            </a:pPr>
            <a:r>
              <a:rPr lang="en-US" sz="1500" dirty="0"/>
              <a:t>SVM</a:t>
            </a:r>
            <a:r>
              <a:rPr lang="en-US" sz="900" dirty="0"/>
              <a:t> </a:t>
            </a:r>
          </a:p>
          <a:p>
            <a:pPr lvl="3">
              <a:spcBef>
                <a:spcPts val="1300"/>
              </a:spcBef>
            </a:pPr>
            <a:r>
              <a:rPr lang="en-US" sz="1500" dirty="0"/>
              <a:t>Neural network</a:t>
            </a:r>
            <a:r>
              <a:rPr lang="en-US" sz="900" dirty="0"/>
              <a:t> </a:t>
            </a:r>
          </a:p>
          <a:p>
            <a:pPr>
              <a:spcBef>
                <a:spcPts val="1300"/>
              </a:spcBef>
              <a:buClr>
                <a:srgbClr val="595959"/>
              </a:buClr>
            </a:pPr>
            <a:r>
              <a:rPr lang="en-US" sz="1500" dirty="0"/>
              <a:t>Text clustering:</a:t>
            </a:r>
          </a:p>
          <a:p>
            <a:pPr lvl="3">
              <a:spcBef>
                <a:spcPts val="1300"/>
              </a:spcBef>
              <a:buClr>
                <a:srgbClr val="595959"/>
              </a:buClr>
            </a:pPr>
            <a:r>
              <a:rPr lang="en-US" sz="1500" dirty="0"/>
              <a:t>K nearest neighbor</a:t>
            </a:r>
          </a:p>
          <a:p>
            <a:pPr lvl="3">
              <a:spcBef>
                <a:spcPts val="400"/>
              </a:spcBef>
              <a:buClr>
                <a:srgbClr val="595959"/>
              </a:buClr>
            </a:pPr>
            <a:r>
              <a:rPr lang="en-US" sz="1500" dirty="0"/>
              <a:t>Probabilistic Clustering </a:t>
            </a:r>
            <a:r>
              <a:rPr lang="en-US" sz="1500" b="1" dirty="0"/>
              <a:t> </a:t>
            </a:r>
            <a:r>
              <a:rPr lang="en-US" b="1"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Lexicon analysis</a:t>
            </a:r>
          </a:p>
        </p:txBody>
      </p:sp>
      <p:sp>
        <p:nvSpPr>
          <p:cNvPr id="3" name="Content Placeholder 2"/>
          <p:cNvSpPr>
            <a:spLocks noGrp="1"/>
          </p:cNvSpPr>
          <p:nvPr>
            <p:ph idx="1"/>
          </p:nvPr>
        </p:nvSpPr>
        <p:spPr>
          <a:xfrm>
            <a:off x="1717040" y="1200151"/>
            <a:ext cx="6969760" cy="3067049"/>
          </a:xfrm>
        </p:spPr>
        <p:txBody>
          <a:bodyPr>
            <a:normAutofit fontScale="85000" lnSpcReduction="10000"/>
          </a:bodyPr>
          <a:lstStyle/>
          <a:p>
            <a:pPr marL="34290" indent="0">
              <a:buClr>
                <a:srgbClr val="595959"/>
              </a:buClr>
              <a:buNone/>
            </a:pPr>
            <a:r>
              <a:rPr lang="en-US" dirty="0"/>
              <a:t>Lexicon analysis is the first step of text processing.</a:t>
            </a:r>
          </a:p>
          <a:p>
            <a:pPr marL="377190">
              <a:buClr>
                <a:srgbClr val="595959"/>
              </a:buClr>
              <a:buFont typeface="+mj-lt"/>
              <a:buAutoNum type="arabicPeriod"/>
            </a:pPr>
            <a:endParaRPr lang="en-US" dirty="0"/>
          </a:p>
          <a:p>
            <a:pPr marL="377190">
              <a:buClr>
                <a:srgbClr val="595959"/>
              </a:buClr>
              <a:buFont typeface="+mj-lt"/>
              <a:buAutoNum type="arabicPeriod"/>
            </a:pPr>
            <a:r>
              <a:rPr lang="en-US" dirty="0"/>
              <a:t>Convert all the text to lower of upper case</a:t>
            </a:r>
          </a:p>
          <a:p>
            <a:pPr marL="377190">
              <a:buClr>
                <a:srgbClr val="595959"/>
              </a:buClr>
              <a:buFont typeface="+mj-lt"/>
              <a:buAutoNum type="arabicPeriod"/>
            </a:pPr>
            <a:endParaRPr lang="en-US" dirty="0"/>
          </a:p>
          <a:p>
            <a:pPr marL="377190">
              <a:buClr>
                <a:srgbClr val="595959"/>
              </a:buClr>
              <a:buFont typeface="+mj-lt"/>
              <a:buAutoNum type="arabicPeriod"/>
            </a:pPr>
            <a:r>
              <a:rPr lang="en-US" dirty="0"/>
              <a:t>Eliminates comma and all the punctuations </a:t>
            </a:r>
            <a:r>
              <a:rPr lang="en-CA" dirty="0"/>
              <a:t>[!”#$%&amp;’()*+,-./:;&lt;=&gt;?@[\]^_`{|}~]</a:t>
            </a:r>
          </a:p>
          <a:p>
            <a:pPr marL="377190">
              <a:buClr>
                <a:srgbClr val="595959"/>
              </a:buClr>
              <a:buFont typeface="+mj-lt"/>
              <a:buAutoNum type="arabicPeriod"/>
            </a:pPr>
            <a:endParaRPr lang="en-US" dirty="0"/>
          </a:p>
          <a:p>
            <a:pPr marL="377190">
              <a:buClr>
                <a:srgbClr val="595959"/>
              </a:buClr>
              <a:buFont typeface="+mj-lt"/>
              <a:buAutoNum type="arabicPeriod"/>
            </a:pPr>
            <a:r>
              <a:rPr lang="en-US" dirty="0"/>
              <a:t>Strip the text with white space (\t)</a:t>
            </a:r>
          </a:p>
          <a:p>
            <a:pPr marL="377190">
              <a:buClr>
                <a:srgbClr val="595959"/>
              </a:buClr>
              <a:buFont typeface="+mj-lt"/>
              <a:buAutoNum type="arabicPeriod"/>
            </a:pPr>
            <a:endParaRPr lang="en-US" dirty="0"/>
          </a:p>
          <a:p>
            <a:pPr marL="377190">
              <a:buClr>
                <a:srgbClr val="595959"/>
              </a:buClr>
              <a:buFont typeface="+mj-lt"/>
              <a:buAutoNum type="arabicPeriod"/>
            </a:pPr>
            <a:r>
              <a:rPr lang="en-US" dirty="0"/>
              <a:t>Lexicon analysis combined with sparser transfer the text to the list of tokens.</a:t>
            </a:r>
          </a:p>
          <a:p>
            <a:pPr marL="377190">
              <a:buClr>
                <a:srgbClr val="595959"/>
              </a:buClr>
              <a:buFont typeface="+mj-lt"/>
              <a:buAutoNum type="arabicPeriod"/>
            </a:pPr>
            <a:endParaRPr lang="en-US" dirty="0"/>
          </a:p>
          <a:p>
            <a:pPr marL="377190">
              <a:buClr>
                <a:srgbClr val="595959"/>
              </a:buClr>
              <a:buFont typeface="+mj-lt"/>
              <a:buAutoNum type="arabicPeriod"/>
            </a:pPr>
            <a:r>
              <a:rPr lang="en-US" dirty="0"/>
              <a:t>Lexicon analysis : cleaning the digits, hyphens, punctuation marks, the case of letters,…  </a:t>
            </a:r>
          </a:p>
          <a:p>
            <a:pPr marL="34290" indent="0">
              <a:buClr>
                <a:srgbClr val="595959"/>
              </a:buCl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Lexicon analysis</a:t>
            </a:r>
          </a:p>
        </p:txBody>
      </p:sp>
      <p:pic>
        <p:nvPicPr>
          <p:cNvPr id="5" name="Content Placeholder 4">
            <a:extLst>
              <a:ext uri="{FF2B5EF4-FFF2-40B4-BE49-F238E27FC236}">
                <a16:creationId xmlns:a16="http://schemas.microsoft.com/office/drawing/2014/main" id="{D9716058-7B58-8847-A366-05046418CDB1}"/>
              </a:ext>
            </a:extLst>
          </p:cNvPr>
          <p:cNvPicPr>
            <a:picLocks noGrp="1" noChangeAspect="1"/>
          </p:cNvPicPr>
          <p:nvPr>
            <p:ph idx="1"/>
          </p:nvPr>
        </p:nvPicPr>
        <p:blipFill>
          <a:blip r:embed="rId2"/>
          <a:stretch>
            <a:fillRect/>
          </a:stretch>
        </p:blipFill>
        <p:spPr>
          <a:xfrm>
            <a:off x="1738648" y="1180215"/>
            <a:ext cx="6948152" cy="3753292"/>
          </a:xfrm>
        </p:spPr>
      </p:pic>
    </p:spTree>
    <p:extLst>
      <p:ext uri="{BB962C8B-B14F-4D97-AF65-F5344CB8AC3E}">
        <p14:creationId xmlns:p14="http://schemas.microsoft.com/office/powerpoint/2010/main" val="2488792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12316</TotalTime>
  <Words>1869</Words>
  <Application>Microsoft Macintosh PowerPoint</Application>
  <PresentationFormat>On-screen Show (16:9)</PresentationFormat>
  <Paragraphs>297</Paragraphs>
  <Slides>32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MS PGothic</vt:lpstr>
      <vt:lpstr>Segoe UI</vt:lpstr>
      <vt:lpstr>Segoe UI Light</vt:lpstr>
      <vt:lpstr>黑体</vt:lpstr>
      <vt:lpstr>Arial</vt:lpstr>
      <vt:lpstr>Calibri</vt:lpstr>
      <vt:lpstr>Lucida Sans</vt:lpstr>
      <vt:lpstr>Wingdings</vt:lpstr>
      <vt:lpstr>Office Theme</vt:lpstr>
      <vt:lpstr>Text pre-processing</vt:lpstr>
      <vt:lpstr>Objective</vt:lpstr>
      <vt:lpstr>Text Analytic</vt:lpstr>
      <vt:lpstr>Text mining vs Data Mining</vt:lpstr>
      <vt:lpstr>Text-Preprocessing</vt:lpstr>
      <vt:lpstr>Text mining approaches</vt:lpstr>
      <vt:lpstr>Text mining-Modeling</vt:lpstr>
      <vt:lpstr>Lexicon analysis</vt:lpstr>
      <vt:lpstr>Lexicon analysis</vt:lpstr>
      <vt:lpstr>Lexicon analysis</vt:lpstr>
      <vt:lpstr>Stop words</vt:lpstr>
      <vt:lpstr>Tokenizing</vt:lpstr>
      <vt:lpstr>Tokenizing</vt:lpstr>
      <vt:lpstr>Stemming</vt:lpstr>
      <vt:lpstr>Stemming</vt:lpstr>
      <vt:lpstr>Stemming</vt:lpstr>
      <vt:lpstr>Part of speech</vt:lpstr>
      <vt:lpstr>Part of speech</vt:lpstr>
      <vt:lpstr>Part of Speech</vt:lpstr>
      <vt:lpstr>Part of speech</vt:lpstr>
      <vt:lpstr>Chunking:</vt:lpstr>
      <vt:lpstr>Chunking:</vt:lpstr>
      <vt:lpstr>Chunking(hierarchy of ideas): </vt:lpstr>
      <vt:lpstr>Lemmatizing</vt:lpstr>
      <vt:lpstr>Text-Preprocessing</vt:lpstr>
      <vt:lpstr>Text-Segmentation/Tokenizing</vt:lpstr>
      <vt:lpstr>Text-Segmentation</vt:lpstr>
      <vt:lpstr>Decision-Tree rule</vt:lpstr>
      <vt:lpstr>The Azure Machine Learning solution</vt:lpstr>
      <vt:lpstr>Azure ML Studio</vt:lpstr>
      <vt:lpstr>Azure ML API</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
  <cp:revision>247</cp:revision>
  <dcterms:created xsi:type="dcterms:W3CDTF">2010-04-12T23:12:02Z</dcterms:created>
  <dcterms:modified xsi:type="dcterms:W3CDTF">2020-01-25T15:34:25Z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