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6"/>
  </p:notesMasterIdLst>
  <p:sldIdLst>
    <p:sldId id="256" r:id="rId5"/>
    <p:sldId id="257" r:id="rId6"/>
    <p:sldId id="276" r:id="rId7"/>
    <p:sldId id="277" r:id="rId8"/>
    <p:sldId id="279" r:id="rId9"/>
    <p:sldId id="260" r:id="rId10"/>
    <p:sldId id="261" r:id="rId11"/>
    <p:sldId id="262" r:id="rId12"/>
    <p:sldId id="259" r:id="rId13"/>
    <p:sldId id="263" r:id="rId14"/>
    <p:sldId id="264" r:id="rId15"/>
    <p:sldId id="265" r:id="rId16"/>
    <p:sldId id="266" r:id="rId17"/>
    <p:sldId id="267" r:id="rId18"/>
    <p:sldId id="269" r:id="rId19"/>
    <p:sldId id="270" r:id="rId20"/>
    <p:sldId id="278" r:id="rId21"/>
    <p:sldId id="268" r:id="rId22"/>
    <p:sldId id="271" r:id="rId23"/>
    <p:sldId id="282" r:id="rId24"/>
    <p:sldId id="281" r:id="rId25"/>
    <p:sldId id="286" r:id="rId26"/>
    <p:sldId id="287" r:id="rId27"/>
    <p:sldId id="274" r:id="rId28"/>
    <p:sldId id="284" r:id="rId29"/>
    <p:sldId id="275" r:id="rId30"/>
    <p:sldId id="285" r:id="rId31"/>
    <p:sldId id="289" r:id="rId32"/>
    <p:sldId id="290" r:id="rId33"/>
    <p:sldId id="291" r:id="rId34"/>
    <p:sldId id="288"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902" autoAdjust="0"/>
    <p:restoredTop sz="91607"/>
  </p:normalViewPr>
  <p:slideViewPr>
    <p:cSldViewPr snapToGrid="0" snapToObjects="1">
      <p:cViewPr varScale="1">
        <p:scale>
          <a:sx n="109" d="100"/>
          <a:sy n="109" d="100"/>
        </p:scale>
        <p:origin x="200" y="29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69EF9-75CD-3240-95FB-5922B141B311}" type="datetimeFigureOut">
              <a:rPr lang="en-US" smtClean="0"/>
              <a:t>5/26/18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021F8-8877-6249-920A-5FADE82668AE}" type="slidenum">
              <a:rPr lang="en-US" smtClean="0"/>
              <a:t>‹#›</a:t>
            </a:fld>
            <a:endParaRPr lang="en-US"/>
          </a:p>
        </p:txBody>
      </p:sp>
    </p:spTree>
    <p:extLst>
      <p:ext uri="{BB962C8B-B14F-4D97-AF65-F5344CB8AC3E}">
        <p14:creationId xmlns:p14="http://schemas.microsoft.com/office/powerpoint/2010/main" val="99021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021F8-8877-6249-920A-5FADE82668AE}" type="slidenum">
              <a:rPr lang="en-US" smtClean="0"/>
              <a:t>7</a:t>
            </a:fld>
            <a:endParaRPr lang="en-US"/>
          </a:p>
        </p:txBody>
      </p:sp>
    </p:spTree>
    <p:extLst>
      <p:ext uri="{BB962C8B-B14F-4D97-AF65-F5344CB8AC3E}">
        <p14:creationId xmlns:p14="http://schemas.microsoft.com/office/powerpoint/2010/main" val="2898265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5/26/18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algebra for machine learning</a:t>
            </a:r>
          </a:p>
        </p:txBody>
      </p:sp>
      <p:sp>
        <p:nvSpPr>
          <p:cNvPr id="3" name="Subtitle 2"/>
          <p:cNvSpPr>
            <a:spLocks noGrp="1"/>
          </p:cNvSpPr>
          <p:nvPr>
            <p:ph type="subTitle" idx="1"/>
          </p:nvPr>
        </p:nvSpPr>
        <p:spPr/>
        <p:txBody>
          <a:bodyPr/>
          <a:lstStyle/>
          <a:p>
            <a:r>
              <a:rPr lang="en-US" dirty="0"/>
              <a:t>Week2</a:t>
            </a:r>
          </a:p>
        </p:txBody>
      </p:sp>
    </p:spTree>
    <p:extLst>
      <p:ext uri="{BB962C8B-B14F-4D97-AF65-F5344CB8AC3E}">
        <p14:creationId xmlns:p14="http://schemas.microsoft.com/office/powerpoint/2010/main" val="37748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Matrix/Vector operation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normAutofit/>
              </a:bodyPr>
              <a:lstStyle/>
              <a:p>
                <a:r>
                  <a:rPr lang="en-US" dirty="0">
                    <a:solidFill>
                      <a:schemeClr val="tx1"/>
                    </a:solidFill>
                  </a:rPr>
                  <a:t>Conclusion:</a:t>
                </a:r>
              </a:p>
              <a:p>
                <a:pPr algn="ctr">
                  <a:buFont typeface="+mj-lt"/>
                  <a:buAutoNum type="arabicPeriod"/>
                </a:pPr>
                <a14:m>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=&gt;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𝑗</m:t>
                        </m:r>
                      </m:sub>
                    </m:sSub>
                  </m:oMath>
                </a14:m>
                <a:r>
                  <a:rPr lang="en-US" dirty="0">
                    <a:solidFill>
                      <a:schemeClr val="tx1"/>
                    </a:solidFill>
                  </a:rPr>
                  <a:t> where b is a vector </a:t>
                </a:r>
              </a:p>
              <a:p>
                <a:pPr algn="ctr">
                  <a:buFont typeface="+mj-lt"/>
                  <a:buAutoNum type="arabicPeriod"/>
                </a:pP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𝑎𝐴</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𝑎</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b="0" i="1" smtClean="0">
                        <a:latin typeface="Cambria Math" panose="02040503050406030204" pitchFamily="18" charset="0"/>
                      </a:rPr>
                      <m:t>𝑏</m:t>
                    </m:r>
                  </m:oMath>
                </a14:m>
                <a:r>
                  <a:rPr lang="en-US" dirty="0"/>
                  <a:t> where b is a scalar</a:t>
                </a:r>
              </a:p>
              <a:p>
                <a:pPr marL="0" indent="0">
                  <a:buNone/>
                </a:pPr>
                <a:endParaRPr lang="en-US" dirty="0"/>
              </a:p>
              <a:p>
                <a:pPr>
                  <a:buFont typeface="+mj-lt"/>
                  <a:buAutoNum type="arabicPeriod"/>
                </a:pP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𝑎𝐴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𝑎𝐴</m:t>
                                  </m:r>
                                </m:e>
                                <m:sub>
                                  <m:r>
                                    <a:rPr lang="en-US" i="1">
                                      <a:latin typeface="Cambria Math" panose="02040503050406030204" pitchFamily="18" charset="0"/>
                                    </a:rPr>
                                    <m:t>1,2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𝑎𝐴</m:t>
                                  </m:r>
                                </m:e>
                                <m:sub>
                                  <m:r>
                                    <a:rPr lang="en-US" i="1">
                                      <a:latin typeface="Cambria Math" panose="02040503050406030204" pitchFamily="18" charset="0"/>
                                    </a:rPr>
                                    <m:t>1,3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𝑎𝐴</m:t>
                                  </m:r>
                                </m:e>
                                <m:sub>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Sub>
                            </m:e>
                            <m:e>
                              <m:r>
                                <a:rPr lang="en-US" b="0" i="1" smtClean="0">
                                  <a:latin typeface="Cambria Math" panose="02040503050406030204" pitchFamily="18" charset="0"/>
                                  <a:ea typeface="Cambria Math" panose="02040503050406030204" pitchFamily="18" charset="0"/>
                                </a:rPr>
                                <m:t>𝑎</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2,2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𝑎𝐴</m:t>
                                  </m:r>
                                </m:e>
                                <m:sub>
                                  <m:r>
                                    <a:rPr lang="en-US" i="1">
                                      <a:latin typeface="Cambria Math" panose="02040503050406030204" pitchFamily="18" charset="0"/>
                                    </a:rPr>
                                    <m:t>2,3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Sub>
                            </m:e>
                          </m:mr>
                          <m:mr>
                            <m:e>
                              <m:r>
                                <a:rPr lang="en-US" b="0" i="1" smtClean="0">
                                  <a:latin typeface="Cambria Math" panose="02040503050406030204" pitchFamily="18" charset="0"/>
                                </a:rPr>
                                <m:t>𝑎</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Sub>
                            </m:e>
                            <m:e>
                              <m:r>
                                <a:rPr lang="en-US" b="0" i="1" smtClean="0">
                                  <a:latin typeface="Cambria Math" panose="02040503050406030204" pitchFamily="18" charset="0"/>
                                  <a:ea typeface="Cambria Math" panose="02040503050406030204" pitchFamily="18" charset="0"/>
                                </a:rPr>
                                <m:t>𝑎</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3,2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𝑎𝐴</m:t>
                                  </m:r>
                                </m:e>
                                <m:sub>
                                  <m:r>
                                    <a:rPr lang="en-US" i="1">
                                      <a:latin typeface="Cambria Math" panose="02040503050406030204" pitchFamily="18" charset="0"/>
                                    </a:rPr>
                                    <m:t>3,3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Sub>
                            </m:e>
                          </m:mr>
                        </m:m>
                      </m:e>
                    </m:d>
                  </m:oMath>
                </a14:m>
                <a:endParaRPr lang="en-US" dirty="0"/>
              </a:p>
              <a:p>
                <a:pPr>
                  <a:buFont typeface="+mj-lt"/>
                  <a:buAutoNum type="arabicPeriod"/>
                </a:pP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𝑎</m:t>
                                  </m:r>
                                  <m:r>
                                    <a:rPr lang="en-US" b="0" i="1" smtClean="0">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e>
                              <m:sSub>
                                <m:sSubPr>
                                  <m:ctrlPr>
                                    <a:rPr lang="en-US" i="1">
                                      <a:latin typeface="Cambria Math" panose="02040503050406030204" pitchFamily="18" charset="0"/>
                                    </a:rPr>
                                  </m:ctrlPr>
                                </m:sSubPr>
                                <m:e>
                                  <m:r>
                                    <a:rPr lang="en-US" i="1">
                                      <a:latin typeface="Cambria Math" panose="02040503050406030204" pitchFamily="18" charset="0"/>
                                    </a:rPr>
                                    <m:t>𝑎</m:t>
                                  </m:r>
                                  <m:r>
                                    <a:rPr lang="en-US" b="0" i="1" smtClean="0">
                                      <a:latin typeface="Cambria Math" panose="02040503050406030204" pitchFamily="18" charset="0"/>
                                    </a:rPr>
                                    <m:t>𝐴</m:t>
                                  </m:r>
                                </m:e>
                                <m:sub>
                                  <m:r>
                                    <a:rPr lang="en-US" i="1">
                                      <a:latin typeface="Cambria Math" panose="02040503050406030204" pitchFamily="18" charset="0"/>
                                    </a:rPr>
                                    <m:t>1,2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e>
                              <m:sSub>
                                <m:sSubPr>
                                  <m:ctrlPr>
                                    <a:rPr lang="en-US" i="1">
                                      <a:latin typeface="Cambria Math" panose="02040503050406030204" pitchFamily="18" charset="0"/>
                                    </a:rPr>
                                  </m:ctrlPr>
                                </m:sSubPr>
                                <m:e>
                                  <m:r>
                                    <a:rPr lang="en-US" i="1">
                                      <a:latin typeface="Cambria Math" panose="02040503050406030204" pitchFamily="18" charset="0"/>
                                    </a:rPr>
                                    <m:t>𝑎</m:t>
                                  </m:r>
                                  <m:r>
                                    <a:rPr lang="en-US" b="0" i="1" smtClean="0">
                                      <a:latin typeface="Cambria Math" panose="02040503050406030204" pitchFamily="18" charset="0"/>
                                    </a:rPr>
                                    <m:t>𝐴</m:t>
                                  </m:r>
                                </m:e>
                                <m:sub>
                                  <m:r>
                                    <a:rPr lang="en-US" i="1">
                                      <a:latin typeface="Cambria Math" panose="02040503050406030204" pitchFamily="18" charset="0"/>
                                    </a:rPr>
                                    <m:t>1,3</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mr>
                          <m:mr>
                            <m:e>
                              <m:sSub>
                                <m:sSubPr>
                                  <m:ctrlPr>
                                    <a:rPr lang="en-US" i="1">
                                      <a:latin typeface="Cambria Math" panose="02040503050406030204" pitchFamily="18" charset="0"/>
                                    </a:rPr>
                                  </m:ctrlPr>
                                </m:sSubPr>
                                <m:e>
                                  <m:r>
                                    <a:rPr lang="en-US" i="1">
                                      <a:latin typeface="Cambria Math" panose="02040503050406030204" pitchFamily="18" charset="0"/>
                                    </a:rPr>
                                    <m:t>𝑎</m:t>
                                  </m:r>
                                  <m:r>
                                    <a:rPr lang="en-US" b="0" i="1" smtClean="0">
                                      <a:latin typeface="Cambria Math" panose="02040503050406030204" pitchFamily="18" charset="0"/>
                                    </a:rPr>
                                    <m:t>𝐴</m:t>
                                  </m:r>
                                </m:e>
                                <m:sub>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e>
                              <m:r>
                                <a:rPr lang="en-US" i="1">
                                  <a:latin typeface="Cambria Math" panose="02040503050406030204" pitchFamily="18" charset="0"/>
                                  <a:ea typeface="Cambria Math" panose="02040503050406030204" pitchFamily="18" charset="0"/>
                                </a:rPr>
                                <m:t>𝑎</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2,2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e>
                              <m:sSub>
                                <m:sSubPr>
                                  <m:ctrlPr>
                                    <a:rPr lang="en-US" i="1">
                                      <a:latin typeface="Cambria Math" panose="02040503050406030204" pitchFamily="18" charset="0"/>
                                    </a:rPr>
                                  </m:ctrlPr>
                                </m:sSubPr>
                                <m:e>
                                  <m:r>
                                    <a:rPr lang="en-US" i="1">
                                      <a:latin typeface="Cambria Math" panose="02040503050406030204" pitchFamily="18" charset="0"/>
                                    </a:rPr>
                                    <m:t>𝑎</m:t>
                                  </m:r>
                                  <m:r>
                                    <a:rPr lang="en-US" b="0" i="1" smtClean="0">
                                      <a:latin typeface="Cambria Math" panose="02040503050406030204" pitchFamily="18" charset="0"/>
                                    </a:rPr>
                                    <m:t>𝐴</m:t>
                                  </m:r>
                                </m:e>
                                <m:sub>
                                  <m:r>
                                    <a:rPr lang="en-US" i="1">
                                      <a:latin typeface="Cambria Math" panose="02040503050406030204" pitchFamily="18" charset="0"/>
                                    </a:rPr>
                                    <m:t>2,3</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mr>
                          <m:mr>
                            <m:e>
                              <m:r>
                                <a:rPr lang="en-US" i="1">
                                  <a:latin typeface="Cambria Math" panose="02040503050406030204" pitchFamily="18" charset="0"/>
                                </a:rPr>
                                <m:t>𝑎</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e>
                              <m:r>
                                <a:rPr lang="en-US" i="1">
                                  <a:latin typeface="Cambria Math" panose="02040503050406030204" pitchFamily="18" charset="0"/>
                                  <a:ea typeface="Cambria Math" panose="02040503050406030204" pitchFamily="18" charset="0"/>
                                </a:rPr>
                                <m:t>𝑎</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3,2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e>
                              <m:sSub>
                                <m:sSubPr>
                                  <m:ctrlPr>
                                    <a:rPr lang="en-US" i="1">
                                      <a:latin typeface="Cambria Math" panose="02040503050406030204" pitchFamily="18" charset="0"/>
                                    </a:rPr>
                                  </m:ctrlPr>
                                </m:sSubPr>
                                <m:e>
                                  <m:r>
                                    <a:rPr lang="en-US" i="1">
                                      <a:latin typeface="Cambria Math" panose="02040503050406030204" pitchFamily="18" charset="0"/>
                                    </a:rPr>
                                    <m:t>𝑎</m:t>
                                  </m:r>
                                  <m:r>
                                    <a:rPr lang="en-US" b="0" i="1" smtClean="0">
                                      <a:latin typeface="Cambria Math" panose="02040503050406030204" pitchFamily="18" charset="0"/>
                                    </a:rPr>
                                    <m:t>𝐴</m:t>
                                  </m:r>
                                </m:e>
                                <m:sub>
                                  <m:r>
                                    <a:rPr lang="en-US" i="1">
                                      <a:latin typeface="Cambria Math" panose="02040503050406030204" pitchFamily="18" charset="0"/>
                                    </a:rPr>
                                    <m:t>3,3</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mr>
                        </m:m>
                      </m:e>
                    </m:d>
                  </m:oMath>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l="-364" t="-373"/>
                </a:stretch>
              </a:blipFill>
            </p:spPr>
            <p:txBody>
              <a:bodyPr/>
              <a:lstStyle/>
              <a:p>
                <a:r>
                  <a:rPr lang="en-US">
                    <a:noFill/>
                  </a:rPr>
                  <a:t> </a:t>
                </a:r>
              </a:p>
            </p:txBody>
          </p:sp>
        </mc:Fallback>
      </mc:AlternateContent>
    </p:spTree>
    <p:extLst>
      <p:ext uri="{BB962C8B-B14F-4D97-AF65-F5344CB8AC3E}">
        <p14:creationId xmlns:p14="http://schemas.microsoft.com/office/powerpoint/2010/main" val="42652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Matrix/Vector operation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normAutofit fontScale="77500" lnSpcReduction="20000"/>
              </a:bodyPr>
              <a:lstStyle/>
              <a:p>
                <a:r>
                  <a:rPr lang="en-US" dirty="0">
                    <a:solidFill>
                      <a:schemeClr val="tx1"/>
                    </a:solidFill>
                  </a:rPr>
                  <a:t>For two matrix product of Y=AB, A has to have the same number of columns of rows of the B.</a:t>
                </a:r>
              </a:p>
              <a:p>
                <a:pPr marL="0" indent="0">
                  <a:buNone/>
                </a:pPr>
                <a:r>
                  <a:rPr lang="en-US" dirty="0"/>
                  <a:t>For example for A with shape of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solidFill>
                      <a:schemeClr val="tx1"/>
                    </a:solidFill>
                  </a:rPr>
                  <a:t> and B with shape </a:t>
                </a:r>
                <a14:m>
                  <m:oMath xmlns:m="http://schemas.openxmlformats.org/officeDocument/2006/math">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r>
                  <a:rPr lang="en-US" dirty="0">
                    <a:solidFill>
                      <a:schemeClr val="tx1"/>
                    </a:solidFill>
                  </a:rPr>
                  <a:t> we have: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𝑝</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𝑖𝑝</m:t>
                              </m:r>
                            </m:sub>
                          </m:sSub>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𝑗</m:t>
                              </m:r>
                            </m:sub>
                          </m:sSub>
                        </m:e>
                      </m:nary>
                    </m:oMath>
                  </m:oMathPara>
                </a14:m>
                <a:endParaRPr lang="en-US" dirty="0"/>
              </a:p>
              <a:p>
                <a:r>
                  <a:rPr lang="en-US" dirty="0"/>
                  <a:t>For Example for two matrix A with shape 3</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a:t> and B with shape 2</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oMath>
                </a14:m>
                <a:r>
                  <a:rPr lang="en-US" dirty="0"/>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e>
                            </m:mr>
                            <m:m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e>
                                </m:eqArr>
                              </m:e>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2</m:t>
                                        </m:r>
                                      </m:sub>
                                    </m:sSub>
                                  </m:e>
                                </m:eqArr>
                              </m:e>
                            </m:mr>
                          </m:m>
                        </m:e>
                      </m:d>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3</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sub>
                                </m:sSub>
                              </m:e>
                            </m:mr>
                          </m:m>
                        </m:e>
                      </m:d>
                    </m:oMath>
                  </m:oMathPara>
                </a14:m>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sSub>
                                  <m:sSubPr>
                                    <m:ctrlPr>
                                      <a:rPr lang="en-US" i="1" smtClean="0">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r>
                                      <a:rPr lang="en-US" b="0" i="1" smtClean="0">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3</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3</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3</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r>
                                      <a:rPr lang="en-US" b="0" i="1" smtClean="0">
                                        <a:latin typeface="Cambria Math" panose="02040503050406030204" pitchFamily="18" charset="0"/>
                                      </a:rPr>
                                      <m:t>3</m:t>
                                    </m:r>
                                  </m:sub>
                                </m:sSub>
                              </m:e>
                            </m:mr>
                          </m:m>
                        </m:e>
                      </m:d>
                    </m:oMath>
                  </m:oMathPara>
                </a14:m>
                <a:endParaRPr lang="en-US" dirty="0"/>
              </a:p>
              <a:p>
                <a:pPr marL="0" indent="0">
                  <a:buNone/>
                </a:pPr>
                <a:endParaRPr lang="en-US" dirty="0"/>
              </a:p>
              <a:p>
                <a:pPr marL="0" indent="0">
                  <a:buNone/>
                </a:pPr>
                <a:r>
                  <a:rPr lang="en-US" dirty="0"/>
                  <a:t>Conclusion: For two matrix A and B:</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𝐵𝐴</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t="-298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A52E5520-8CBB-1D43-8954-3ED12EFE306B}"/>
              </a:ext>
            </a:extLst>
          </p:cNvPr>
          <p:cNvGrpSpPr/>
          <p:nvPr/>
        </p:nvGrpSpPr>
        <p:grpSpPr>
          <a:xfrm>
            <a:off x="3759200" y="2412784"/>
            <a:ext cx="2330021" cy="980656"/>
            <a:chOff x="3759200" y="2412784"/>
            <a:chExt cx="2330021" cy="980656"/>
          </a:xfrm>
        </p:grpSpPr>
        <p:sp>
          <p:nvSpPr>
            <p:cNvPr id="4" name="Rectangle 3">
              <a:extLst>
                <a:ext uri="{FF2B5EF4-FFF2-40B4-BE49-F238E27FC236}">
                  <a16:creationId xmlns:a16="http://schemas.microsoft.com/office/drawing/2014/main" id="{B3286023-CA67-3845-AEF9-C5F0F09435D7}"/>
                </a:ext>
              </a:extLst>
            </p:cNvPr>
            <p:cNvSpPr/>
            <p:nvPr/>
          </p:nvSpPr>
          <p:spPr>
            <a:xfrm>
              <a:off x="4412512" y="2604976"/>
              <a:ext cx="669851" cy="202018"/>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7DDA658-DC97-4B4B-9974-AF4E5CC9C362}"/>
                </a:ext>
              </a:extLst>
            </p:cNvPr>
            <p:cNvSpPr/>
            <p:nvPr/>
          </p:nvSpPr>
          <p:spPr>
            <a:xfrm rot="5400000">
              <a:off x="5093435" y="2786171"/>
              <a:ext cx="506811" cy="257853"/>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ircular Arrow 14">
              <a:extLst>
                <a:ext uri="{FF2B5EF4-FFF2-40B4-BE49-F238E27FC236}">
                  <a16:creationId xmlns:a16="http://schemas.microsoft.com/office/drawing/2014/main" id="{6193DB8C-79C2-784E-87B9-75DB185A9E8F}"/>
                </a:ext>
              </a:extLst>
            </p:cNvPr>
            <p:cNvSpPr/>
            <p:nvPr/>
          </p:nvSpPr>
          <p:spPr>
            <a:xfrm>
              <a:off x="5006710" y="2426081"/>
              <a:ext cx="286858" cy="407722"/>
            </a:xfrm>
            <a:prstGeom prst="circularArrow">
              <a:avLst>
                <a:gd name="adj1" fmla="val 4843"/>
                <a:gd name="adj2" fmla="val 1380346"/>
                <a:gd name="adj3" fmla="val 20655029"/>
                <a:gd name="adj4" fmla="val 12124165"/>
                <a:gd name="adj5" fmla="val 12500"/>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E964088C-A97B-B74A-9B4A-5AD6B5E73CEC}"/>
                </a:ext>
              </a:extLst>
            </p:cNvPr>
            <p:cNvSpPr txBox="1"/>
            <p:nvPr/>
          </p:nvSpPr>
          <p:spPr>
            <a:xfrm>
              <a:off x="5181600" y="2412784"/>
              <a:ext cx="907621" cy="246221"/>
            </a:xfrm>
            <a:prstGeom prst="rect">
              <a:avLst/>
            </a:prstGeom>
            <a:noFill/>
          </p:spPr>
          <p:txBody>
            <a:bodyPr wrap="none" rtlCol="0">
              <a:spAutoFit/>
            </a:bodyPr>
            <a:lstStyle/>
            <a:p>
              <a:r>
                <a:rPr lang="en-US" sz="1000" dirty="0">
                  <a:solidFill>
                    <a:srgbClr val="FF0000"/>
                  </a:solidFill>
                </a:rPr>
                <a:t>Sum product</a:t>
              </a:r>
            </a:p>
          </p:txBody>
        </p:sp>
        <p:cxnSp>
          <p:nvCxnSpPr>
            <p:cNvPr id="18" name="Straight Connector 17">
              <a:extLst>
                <a:ext uri="{FF2B5EF4-FFF2-40B4-BE49-F238E27FC236}">
                  <a16:creationId xmlns:a16="http://schemas.microsoft.com/office/drawing/2014/main" id="{BBF801B3-EF52-DD42-91A5-CCDB2B550C56}"/>
                </a:ext>
              </a:extLst>
            </p:cNvPr>
            <p:cNvCxnSpPr/>
            <p:nvPr/>
          </p:nvCxnSpPr>
          <p:spPr>
            <a:xfrm flipH="1">
              <a:off x="3759200" y="2604976"/>
              <a:ext cx="653312" cy="0"/>
            </a:xfrm>
            <a:prstGeom prst="line">
              <a:avLst/>
            </a:prstGeom>
            <a:ln w="9525">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7383A24-731C-CC4E-AC3A-7D17CAB51DCC}"/>
                </a:ext>
              </a:extLst>
            </p:cNvPr>
            <p:cNvCxnSpPr/>
            <p:nvPr/>
          </p:nvCxnSpPr>
          <p:spPr>
            <a:xfrm>
              <a:off x="3759200" y="2604976"/>
              <a:ext cx="0" cy="788464"/>
            </a:xfrm>
            <a:prstGeom prst="straightConnector1">
              <a:avLst/>
            </a:prstGeom>
            <a:ln w="12700">
              <a:solidFill>
                <a:srgbClr val="FF0000"/>
              </a:solidFill>
              <a:prstDash val="dashDot"/>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6692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Matrix/Vector operation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normAutofit/>
              </a:bodyPr>
              <a:lstStyle/>
              <a:p>
                <a:r>
                  <a:rPr lang="en-US" dirty="0"/>
                  <a:t>Assume vector Y as bellow, product </a:t>
                </a:r>
                <a14:m>
                  <m:oMath xmlns:m="http://schemas.openxmlformats.org/officeDocument/2006/math">
                    <m:r>
                      <m:rPr>
                        <m:sty m:val="p"/>
                      </m:rPr>
                      <a:rPr lang="en-US" b="0" i="0" smtClean="0">
                        <a:latin typeface="Cambria Math" panose="02040503050406030204" pitchFamily="18" charset="0"/>
                      </a:rPr>
                      <m:t>Y</m:t>
                    </m:r>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𝑇</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𝑇</m:t>
                        </m:r>
                      </m:sup>
                    </m:sSup>
                    <m:r>
                      <a:rPr lang="en-US" b="0" i="1" smtClean="0">
                        <a:latin typeface="Cambria Math" panose="02040503050406030204" pitchFamily="18" charset="0"/>
                      </a:rPr>
                      <m:t>𝑌</m:t>
                    </m:r>
                  </m:oMath>
                </a14:m>
                <a:r>
                  <a:rPr lang="en-US" dirty="0"/>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l="-364" t="-373"/>
                </a:stretch>
              </a:blipFill>
            </p:spPr>
            <p:txBody>
              <a:bodyPr/>
              <a:lstStyle/>
              <a:p>
                <a:r>
                  <a:rPr lang="en-US">
                    <a:noFill/>
                  </a:rPr>
                  <a:t> </a:t>
                </a:r>
              </a:p>
            </p:txBody>
          </p:sp>
        </mc:Fallback>
      </mc:AlternateContent>
    </p:spTree>
    <p:extLst>
      <p:ext uri="{BB962C8B-B14F-4D97-AF65-F5344CB8AC3E}">
        <p14:creationId xmlns:p14="http://schemas.microsoft.com/office/powerpoint/2010/main" val="181806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Matrix/Vector operation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normAutofit fontScale="92500"/>
              </a:bodyPr>
              <a:lstStyle/>
              <a:p>
                <a:r>
                  <a:rPr lang="en-US" dirty="0"/>
                  <a:t>Calculate the product of  vector Y with shape 3</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and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𝑇</m:t>
                        </m:r>
                      </m:sup>
                    </m:sSup>
                  </m:oMath>
                </a14:m>
                <a:r>
                  <a:rPr lang="en-US" dirty="0"/>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e>
                            </m:mr>
                          </m:m>
                        </m:e>
                      </m:d>
                    </m:oMath>
                  </m:oMathPara>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𝑌</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𝑇</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3,1</m:t>
                                  </m:r>
                                </m:sub>
                              </m:sSub>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3</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𝑌</m:t>
                                  </m:r>
                                </m:e>
                                <m:sub>
                                  <m:r>
                                    <a:rPr lang="en-US" i="1">
                                      <a:latin typeface="Cambria Math" panose="02040503050406030204" pitchFamily="18" charset="0"/>
                                    </a:rPr>
                                    <m:t>1,3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m:t>
                                  </m:r>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2,1</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m:t>
                                  </m:r>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m:t>
                                  </m:r>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3</m:t>
                                  </m:r>
                                </m:sub>
                              </m:sSub>
                            </m:e>
                          </m:mr>
                        </m:m>
                      </m:e>
                    </m:d>
                  </m:oMath>
                </a14:m>
                <a:endParaRPr lang="en-US" dirty="0"/>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𝑇</m:t>
                        </m:r>
                      </m:sup>
                    </m:sSup>
                    <m:r>
                      <a:rPr lang="en-US" b="0" i="1" smtClean="0">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1,3</m:t>
                                  </m:r>
                                </m:sub>
                              </m:sSub>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3,1</m:t>
                                  </m:r>
                                </m:sub>
                              </m:sSub>
                            </m:e>
                          </m:mr>
                        </m:m>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3</m:t>
                        </m:r>
                        <m:r>
                          <a:rPr lang="en-US" i="1">
                            <a:latin typeface="Cambria Math" panose="02040503050406030204" pitchFamily="18" charset="0"/>
                          </a:rPr>
                          <m:t>,1</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l="-182"/>
                </a:stretch>
              </a:blipFill>
            </p:spPr>
            <p:txBody>
              <a:bodyPr/>
              <a:lstStyle/>
              <a:p>
                <a:r>
                  <a:rPr lang="en-US">
                    <a:noFill/>
                  </a:rPr>
                  <a:t> </a:t>
                </a:r>
              </a:p>
            </p:txBody>
          </p:sp>
        </mc:Fallback>
      </mc:AlternateContent>
    </p:spTree>
    <p:extLst>
      <p:ext uri="{BB962C8B-B14F-4D97-AF65-F5344CB8AC3E}">
        <p14:creationId xmlns:p14="http://schemas.microsoft.com/office/powerpoint/2010/main" val="2159254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 operation Properties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17040" y="1230631"/>
                <a:ext cx="6969760" cy="3394472"/>
              </a:xfrm>
            </p:spPr>
            <p:txBody>
              <a:bodyPr>
                <a:normAutofit/>
              </a:bodyPr>
              <a:lstStyle/>
              <a:p>
                <a:r>
                  <a:rPr lang="en-US" dirty="0">
                    <a:latin typeface="Cambria Math" panose="02040503050406030204" pitchFamily="18" charset="0"/>
                  </a:rPr>
                  <a:t>Distributivity</a:t>
                </a:r>
                <a:endParaRPr lang="en-US"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𝐴𝐵</m:t>
                      </m:r>
                      <m:r>
                        <a:rPr lang="en-US" b="0" i="1" smtClean="0">
                          <a:latin typeface="Cambria Math" panose="02040503050406030204" pitchFamily="18" charset="0"/>
                        </a:rPr>
                        <m:t>+</m:t>
                      </m:r>
                      <m:r>
                        <a:rPr lang="en-US" b="0" i="1" smtClean="0">
                          <a:latin typeface="Cambria Math" panose="02040503050406030204" pitchFamily="18" charset="0"/>
                        </a:rPr>
                        <m:t>𝐴𝐶</m:t>
                      </m:r>
                    </m:oMath>
                  </m:oMathPara>
                </a14:m>
                <a:endParaRPr lang="en-US" b="0" dirty="0"/>
              </a:p>
              <a:p>
                <a:pPr marL="0" indent="0">
                  <a:buNone/>
                </a:pPr>
                <a:endParaRPr lang="en-US" b="0" dirty="0"/>
              </a:p>
              <a:p>
                <a:r>
                  <a:rPr lang="en-US" dirty="0">
                    <a:latin typeface="Cambria Math" panose="02040503050406030204" pitchFamily="18" charset="0"/>
                  </a:rPr>
                  <a:t>Associativity</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d>
                        <m:dPr>
                          <m:ctrlPr>
                            <a:rPr lang="en-US" i="1">
                              <a:latin typeface="Cambria Math" panose="02040503050406030204" pitchFamily="18" charset="0"/>
                            </a:rPr>
                          </m:ctrlPr>
                        </m:dPr>
                        <m:e>
                          <m:r>
                            <a:rPr lang="en-US" i="1">
                              <a:latin typeface="Cambria Math" panose="02040503050406030204" pitchFamily="18" charset="0"/>
                            </a:rPr>
                            <m:t>𝐵𝐶</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𝐴𝐵</m:t>
                      </m:r>
                      <m:r>
                        <a:rPr lang="en-US" b="0" i="1" smtClean="0">
                          <a:latin typeface="Cambria Math" panose="02040503050406030204" pitchFamily="18" charset="0"/>
                        </a:rPr>
                        <m:t>)</m:t>
                      </m:r>
                      <m:r>
                        <a:rPr lang="en-US" i="1" smtClean="0">
                          <a:latin typeface="Cambria Math" panose="02040503050406030204" pitchFamily="18" charset="0"/>
                        </a:rPr>
                        <m:t> </m:t>
                      </m:r>
                      <m:r>
                        <a:rPr lang="en-US" i="1">
                          <a:latin typeface="Cambria Math" panose="02040503050406030204" pitchFamily="18" charset="0"/>
                        </a:rPr>
                        <m:t>𝐶</m:t>
                      </m:r>
                    </m:oMath>
                  </m:oMathPara>
                </a14:m>
                <a:endParaRPr lang="en-US" dirty="0"/>
              </a:p>
              <a:p>
                <a:pPr marL="0" indent="0">
                  <a:buNone/>
                </a:pPr>
                <a:endParaRPr lang="en-US" dirty="0"/>
              </a:p>
              <a:p>
                <a:r>
                  <a:rPr lang="en-US" dirty="0">
                    <a:latin typeface="Cambria Math" panose="02040503050406030204" pitchFamily="18" charset="0"/>
                  </a:rPr>
                  <a:t>Transpose of matrix product</a:t>
                </a: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𝐴</m:t>
                          </m:r>
                          <m:r>
                            <a:rPr lang="en-US" b="0" i="1" smtClean="0">
                              <a:latin typeface="Cambria Math" panose="02040503050406030204" pitchFamily="18" charset="0"/>
                            </a:rPr>
                            <m:t>𝐵</m:t>
                          </m:r>
                          <m:r>
                            <a:rPr lang="en-US" b="0" i="1" smtClean="0">
                              <a:latin typeface="Cambria Math" panose="02040503050406030204" pitchFamily="18" charset="0"/>
                            </a:rPr>
                            <m:t>)</m:t>
                          </m:r>
                        </m:e>
                        <m:sup>
                          <m:r>
                            <a:rPr lang="en-US" i="1">
                              <a:latin typeface="Cambria Math" panose="02040503050406030204" pitchFamily="18" charset="0"/>
                            </a:rPr>
                            <m:t>𝑇</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b="0" i="1" smtClean="0">
                              <a:latin typeface="Cambria Math" panose="02040503050406030204" pitchFamily="18" charset="0"/>
                            </a:rPr>
                            <m:t>𝐴</m:t>
                          </m:r>
                        </m:e>
                        <m:sup>
                          <m:r>
                            <a:rPr lang="en-US" i="1">
                              <a:latin typeface="Cambria Math" panose="02040503050406030204" pitchFamily="18" charset="0"/>
                            </a:rPr>
                            <m:t>𝑇</m:t>
                          </m:r>
                        </m:sup>
                      </m:sSup>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l="-364" t="-373"/>
                </a:stretch>
              </a:blipFill>
            </p:spPr>
            <p:txBody>
              <a:bodyPr/>
              <a:lstStyle/>
              <a:p>
                <a:r>
                  <a:rPr lang="en-US">
                    <a:noFill/>
                  </a:rPr>
                  <a:t> </a:t>
                </a:r>
              </a:p>
            </p:txBody>
          </p:sp>
        </mc:Fallback>
      </mc:AlternateContent>
    </p:spTree>
    <p:extLst>
      <p:ext uri="{BB962C8B-B14F-4D97-AF65-F5344CB8AC3E}">
        <p14:creationId xmlns:p14="http://schemas.microsoft.com/office/powerpoint/2010/main" val="291296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Diagonal Matrix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ea typeface="Cambria Math" panose="02040503050406030204" pitchFamily="18" charset="0"/>
                  </a:rPr>
                  <a:t>Diagonal matrix is a </a:t>
                </a:r>
                <a:r>
                  <a:rPr lang="en-CA" dirty="0"/>
                  <a:t>a square matrix having nonzero elements only in the principal diagonal running from the upper left to the lower right.</a:t>
                </a:r>
                <a:endParaRPr lang="en-US" dirty="0"/>
              </a:p>
              <a:p>
                <a:pPr marL="0" indent="0">
                  <a:buNone/>
                </a:pPr>
                <a:endParaRPr lang="en-US" dirty="0"/>
              </a:p>
              <a:p>
                <a:pPr marL="0" indent="0" algn="ctr">
                  <a:buNone/>
                </a:pP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0</m:t>
                              </m:r>
                            </m:e>
                          </m:mr>
                          <m:m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rPr>
                                <m:t>0</m:t>
                              </m:r>
                            </m:e>
                            <m:e>
                              <m:r>
                                <a:rPr lang="en-US" i="1">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𝑛</m:t>
                                  </m:r>
                                </m:sub>
                              </m:sSub>
                            </m:e>
                          </m:mr>
                        </m:m>
                      </m:e>
                    </m:d>
                  </m:oMath>
                </a14:m>
                <a:r>
                  <a:rPr lang="en-US" dirty="0"/>
                  <a:t> where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ℛ</m:t>
                        </m:r>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up>
                    </m:sSup>
                  </m:oMath>
                </a14:m>
                <a:endParaRPr lang="en-US" dirty="0"/>
              </a:p>
              <a:p>
                <a:pPr marL="0" indent="0" algn="ctr">
                  <a:buNone/>
                </a:pPr>
                <a:endParaRPr lang="en-US" dirty="0"/>
              </a:p>
              <a:p>
                <a:pPr marL="0" indent="0">
                  <a:buNone/>
                </a:pPr>
                <a:r>
                  <a:rPr lang="en-CA" dirty="0"/>
                  <a:t>Identity matrix is a square diagonal matrix in which all the elements of the principal diagonal are ones</a:t>
                </a:r>
                <a:endParaRPr lang="en-US" dirty="0"/>
              </a:p>
              <a:p>
                <a:pPr marL="0" indent="0">
                  <a:buNone/>
                </a:pPr>
                <a:endParaRPr lang="en-US" dirty="0"/>
              </a:p>
              <a:p>
                <a:pPr marL="0" indent="0">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0</m:t>
                                </m:r>
                              </m:e>
                            </m:mr>
                            <m:m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rPr>
                                  <m:t>0</m:t>
                                </m:r>
                              </m:e>
                              <m:e>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1</m:t>
                                </m:r>
                              </m:e>
                            </m:mr>
                          </m:m>
                        </m:e>
                      </m:d>
                    </m:oMath>
                  </m:oMathPara>
                </a14:m>
                <a:endParaRPr lang="en-US" dirty="0"/>
              </a:p>
              <a:p>
                <a:pPr marL="0" indent="0">
                  <a:buNone/>
                </a:pPr>
                <a:r>
                  <a:rPr lang="en-US" dirty="0"/>
                  <a:t>Property of Identity Matrix</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𝐼𝐴</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1866"/>
                </a:stretch>
              </a:blipFill>
            </p:spPr>
            <p:txBody>
              <a:bodyPr/>
              <a:lstStyle/>
              <a:p>
                <a:r>
                  <a:rPr lang="en-US">
                    <a:noFill/>
                  </a:rPr>
                  <a:t> </a:t>
                </a:r>
              </a:p>
            </p:txBody>
          </p:sp>
        </mc:Fallback>
      </mc:AlternateContent>
    </p:spTree>
    <p:extLst>
      <p:ext uri="{BB962C8B-B14F-4D97-AF65-F5344CB8AC3E}">
        <p14:creationId xmlns:p14="http://schemas.microsoft.com/office/powerpoint/2010/main" val="33712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 Inverse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a:fld id="{41C8D3FD-4B8E-E944-9786-9AC49DFCD250}" type="mathplaceholder">
                      <a:rPr lang="en-US" i="1" smtClean="0">
                        <a:latin typeface="Cambria Math" panose="02040503050406030204" pitchFamily="18" charset="0"/>
                      </a:rPr>
                      <a:t>Type equation here.</a:t>
                    </a:fld>
                  </m:oMath>
                </a14:m>
                <a:r>
                  <a:rPr lang="en-US" dirty="0"/>
                  <a:t>Assume we have matrix A , then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oMath>
                </a14:m>
                <a:r>
                  <a:rPr lang="en-US" dirty="0"/>
                  <a:t> called Inverse matrix in which its product with A is identity.  </a:t>
                </a:r>
                <a14:m>
                  <m:oMath xmlns:m="http://schemas.openxmlformats.org/officeDocument/2006/math">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a:t>
                </a:r>
              </a:p>
              <a:p>
                <a:r>
                  <a:rPr lang="en-US" b="0" dirty="0">
                    <a:solidFill>
                      <a:schemeClr val="tx1"/>
                    </a:solidFill>
                  </a:rPr>
                  <a:t>Assume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a:solidFill>
                                  <a:schemeClr val="tx1"/>
                                </a:solidFill>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2</m:t>
                              </m:r>
                            </m:e>
                            <m:e>
                              <m:r>
                                <a:rPr lang="en-US" b="0" i="1" smtClean="0">
                                  <a:solidFill>
                                    <a:schemeClr val="tx1"/>
                                  </a:solidFill>
                                  <a:latin typeface="Cambria Math" panose="02040503050406030204" pitchFamily="18" charset="0"/>
                                </a:rPr>
                                <m:t>3</m:t>
                              </m:r>
                            </m:e>
                          </m:mr>
                          <m:mr>
                            <m:e>
                              <m:r>
                                <a:rPr lang="en-US" b="0" i="1" smtClean="0">
                                  <a:solidFill>
                                    <a:schemeClr val="tx1"/>
                                  </a:solidFill>
                                  <a:latin typeface="Cambria Math" panose="02040503050406030204" pitchFamily="18" charset="0"/>
                                </a:rPr>
                                <m:t>5</m:t>
                              </m:r>
                            </m:e>
                            <m:e>
                              <m:r>
                                <a:rPr lang="en-US" b="0" i="1" smtClean="0">
                                  <a:solidFill>
                                    <a:schemeClr val="tx1"/>
                                  </a:solidFill>
                                  <a:latin typeface="Cambria Math" panose="02040503050406030204" pitchFamily="18" charset="0"/>
                                </a:rPr>
                                <m:t>8</m:t>
                              </m:r>
                            </m:e>
                          </m:mr>
                        </m:m>
                      </m:e>
                    </m:d>
                  </m:oMath>
                </a14:m>
                <a:r>
                  <a:rPr lang="en-US" dirty="0"/>
                  <a:t> then we find matrix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e>
                              <m:r>
                                <a:rPr lang="en-US" i="1">
                                  <a:latin typeface="Cambria Math" panose="02040503050406030204" pitchFamily="18" charset="0"/>
                                </a:rPr>
                                <m:t>𝑐</m:t>
                              </m:r>
                            </m:e>
                          </m:mr>
                          <m:mr>
                            <m:e>
                              <m:r>
                                <a:rPr lang="en-US" i="1">
                                  <a:latin typeface="Cambria Math" panose="02040503050406030204" pitchFamily="18" charset="0"/>
                                </a:rPr>
                                <m:t>𝑏</m:t>
                              </m:r>
                            </m:e>
                            <m:e>
                              <m:r>
                                <a:rPr lang="en-US" i="1">
                                  <a:latin typeface="Cambria Math" panose="02040503050406030204" pitchFamily="18" charset="0"/>
                                </a:rPr>
                                <m:t>𝑑</m:t>
                              </m:r>
                            </m:e>
                          </m:mr>
                        </m:m>
                      </m:e>
                    </m:d>
                  </m:oMath>
                </a14:m>
                <a:r>
                  <a:rPr lang="en-US" dirty="0"/>
                  <a:t> where </a:t>
                </a:r>
                <a14:m>
                  <m:oMath xmlns:m="http://schemas.openxmlformats.org/officeDocument/2006/math">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𝐼</m:t>
                    </m:r>
                  </m:oMath>
                </a14:m>
                <a:endParaRPr lang="en-US" dirty="0"/>
              </a:p>
              <a:p>
                <a:pPr marL="0" indent="0">
                  <a:buNone/>
                </a:pPr>
                <a:endParaRPr lang="en-US" dirty="0"/>
              </a:p>
              <a:p>
                <a:pPr marL="0" indent="0">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e>
                              <m:r>
                                <a:rPr lang="en-US" i="1">
                                  <a:latin typeface="Cambria Math" panose="02040503050406030204" pitchFamily="18" charset="0"/>
                                </a:rPr>
                                <m:t>3</m:t>
                              </m:r>
                            </m:e>
                          </m:mr>
                          <m:mr>
                            <m:e>
                              <m:r>
                                <a:rPr lang="en-US" i="1">
                                  <a:latin typeface="Cambria Math" panose="02040503050406030204" pitchFamily="18" charset="0"/>
                                </a:rPr>
                                <m:t>5</m:t>
                              </m:r>
                            </m:e>
                            <m:e>
                              <m:r>
                                <a:rPr lang="en-US" i="1">
                                  <a:latin typeface="Cambria Math" panose="02040503050406030204" pitchFamily="18" charset="0"/>
                                </a:rPr>
                                <m:t>8</m:t>
                              </m:r>
                            </m:e>
                          </m:mr>
                        </m:m>
                      </m:e>
                    </m:d>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e>
                              <m:r>
                                <a:rPr lang="en-US" i="1">
                                  <a:latin typeface="Cambria Math" panose="02040503050406030204" pitchFamily="18" charset="0"/>
                                </a:rPr>
                                <m:t>𝑐</m:t>
                              </m:r>
                            </m:e>
                          </m:mr>
                          <m:mr>
                            <m:e>
                              <m:r>
                                <a:rPr lang="en-US" i="1">
                                  <a:latin typeface="Cambria Math" panose="02040503050406030204" pitchFamily="18" charset="0"/>
                                </a:rPr>
                                <m:t>𝑏</m:t>
                              </m:r>
                            </m:e>
                            <m:e>
                              <m:r>
                                <a:rPr lang="en-US" i="1">
                                  <a:latin typeface="Cambria Math" panose="02040503050406030204" pitchFamily="18" charset="0"/>
                                </a:rPr>
                                <m:t>𝑑</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m>
                      <m:mPr>
                        <m:mcs>
                          <m:mc>
                            <m:mcPr>
                              <m:count m:val="1"/>
                              <m:mcJc m:val="center"/>
                            </m:mcPr>
                          </m:mc>
                        </m:mcs>
                        <m:ctrlPr>
                          <a:rPr lang="en-US" i="1" dirty="0">
                            <a:latin typeface="Cambria Math" panose="02040503050406030204" pitchFamily="18" charset="0"/>
                          </a:rPr>
                        </m:ctrlPr>
                      </m:mPr>
                      <m:mr>
                        <m:e>
                          <m:r>
                            <m:rPr>
                              <m:brk m:alnAt="7"/>
                            </m:rPr>
                            <a:rPr lang="en-US" b="0" i="1" dirty="0" smtClean="0">
                              <a:latin typeface="Cambria Math" panose="02040503050406030204" pitchFamily="18" charset="0"/>
                            </a:rPr>
                            <m:t> </m:t>
                          </m:r>
                          <m:r>
                            <a:rPr lang="en-US" b="0" i="1" dirty="0" smtClean="0">
                              <a:latin typeface="Cambria Math" panose="02040503050406030204" pitchFamily="18" charset="0"/>
                            </a:rPr>
                            <m:t>        </m:t>
                          </m:r>
                          <m:r>
                            <a:rPr lang="en-US" i="1" dirty="0">
                              <a:latin typeface="Cambria Math" panose="02040503050406030204" pitchFamily="18" charset="0"/>
                            </a:rPr>
                            <m:t>2</m:t>
                          </m:r>
                          <m:r>
                            <a:rPr lang="en-US" i="1" dirty="0">
                              <a:latin typeface="Cambria Math" panose="02040503050406030204" pitchFamily="18" charset="0"/>
                            </a:rPr>
                            <m:t>𝑎</m:t>
                          </m:r>
                          <m:r>
                            <a:rPr lang="en-US" i="1" dirty="0">
                              <a:latin typeface="Cambria Math" panose="02040503050406030204" pitchFamily="18" charset="0"/>
                            </a:rPr>
                            <m:t>+3</m:t>
                          </m:r>
                          <m:r>
                            <a:rPr lang="en-US" i="1" dirty="0">
                              <a:latin typeface="Cambria Math" panose="02040503050406030204" pitchFamily="18" charset="0"/>
                            </a:rPr>
                            <m:t>𝑏</m:t>
                          </m:r>
                          <m:r>
                            <a:rPr lang="en-US" i="1" dirty="0">
                              <a:latin typeface="Cambria Math" panose="02040503050406030204" pitchFamily="18" charset="0"/>
                            </a:rPr>
                            <m:t>=1</m:t>
                          </m:r>
                        </m:e>
                      </m:mr>
                      <m:mr>
                        <m:e>
                          <m:r>
                            <a:rPr lang="en-US" b="0" i="1" dirty="0" smtClean="0">
                              <a:latin typeface="Cambria Math" panose="02040503050406030204" pitchFamily="18" charset="0"/>
                            </a:rPr>
                            <m:t>     </m:t>
                          </m:r>
                          <m:m>
                            <m:mPr>
                              <m:mcs>
                                <m:mc>
                                  <m:mcPr>
                                    <m:count m:val="1"/>
                                    <m:mcJc m:val="center"/>
                                  </m:mcPr>
                                </m:mc>
                              </m:mcs>
                              <m:ctrlPr>
                                <a:rPr lang="en-US" i="1" dirty="0">
                                  <a:latin typeface="Cambria Math" panose="02040503050406030204" pitchFamily="18" charset="0"/>
                                </a:rPr>
                              </m:ctrlPr>
                            </m:mPr>
                            <m:mr>
                              <m:e>
                                <m:r>
                                  <m:rPr>
                                    <m:brk m:alnAt="7"/>
                                  </m:rPr>
                                  <a:rPr lang="en-US" b="0" i="1" dirty="0" smtClean="0">
                                    <a:latin typeface="Cambria Math" panose="02040503050406030204" pitchFamily="18" charset="0"/>
                                  </a:rPr>
                                  <m:t> </m:t>
                                </m:r>
                                <m:r>
                                  <a:rPr lang="en-US" b="0" i="1" dirty="0" smtClean="0">
                                    <a:latin typeface="Cambria Math" panose="02040503050406030204" pitchFamily="18" charset="0"/>
                                  </a:rPr>
                                  <m:t>  </m:t>
                                </m:r>
                                <m:r>
                                  <a:rPr lang="en-US" i="1" dirty="0">
                                    <a:latin typeface="Cambria Math" panose="02040503050406030204" pitchFamily="18" charset="0"/>
                                  </a:rPr>
                                  <m:t>2</m:t>
                                </m:r>
                                <m:r>
                                  <a:rPr lang="en-US" i="1" dirty="0">
                                    <a:latin typeface="Cambria Math" panose="02040503050406030204" pitchFamily="18" charset="0"/>
                                  </a:rPr>
                                  <m:t>𝑐</m:t>
                                </m:r>
                                <m:r>
                                  <a:rPr lang="en-US" i="1" dirty="0">
                                    <a:latin typeface="Cambria Math" panose="02040503050406030204" pitchFamily="18" charset="0"/>
                                  </a:rPr>
                                  <m:t>+3</m:t>
                                </m:r>
                                <m:r>
                                  <a:rPr lang="en-US" i="1" dirty="0">
                                    <a:latin typeface="Cambria Math" panose="02040503050406030204" pitchFamily="18" charset="0"/>
                                  </a:rPr>
                                  <m:t>𝑑</m:t>
                                </m:r>
                                <m:r>
                                  <a:rPr lang="en-US" i="1" dirty="0">
                                    <a:latin typeface="Cambria Math" panose="02040503050406030204" pitchFamily="18" charset="0"/>
                                  </a:rPr>
                                  <m:t>=0</m:t>
                                </m:r>
                              </m:e>
                            </m:mr>
                            <m:mr>
                              <m:e>
                                <m:r>
                                  <a:rPr lang="en-US" b="0" i="1" dirty="0" smtClean="0">
                                    <a:latin typeface="Cambria Math" panose="02040503050406030204" pitchFamily="18" charset="0"/>
                                  </a:rPr>
                                  <m:t>   </m:t>
                                </m:r>
                                <m:r>
                                  <a:rPr lang="en-US" i="1" dirty="0">
                                    <a:latin typeface="Cambria Math" panose="02040503050406030204" pitchFamily="18" charset="0"/>
                                  </a:rPr>
                                  <m:t>5</m:t>
                                </m:r>
                                <m:r>
                                  <a:rPr lang="en-US" i="1" dirty="0">
                                    <a:latin typeface="Cambria Math" panose="02040503050406030204" pitchFamily="18" charset="0"/>
                                  </a:rPr>
                                  <m:t>𝑎</m:t>
                                </m:r>
                                <m:r>
                                  <a:rPr lang="en-US" i="1" dirty="0">
                                    <a:latin typeface="Cambria Math" panose="02040503050406030204" pitchFamily="18" charset="0"/>
                                  </a:rPr>
                                  <m:t>+8</m:t>
                                </m:r>
                                <m:r>
                                  <a:rPr lang="en-US" i="1" dirty="0">
                                    <a:latin typeface="Cambria Math" panose="02040503050406030204" pitchFamily="18" charset="0"/>
                                  </a:rPr>
                                  <m:t>𝑏</m:t>
                                </m:r>
                                <m:r>
                                  <a:rPr lang="en-US" i="1" dirty="0">
                                    <a:latin typeface="Cambria Math" panose="02040503050406030204" pitchFamily="18" charset="0"/>
                                  </a:rPr>
                                  <m:t>=0</m:t>
                                </m:r>
                              </m:e>
                            </m:mr>
                            <m:mr>
                              <m:e>
                                <m:r>
                                  <a:rPr lang="en-US" b="0" i="1" dirty="0" smtClean="0">
                                    <a:latin typeface="Cambria Math" panose="02040503050406030204" pitchFamily="18" charset="0"/>
                                  </a:rPr>
                                  <m:t>   </m:t>
                                </m:r>
                                <m:r>
                                  <a:rPr lang="en-US" i="1" dirty="0">
                                    <a:latin typeface="Cambria Math" panose="02040503050406030204" pitchFamily="18" charset="0"/>
                                  </a:rPr>
                                  <m:t>5</m:t>
                                </m:r>
                                <m:r>
                                  <a:rPr lang="en-US" i="1" dirty="0">
                                    <a:latin typeface="Cambria Math" panose="02040503050406030204" pitchFamily="18" charset="0"/>
                                  </a:rPr>
                                  <m:t>𝑐</m:t>
                                </m:r>
                                <m:r>
                                  <a:rPr lang="en-US" i="1" dirty="0">
                                    <a:latin typeface="Cambria Math" panose="02040503050406030204" pitchFamily="18" charset="0"/>
                                  </a:rPr>
                                  <m:t>+8</m:t>
                                </m:r>
                                <m:r>
                                  <a:rPr lang="en-US" i="1" dirty="0">
                                    <a:latin typeface="Cambria Math" panose="02040503050406030204" pitchFamily="18" charset="0"/>
                                  </a:rPr>
                                  <m:t>𝑑</m:t>
                                </m:r>
                                <m:r>
                                  <a:rPr lang="en-US" i="1" dirty="0">
                                    <a:latin typeface="Cambria Math" panose="02040503050406030204" pitchFamily="18" charset="0"/>
                                  </a:rPr>
                                  <m:t>=1</m:t>
                                </m:r>
                              </m:e>
                            </m:mr>
                          </m:m>
                        </m:e>
                      </m:mr>
                    </m:m>
                    <m:m>
                      <m:mPr>
                        <m:mcs>
                          <m:mc>
                            <m:mcPr>
                              <m:count m:val="1"/>
                              <m:mcJc m:val="center"/>
                            </m:mcPr>
                          </m:mc>
                        </m:mcs>
                        <m:ctrlPr>
                          <a:rPr lang="en-US" i="1" dirty="0">
                            <a:latin typeface="Cambria Math" panose="02040503050406030204" pitchFamily="18" charset="0"/>
                          </a:rPr>
                        </m:ctrlPr>
                      </m:mPr>
                      <m:mr>
                        <m:e>
                          <m:r>
                            <m:rPr>
                              <m:brk m:alnAt="7"/>
                            </m:rPr>
                            <a:rPr lang="en-US" b="0" i="1" dirty="0" smtClean="0">
                              <a:latin typeface="Cambria Math" panose="02040503050406030204" pitchFamily="18" charset="0"/>
                            </a:rPr>
                            <m:t> </m:t>
                          </m:r>
                          <m:r>
                            <a:rPr lang="en-US" b="0" i="1" dirty="0" smtClean="0">
                              <a:latin typeface="Cambria Math" panose="02040503050406030204" pitchFamily="18" charset="0"/>
                            </a:rPr>
                            <m:t>          </m:t>
                          </m:r>
                          <m:r>
                            <a:rPr lang="en-US" b="0" i="1" dirty="0" smtClean="0">
                              <a:latin typeface="Cambria Math" panose="02040503050406030204" pitchFamily="18" charset="0"/>
                            </a:rPr>
                            <m:t>𝑎</m:t>
                          </m:r>
                          <m:r>
                            <a:rPr lang="en-US" b="0" i="1" dirty="0" smtClean="0">
                              <a:latin typeface="Cambria Math" panose="02040503050406030204" pitchFamily="18" charset="0"/>
                            </a:rPr>
                            <m:t>=  8</m:t>
                          </m:r>
                        </m:e>
                      </m:mr>
                      <m:mr>
                        <m:e>
                          <m:r>
                            <a:rPr lang="en-US" b="0" i="1" dirty="0" smtClean="0">
                              <a:latin typeface="Cambria Math" panose="02040503050406030204" pitchFamily="18" charset="0"/>
                            </a:rPr>
                            <m:t>         </m:t>
                          </m:r>
                          <m:m>
                            <m:mPr>
                              <m:mcs>
                                <m:mc>
                                  <m:mcPr>
                                    <m:count m:val="1"/>
                                    <m:mcJc m:val="center"/>
                                  </m:mcPr>
                                </m:mc>
                              </m:mcs>
                              <m:ctrlPr>
                                <a:rPr lang="en-US" i="1" dirty="0">
                                  <a:latin typeface="Cambria Math" panose="02040503050406030204" pitchFamily="18" charset="0"/>
                                </a:rPr>
                              </m:ctrlPr>
                            </m:mPr>
                            <m:mr>
                              <m:e>
                                <m:r>
                                  <m:rPr>
                                    <m:brk m:alnAt="7"/>
                                  </m:rPr>
                                  <a:rPr lang="en-US" b="0" i="1" dirty="0" smtClean="0">
                                    <a:latin typeface="Cambria Math" panose="02040503050406030204" pitchFamily="18" charset="0"/>
                                  </a:rPr>
                                  <m:t> </m:t>
                                </m:r>
                                <m:r>
                                  <a:rPr lang="en-US" b="0" i="1" dirty="0" smtClean="0">
                                    <a:latin typeface="Cambria Math" panose="02040503050406030204" pitchFamily="18" charset="0"/>
                                  </a:rPr>
                                  <m:t>   </m:t>
                                </m:r>
                                <m:r>
                                  <a:rPr lang="en-US" b="0" i="1" dirty="0" smtClean="0">
                                    <a:latin typeface="Cambria Math" panose="02040503050406030204" pitchFamily="18" charset="0"/>
                                  </a:rPr>
                                  <m:t>𝑏</m:t>
                                </m:r>
                                <m:r>
                                  <a:rPr lang="en-US" b="0" i="1" dirty="0" smtClean="0">
                                    <a:latin typeface="Cambria Math" panose="02040503050406030204" pitchFamily="18" charset="0"/>
                                  </a:rPr>
                                  <m:t>=−5</m:t>
                                </m:r>
                              </m:e>
                            </m:mr>
                            <m:mr>
                              <m:e>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  3</m:t>
                                </m:r>
                              </m:e>
                            </m:mr>
                            <m:mr>
                              <m:e>
                                <m:r>
                                  <a:rPr lang="en-US" b="0" i="1" dirty="0" smtClean="0">
                                    <a:latin typeface="Cambria Math" panose="02040503050406030204" pitchFamily="18" charset="0"/>
                                  </a:rPr>
                                  <m:t>  </m:t>
                                </m:r>
                                <m:r>
                                  <a:rPr lang="en-US" b="0" i="1" dirty="0" smtClean="0">
                                    <a:latin typeface="Cambria Math" panose="02040503050406030204" pitchFamily="18" charset="0"/>
                                  </a:rPr>
                                  <m:t>𝑑</m:t>
                                </m:r>
                                <m:r>
                                  <a:rPr lang="en-US" b="0" i="1" dirty="0" smtClean="0">
                                    <a:latin typeface="Cambria Math" panose="02040503050406030204" pitchFamily="18" charset="0"/>
                                  </a:rPr>
                                  <m:t>=  2</m:t>
                                </m:r>
                              </m:e>
                            </m:mr>
                          </m:m>
                        </m:e>
                      </m:mr>
                    </m:m>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8</m:t>
                              </m:r>
                            </m:e>
                            <m:e>
                              <m:r>
                                <a:rPr lang="en-US" b="0" i="1" dirty="0" smtClean="0">
                                  <a:latin typeface="Cambria Math" panose="02040503050406030204" pitchFamily="18" charset="0"/>
                                </a:rPr>
                                <m:t>−3</m:t>
                              </m:r>
                            </m:e>
                          </m:mr>
                          <m:mr>
                            <m:e>
                              <m:r>
                                <a:rPr lang="en-US" b="0" i="1" dirty="0" smtClean="0">
                                  <a:latin typeface="Cambria Math" panose="02040503050406030204" pitchFamily="18" charset="0"/>
                                </a:rPr>
                                <m:t>−5</m:t>
                              </m:r>
                            </m:e>
                            <m:e>
                              <m:r>
                                <a:rPr lang="en-US" b="0" i="1" smtClean="0">
                                  <a:latin typeface="Cambria Math" panose="02040503050406030204" pitchFamily="18" charset="0"/>
                                </a:rPr>
                                <m:t>   </m:t>
                              </m:r>
                              <m:r>
                                <a:rPr lang="en-US" b="0" i="1" dirty="0" smtClean="0">
                                  <a:latin typeface="Cambria Math" panose="02040503050406030204" pitchFamily="18" charset="0"/>
                                </a:rPr>
                                <m:t>2</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CC06E57E-EA76-D845-8586-E2841E1B819E}"/>
              </a:ext>
            </a:extLst>
          </p:cNvPr>
          <p:cNvCxnSpPr>
            <a:cxnSpLocks/>
          </p:cNvCxnSpPr>
          <p:nvPr/>
        </p:nvCxnSpPr>
        <p:spPr>
          <a:xfrm>
            <a:off x="5418073" y="3132522"/>
            <a:ext cx="2271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3BC4AB1-FE02-3B4D-A577-9D3908A912B0}"/>
              </a:ext>
            </a:extLst>
          </p:cNvPr>
          <p:cNvCxnSpPr>
            <a:cxnSpLocks/>
          </p:cNvCxnSpPr>
          <p:nvPr/>
        </p:nvCxnSpPr>
        <p:spPr>
          <a:xfrm>
            <a:off x="6581974" y="3113427"/>
            <a:ext cx="2271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BEE14F3-B34C-DD43-B4B5-2A393FA6E84B}"/>
              </a:ext>
            </a:extLst>
          </p:cNvPr>
          <p:cNvCxnSpPr>
            <a:cxnSpLocks/>
          </p:cNvCxnSpPr>
          <p:nvPr/>
        </p:nvCxnSpPr>
        <p:spPr>
          <a:xfrm>
            <a:off x="3838654" y="3132522"/>
            <a:ext cx="2271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285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Singular Matrix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If the inverse matrix does not exist then we call it singular matrix</a:t>
                </a:r>
              </a:p>
              <a:p>
                <a:r>
                  <a:rPr lang="en-US" b="0" dirty="0">
                    <a:solidFill>
                      <a:schemeClr val="tx1"/>
                    </a:solidFill>
                  </a:rPr>
                  <a:t>Assume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a:solidFill>
                                  <a:schemeClr val="tx1"/>
                                </a:solidFill>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1</m:t>
                              </m:r>
                            </m:e>
                            <m:e>
                              <m:r>
                                <a:rPr lang="en-US" b="0" i="1" smtClean="0">
                                  <a:solidFill>
                                    <a:schemeClr val="tx1"/>
                                  </a:solidFill>
                                  <a:latin typeface="Cambria Math" panose="02040503050406030204" pitchFamily="18" charset="0"/>
                                </a:rPr>
                                <m:t>2</m:t>
                              </m:r>
                            </m:e>
                          </m:mr>
                          <m:mr>
                            <m:e>
                              <m:r>
                                <a:rPr lang="en-US" b="0" i="1" smtClean="0">
                                  <a:solidFill>
                                    <a:schemeClr val="tx1"/>
                                  </a:solidFill>
                                  <a:latin typeface="Cambria Math" panose="02040503050406030204" pitchFamily="18" charset="0"/>
                                </a:rPr>
                                <m:t>1</m:t>
                              </m:r>
                            </m:e>
                            <m:e>
                              <m:r>
                                <a:rPr lang="en-US" b="0" i="1" smtClean="0">
                                  <a:solidFill>
                                    <a:schemeClr val="tx1"/>
                                  </a:solidFill>
                                  <a:latin typeface="Cambria Math" panose="02040503050406030204" pitchFamily="18" charset="0"/>
                                </a:rPr>
                                <m:t>2</m:t>
                              </m:r>
                            </m:e>
                          </m:mr>
                        </m:m>
                      </m:e>
                    </m:d>
                  </m:oMath>
                </a14:m>
                <a:r>
                  <a:rPr lang="en-US" dirty="0"/>
                  <a:t> then we find matrix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e>
                              <m:r>
                                <a:rPr lang="en-US" i="1">
                                  <a:latin typeface="Cambria Math" panose="02040503050406030204" pitchFamily="18" charset="0"/>
                                </a:rPr>
                                <m:t>𝑐</m:t>
                              </m:r>
                            </m:e>
                          </m:mr>
                          <m:mr>
                            <m:e>
                              <m:r>
                                <a:rPr lang="en-US" i="1">
                                  <a:latin typeface="Cambria Math" panose="02040503050406030204" pitchFamily="18" charset="0"/>
                                </a:rPr>
                                <m:t>𝑏</m:t>
                              </m:r>
                            </m:e>
                            <m:e>
                              <m:r>
                                <a:rPr lang="en-US" i="1">
                                  <a:latin typeface="Cambria Math" panose="02040503050406030204" pitchFamily="18" charset="0"/>
                                </a:rPr>
                                <m:t>𝑑</m:t>
                              </m:r>
                            </m:e>
                          </m:mr>
                        </m:m>
                      </m:e>
                    </m:d>
                  </m:oMath>
                </a14:m>
                <a:r>
                  <a:rPr lang="en-US" dirty="0"/>
                  <a:t> where </a:t>
                </a:r>
                <a14:m>
                  <m:oMath xmlns:m="http://schemas.openxmlformats.org/officeDocument/2006/math">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𝐼</m:t>
                    </m:r>
                  </m:oMath>
                </a14:m>
                <a:endParaRPr lang="en-US" dirty="0"/>
              </a:p>
              <a:p>
                <a:pPr marL="0" indent="0">
                  <a:buNone/>
                </a:pPr>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1</m:t>
                              </m:r>
                            </m:e>
                            <m:e>
                              <m:r>
                                <a:rPr lang="en-US" b="0" i="1" smtClean="0">
                                  <a:latin typeface="Cambria Math" panose="02040503050406030204" pitchFamily="18" charset="0"/>
                                </a:rPr>
                                <m:t>2</m:t>
                              </m:r>
                            </m:e>
                          </m:mr>
                        </m:m>
                      </m:e>
                    </m:d>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e>
                              <m:r>
                                <a:rPr lang="en-US" i="1">
                                  <a:latin typeface="Cambria Math" panose="02040503050406030204" pitchFamily="18" charset="0"/>
                                </a:rPr>
                                <m:t>𝑐</m:t>
                              </m:r>
                            </m:e>
                          </m:mr>
                          <m:mr>
                            <m:e>
                              <m:r>
                                <a:rPr lang="en-US" i="1">
                                  <a:latin typeface="Cambria Math" panose="02040503050406030204" pitchFamily="18" charset="0"/>
                                </a:rPr>
                                <m:t>𝑏</m:t>
                              </m:r>
                            </m:e>
                            <m:e>
                              <m:r>
                                <a:rPr lang="en-US" i="1">
                                  <a:latin typeface="Cambria Math" panose="02040503050406030204" pitchFamily="18" charset="0"/>
                                </a:rPr>
                                <m:t>𝑑</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m>
                      <m:mPr>
                        <m:mcs>
                          <m:mc>
                            <m:mcPr>
                              <m:count m:val="1"/>
                              <m:mcJc m:val="center"/>
                            </m:mcPr>
                          </m:mc>
                        </m:mcs>
                        <m:ctrlPr>
                          <a:rPr lang="en-US" i="1" dirty="0">
                            <a:latin typeface="Cambria Math" panose="02040503050406030204" pitchFamily="18" charset="0"/>
                          </a:rPr>
                        </m:ctrlPr>
                      </m:mPr>
                      <m:mr>
                        <m:e>
                          <m:r>
                            <m:rPr>
                              <m:brk m:alnAt="7"/>
                            </m:rPr>
                            <a:rPr lang="en-US" b="0" i="1" dirty="0" smtClean="0">
                              <a:latin typeface="Cambria Math" panose="02040503050406030204" pitchFamily="18" charset="0"/>
                            </a:rPr>
                            <m:t> </m:t>
                          </m:r>
                          <m:r>
                            <a:rPr lang="en-US" b="0" i="1" dirty="0" smtClean="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+2</m:t>
                          </m:r>
                          <m:r>
                            <a:rPr lang="en-US" i="1" dirty="0">
                              <a:latin typeface="Cambria Math" panose="02040503050406030204" pitchFamily="18" charset="0"/>
                            </a:rPr>
                            <m:t>𝑏</m:t>
                          </m:r>
                          <m:r>
                            <a:rPr lang="en-US" i="1" dirty="0">
                              <a:latin typeface="Cambria Math" panose="02040503050406030204" pitchFamily="18" charset="0"/>
                            </a:rPr>
                            <m:t>=1</m:t>
                          </m:r>
                        </m:e>
                      </m:mr>
                      <m:mr>
                        <m:e>
                          <m:r>
                            <a:rPr lang="en-US" b="0" i="1" dirty="0" smtClean="0">
                              <a:latin typeface="Cambria Math" panose="02040503050406030204" pitchFamily="18" charset="0"/>
                            </a:rPr>
                            <m:t>                  </m:t>
                          </m:r>
                          <m:m>
                            <m:mPr>
                              <m:mcs>
                                <m:mc>
                                  <m:mcPr>
                                    <m:count m:val="1"/>
                                    <m:mcJc m:val="center"/>
                                  </m:mcPr>
                                </m:mc>
                              </m:mcs>
                              <m:ctrlPr>
                                <a:rPr lang="en-US" i="1" dirty="0">
                                  <a:latin typeface="Cambria Math" panose="02040503050406030204" pitchFamily="18" charset="0"/>
                                </a:rPr>
                              </m:ctrlPr>
                            </m:mPr>
                            <m:mr>
                              <m:e>
                                <m:r>
                                  <a:rPr lang="en-US" i="1" dirty="0">
                                    <a:latin typeface="Cambria Math" panose="02040503050406030204" pitchFamily="18" charset="0"/>
                                  </a:rPr>
                                  <m:t>𝑐</m:t>
                                </m:r>
                                <m:r>
                                  <a:rPr lang="en-US" i="1" dirty="0">
                                    <a:latin typeface="Cambria Math" panose="02040503050406030204" pitchFamily="18" charset="0"/>
                                  </a:rPr>
                                  <m:t>+2</m:t>
                                </m:r>
                                <m:r>
                                  <a:rPr lang="en-US" i="1" dirty="0">
                                    <a:latin typeface="Cambria Math" panose="02040503050406030204" pitchFamily="18" charset="0"/>
                                  </a:rPr>
                                  <m:t>𝑑</m:t>
                                </m:r>
                                <m:r>
                                  <a:rPr lang="en-US" i="1" dirty="0">
                                    <a:latin typeface="Cambria Math" panose="02040503050406030204" pitchFamily="18" charset="0"/>
                                  </a:rPr>
                                  <m:t>=0</m:t>
                                </m:r>
                              </m:e>
                            </m:mr>
                            <m:mr>
                              <m:e>
                                <m:r>
                                  <a:rPr lang="en-US" i="1" dirty="0">
                                    <a:latin typeface="Cambria Math" panose="02040503050406030204" pitchFamily="18" charset="0"/>
                                  </a:rPr>
                                  <m:t>𝑎</m:t>
                                </m:r>
                                <m:r>
                                  <a:rPr lang="en-US" i="1" dirty="0">
                                    <a:latin typeface="Cambria Math" panose="02040503050406030204" pitchFamily="18" charset="0"/>
                                  </a:rPr>
                                  <m:t>+2</m:t>
                                </m:r>
                                <m:r>
                                  <a:rPr lang="en-US" i="1" dirty="0">
                                    <a:latin typeface="Cambria Math" panose="02040503050406030204" pitchFamily="18" charset="0"/>
                                  </a:rPr>
                                  <m:t>𝑏</m:t>
                                </m:r>
                                <m:r>
                                  <a:rPr lang="en-US" i="1" dirty="0">
                                    <a:latin typeface="Cambria Math" panose="02040503050406030204" pitchFamily="18" charset="0"/>
                                  </a:rPr>
                                  <m:t>=0</m:t>
                                </m:r>
                              </m:e>
                            </m:mr>
                            <m:mr>
                              <m:e>
                                <m:r>
                                  <a:rPr lang="en-US" i="1" dirty="0">
                                    <a:latin typeface="Cambria Math" panose="02040503050406030204" pitchFamily="18" charset="0"/>
                                  </a:rPr>
                                  <m:t>𝑐</m:t>
                                </m:r>
                                <m:r>
                                  <a:rPr lang="en-US" i="1" dirty="0">
                                    <a:latin typeface="Cambria Math" panose="02040503050406030204" pitchFamily="18" charset="0"/>
                                  </a:rPr>
                                  <m:t>+2</m:t>
                                </m:r>
                                <m:r>
                                  <a:rPr lang="en-US" i="1" dirty="0">
                                    <a:latin typeface="Cambria Math" panose="02040503050406030204" pitchFamily="18" charset="0"/>
                                  </a:rPr>
                                  <m:t>𝑑</m:t>
                                </m:r>
                                <m:r>
                                  <a:rPr lang="en-US" i="1" dirty="0">
                                    <a:latin typeface="Cambria Math" panose="02040503050406030204" pitchFamily="18" charset="0"/>
                                  </a:rPr>
                                  <m:t>=1</m:t>
                                </m:r>
                              </m:e>
                            </m:mr>
                          </m:m>
                        </m:e>
                      </m:mr>
                    </m:m>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B13948D-A821-894B-889F-A65109195D66}"/>
              </a:ext>
            </a:extLst>
          </p:cNvPr>
          <p:cNvCxnSpPr>
            <a:cxnSpLocks/>
          </p:cNvCxnSpPr>
          <p:nvPr/>
        </p:nvCxnSpPr>
        <p:spPr>
          <a:xfrm>
            <a:off x="4224960" y="2517763"/>
            <a:ext cx="2663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59B8B664-0D49-0040-9543-5F1133C95425}"/>
              </a:ext>
            </a:extLst>
          </p:cNvPr>
          <p:cNvCxnSpPr>
            <a:cxnSpLocks/>
          </p:cNvCxnSpPr>
          <p:nvPr/>
        </p:nvCxnSpPr>
        <p:spPr>
          <a:xfrm>
            <a:off x="5903235" y="2517763"/>
            <a:ext cx="2663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F736A7FD-FE47-8E47-ADB6-1FC1F7CE05AB}"/>
              </a:ext>
            </a:extLst>
          </p:cNvPr>
          <p:cNvSpPr/>
          <p:nvPr/>
        </p:nvSpPr>
        <p:spPr>
          <a:xfrm>
            <a:off x="6185783" y="2348486"/>
            <a:ext cx="1175194" cy="338554"/>
          </a:xfrm>
          <a:prstGeom prst="rect">
            <a:avLst/>
          </a:prstGeom>
        </p:spPr>
        <p:txBody>
          <a:bodyPr wrap="none">
            <a:spAutoFit/>
          </a:bodyPr>
          <a:lstStyle/>
          <a:p>
            <a:r>
              <a:rPr lang="en-US" sz="1600" dirty="0"/>
              <a:t>No Answer</a:t>
            </a:r>
          </a:p>
        </p:txBody>
      </p:sp>
      <p:cxnSp>
        <p:nvCxnSpPr>
          <p:cNvPr id="11" name="Straight Arrow Connector 10">
            <a:extLst>
              <a:ext uri="{FF2B5EF4-FFF2-40B4-BE49-F238E27FC236}">
                <a16:creationId xmlns:a16="http://schemas.microsoft.com/office/drawing/2014/main" id="{BC525EA5-9363-A941-AA81-2A5CAC4266D7}"/>
              </a:ext>
            </a:extLst>
          </p:cNvPr>
          <p:cNvCxnSpPr>
            <a:cxnSpLocks/>
          </p:cNvCxnSpPr>
          <p:nvPr/>
        </p:nvCxnSpPr>
        <p:spPr>
          <a:xfrm>
            <a:off x="3330256" y="3602851"/>
            <a:ext cx="2663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9DA1823D-3DF2-5F4B-8677-03061F8569F8}"/>
              </a:ext>
            </a:extLst>
          </p:cNvPr>
          <p:cNvSpPr/>
          <p:nvPr/>
        </p:nvSpPr>
        <p:spPr>
          <a:xfrm>
            <a:off x="3909435" y="3418185"/>
            <a:ext cx="2313518" cy="369332"/>
          </a:xfrm>
          <a:prstGeom prst="rect">
            <a:avLst/>
          </a:prstGeom>
        </p:spPr>
        <p:txBody>
          <a:bodyPr wrap="none">
            <a:spAutoFit/>
          </a:bodyPr>
          <a:lstStyle/>
          <a:p>
            <a:r>
              <a:rPr lang="en-US" dirty="0"/>
              <a:t>A is a singular matrix</a:t>
            </a:r>
          </a:p>
        </p:txBody>
      </p:sp>
    </p:spTree>
    <p:extLst>
      <p:ext uri="{BB962C8B-B14F-4D97-AF65-F5344CB8AC3E}">
        <p14:creationId xmlns:p14="http://schemas.microsoft.com/office/powerpoint/2010/main" val="1120229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Linear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normAutofit fontScale="92500" lnSpcReduction="10000"/>
              </a:bodyPr>
              <a:lstStyle/>
              <a:p>
                <a:r>
                  <a:rPr lang="en-US" dirty="0"/>
                  <a:t>Assume we have the following linear function where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ℛ</m:t>
                        </m:r>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sup>
                    </m:sSup>
                  </m:oMath>
                </a14:m>
                <a:r>
                  <a:rPr lang="en-US" dirty="0"/>
                  <a:t> and </a:t>
                </a:r>
                <a14:m>
                  <m:oMath xmlns:m="http://schemas.openxmlformats.org/officeDocument/2006/math">
                    <m:r>
                      <m:rPr>
                        <m:sty m:val="p"/>
                      </m:rPr>
                      <a:rPr lang="en-US" dirty="0" smtClean="0">
                        <a:latin typeface="Cambria Math" panose="02040503050406030204" pitchFamily="18" charset="0"/>
                        <a:ea typeface="Cambria Math" panose="02040503050406030204" pitchFamily="18" charset="0"/>
                      </a:rPr>
                      <m:t>b</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ℛ</m:t>
                        </m:r>
                      </m:e>
                      <m:sup>
                        <m:r>
                          <a:rPr lang="en-US" i="1">
                            <a:latin typeface="Cambria Math" panose="02040503050406030204" pitchFamily="18" charset="0"/>
                            <a:ea typeface="Cambria Math" panose="02040503050406030204" pitchFamily="18" charset="0"/>
                          </a:rPr>
                          <m:t>𝑛</m:t>
                        </m:r>
                      </m:sup>
                    </m:sSup>
                  </m:oMath>
                </a14:m>
                <a:r>
                  <a:rPr lang="en-US" dirty="0"/>
                  <a:t> </a:t>
                </a:r>
              </a:p>
              <a:p>
                <a:pPr marL="0" indent="0">
                  <a:buNone/>
                </a:pPr>
                <a:r>
                  <a:rPr lang="en-US" dirty="0"/>
                  <a:t>Then we have: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 </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 </m:t>
                                </m:r>
                              </m:sub>
                            </m:sSub>
                          </m:e>
                        </m:mr>
                        <m:mr>
                          <m:e>
                            <m:eqArr>
                              <m:eqArrPr>
                                <m:ctrlPr>
                                  <a:rPr lang="en-US" i="1" smtClean="0">
                                    <a:latin typeface="Cambria Math" panose="02040503050406030204" pitchFamily="18" charset="0"/>
                                    <a:ea typeface="Cambria Math" panose="02040503050406030204" pitchFamily="18" charset="0"/>
                                  </a:rPr>
                                </m:ctrlPr>
                              </m:eqArrPr>
                              <m:e>
                                <m: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 </m:t>
                                    </m:r>
                                  </m:sub>
                                </m:sSub>
                              </m:e>
                            </m:eqArr>
                          </m:e>
                        </m:mr>
                      </m:m>
                    </m:oMath>
                  </m:oMathPara>
                </a14:m>
                <a:endParaRPr lang="en-US" dirty="0"/>
              </a:p>
              <a:p>
                <a:pPr marL="0" indent="0">
                  <a:buNone/>
                </a:pPr>
                <a:endParaRPr lang="en-US" dirty="0"/>
              </a:p>
              <a:p>
                <a:pPr marL="0" indent="0">
                  <a:buNone/>
                </a:pPr>
                <a14:m>
                  <m:oMath xmlns:m="http://schemas.openxmlformats.org/officeDocument/2006/math">
                    <m:r>
                      <a:rPr lang="en-US" i="1">
                        <a:latin typeface="Cambria Math" panose="02040503050406030204" pitchFamily="18" charset="0"/>
                      </a:rPr>
                      <m:t>𝐴𝑥</m:t>
                    </m:r>
                    <m:r>
                      <a:rPr lang="en-US" i="1">
                        <a:latin typeface="Cambria Math" panose="02040503050406030204" pitchFamily="18" charset="0"/>
                      </a:rPr>
                      <m:t>=</m:t>
                    </m:r>
                    <m:r>
                      <a:rPr lang="en-US" i="1">
                        <a:latin typeface="Cambria Math" panose="02040503050406030204" pitchFamily="18" charset="0"/>
                      </a:rPr>
                      <m:t>𝑏</m:t>
                    </m:r>
                  </m:oMath>
                </a14:m>
                <a:r>
                  <a:rPr lang="en-US" i="1" dirty="0">
                    <a:latin typeface="Cambria Math" panose="02040503050406030204" pitchFamily="18" charset="0"/>
                  </a:rPr>
                  <a:t>  where</a:t>
                </a:r>
              </a:p>
              <a:p>
                <a:pPr marL="0" indent="0">
                  <a:buNone/>
                </a:pPr>
                <a14:m>
                  <m:oMathPara xmlns:m="http://schemas.openxmlformats.org/officeDocument/2006/math">
                    <m:oMathParaPr>
                      <m:jc m:val="left"/>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eqArr>
                              <m:eqArrPr>
                                <m:ctrlPr>
                                  <a:rPr lang="en-US" i="1">
                                    <a:latin typeface="Cambria Math" panose="02040503050406030204" pitchFamily="18" charset="0"/>
                                  </a:rPr>
                                </m:ctrlPr>
                              </m:eqArrPr>
                              <m:e>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𝑛</m:t>
                                              </m:r>
                                            </m:sub>
                                          </m:sSub>
                                        </m:e>
                                      </m:mr>
                                      <m:mr>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1</m:t>
                                              </m:r>
                                            </m:sub>
                                          </m:sSub>
                                        </m:e>
                                        <m:e>
                                          <m:r>
                                            <a:rPr lang="en-US"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𝑛</m:t>
                                              </m:r>
                                            </m:sub>
                                          </m:sSub>
                                        </m:e>
                                      </m:mr>
                                    </m:m>
                                  </m:e>
                                </m:d>
                              </m:e>
                              <m:e>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eqArr>
                          </m:e>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𝑥</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mr>
                                    </m:m>
                                  </m:e>
                                </m:d>
                              </m:e>
                              <m:e>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eqArr>
                          </m:e>
                          <m:e>
                            <m:eqArr>
                              <m:eqArrPr>
                                <m:ctrlPr>
                                  <a:rPr lang="en-US" i="1">
                                    <a:latin typeface="Cambria Math" panose="02040503050406030204" pitchFamily="18" charset="0"/>
                                  </a:rPr>
                                </m:ctrlPr>
                              </m:eqArrPr>
                              <m:e>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𝑛</m:t>
                                              </m:r>
                                            </m:sub>
                                          </m:sSub>
                                        </m:e>
                                      </m:mr>
                                    </m:m>
                                  </m:e>
                                </m:d>
                              </m:e>
                              <m:e>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eqArr>
                          </m:e>
                        </m:mr>
                      </m:m>
                    </m:oMath>
                  </m:oMathPara>
                </a14:m>
                <a:endParaRPr lang="en-US" dirty="0"/>
              </a:p>
              <a:p>
                <a:pPr marL="0" indent="0">
                  <a:buNone/>
                </a:pPr>
                <a:endParaRPr lang="en-US" dirty="0"/>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l="-364" t="-1119"/>
                </a:stretch>
              </a:blipFill>
            </p:spPr>
            <p:txBody>
              <a:bodyPr/>
              <a:lstStyle/>
              <a:p>
                <a:r>
                  <a:rPr lang="en-US">
                    <a:noFill/>
                  </a:rPr>
                  <a:t> </a:t>
                </a:r>
              </a:p>
            </p:txBody>
          </p:sp>
        </mc:Fallback>
      </mc:AlternateContent>
    </p:spTree>
    <p:extLst>
      <p:ext uri="{BB962C8B-B14F-4D97-AF65-F5344CB8AC3E}">
        <p14:creationId xmlns:p14="http://schemas.microsoft.com/office/powerpoint/2010/main" val="3031894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Linear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normAutofit fontScale="77500" lnSpcReduction="20000"/>
              </a:bodyPr>
              <a:lstStyle/>
              <a:p>
                <a:pPr marL="0" indent="0">
                  <a:buNone/>
                </a:pPr>
                <a:r>
                  <a:rPr lang="en-US" dirty="0"/>
                  <a:t>We solve linear equation using inverse matrix.</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𝐴𝑥</m:t>
                      </m:r>
                      <m:r>
                        <a:rPr lang="en-US" i="1">
                          <a:latin typeface="Cambria Math" panose="02040503050406030204" pitchFamily="18" charset="0"/>
                        </a:rPr>
                        <m:t>=</m:t>
                      </m:r>
                      <m:r>
                        <a:rPr lang="en-US" i="1">
                          <a:latin typeface="Cambria Math" panose="02040503050406030204" pitchFamily="18" charset="0"/>
                        </a:rPr>
                        <m:t>𝑏</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r>
                        <a:rPr lang="en-US" i="1">
                          <a:latin typeface="Cambria Math" panose="02040503050406030204" pitchFamily="18" charset="0"/>
                        </a:rPr>
                        <m:t>𝐴𝑥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𝑏</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𝑏</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𝑏</m:t>
                      </m:r>
                    </m:oMath>
                  </m:oMathPara>
                </a14:m>
                <a:endParaRPr lang="en-US" i="1" dirty="0">
                  <a:latin typeface="Cambria Math" panose="02040503050406030204" pitchFamily="18" charset="0"/>
                </a:endParaRPr>
              </a:p>
              <a:p>
                <a:pPr marL="0" indent="0">
                  <a:buNone/>
                </a:pPr>
                <a:r>
                  <a:rPr lang="en-US" dirty="0">
                    <a:latin typeface="Cambria Math" panose="02040503050406030204" pitchFamily="18" charset="0"/>
                  </a:rPr>
                  <a:t>If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oMath>
                </a14:m>
                <a:r>
                  <a:rPr lang="en-US" dirty="0">
                    <a:latin typeface="Cambria Math" panose="02040503050406030204" pitchFamily="18" charset="0"/>
                  </a:rPr>
                  <a:t> exist we claim that matrix inverse is a  closed-form solution.</a:t>
                </a:r>
              </a:p>
              <a:p>
                <a:pPr marL="0" indent="0">
                  <a:buNone/>
                </a:pPr>
                <a:endParaRPr lang="en-US" dirty="0">
                  <a:latin typeface="Cambria Math" panose="02040503050406030204" pitchFamily="18" charset="0"/>
                </a:endParaRPr>
              </a:p>
              <a:p>
                <a:pPr marL="0" indent="0">
                  <a:buNone/>
                </a:pPr>
                <a:r>
                  <a:rPr lang="en-US" dirty="0">
                    <a:latin typeface="Cambria Math" panose="02040503050406030204" pitchFamily="18" charset="0"/>
                  </a:rPr>
                  <a:t>The Condition to have closed form solution.</a:t>
                </a:r>
              </a:p>
              <a:p>
                <a:pPr>
                  <a:buFont typeface="+mj-lt"/>
                  <a:buAutoNum type="arabicPeriod"/>
                </a:pPr>
                <a:r>
                  <a:rPr lang="en-US" dirty="0">
                    <a:latin typeface="Cambria Math" panose="02040503050406030204" pitchFamily="18" charset="0"/>
                  </a:rPr>
                  <a:t>Matrix must be square</a:t>
                </a:r>
              </a:p>
              <a:p>
                <a:pPr>
                  <a:buFont typeface="+mj-lt"/>
                  <a:buAutoNum type="arabicPeriod"/>
                </a:pPr>
                <a:r>
                  <a:rPr lang="en-US" dirty="0">
                    <a:latin typeface="Cambria Math" panose="02040503050406030204" pitchFamily="18" charset="0"/>
                  </a:rPr>
                  <a:t>Columns must be linearly independent which means any column can not be re-generated with combination of other columns.</a:t>
                </a: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t="-1119"/>
                </a:stretch>
              </a:blipFill>
            </p:spPr>
            <p:txBody>
              <a:bodyPr/>
              <a:lstStyle/>
              <a:p>
                <a:r>
                  <a:rPr lang="en-US">
                    <a:noFill/>
                  </a:rPr>
                  <a:t> </a:t>
                </a:r>
              </a:p>
            </p:txBody>
          </p:sp>
        </mc:Fallback>
      </mc:AlternateContent>
    </p:spTree>
    <p:extLst>
      <p:ext uri="{BB962C8B-B14F-4D97-AF65-F5344CB8AC3E}">
        <p14:creationId xmlns:p14="http://schemas.microsoft.com/office/powerpoint/2010/main" val="2562428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Linear </a:t>
            </a:r>
            <a:r>
              <a:rPr lang="en-CA" dirty="0"/>
              <a:t>algebra</a:t>
            </a:r>
            <a:r>
              <a:rPr lang="en" dirty="0"/>
              <a:t> and machine learning</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778634E1-1B79-AA43-894A-A89D5A37E934}"/>
              </a:ext>
            </a:extLst>
          </p:cNvPr>
          <p:cNvPicPr>
            <a:picLocks noChangeAspect="1"/>
          </p:cNvPicPr>
          <p:nvPr/>
        </p:nvPicPr>
        <p:blipFill>
          <a:blip r:embed="rId2"/>
          <a:stretch>
            <a:fillRect/>
          </a:stretch>
        </p:blipFill>
        <p:spPr>
          <a:xfrm>
            <a:off x="1929811" y="1200151"/>
            <a:ext cx="3704158" cy="2821006"/>
          </a:xfrm>
          <a:prstGeom prst="rect">
            <a:avLst/>
          </a:prstGeom>
        </p:spPr>
      </p:pic>
      <p:pic>
        <p:nvPicPr>
          <p:cNvPr id="7" name="Picture 6">
            <a:extLst>
              <a:ext uri="{FF2B5EF4-FFF2-40B4-BE49-F238E27FC236}">
                <a16:creationId xmlns:a16="http://schemas.microsoft.com/office/drawing/2014/main" id="{C7F5058E-B204-1D4C-9041-538A2E448525}"/>
              </a:ext>
            </a:extLst>
          </p:cNvPr>
          <p:cNvPicPr>
            <a:picLocks noChangeAspect="1"/>
          </p:cNvPicPr>
          <p:nvPr/>
        </p:nvPicPr>
        <p:blipFill>
          <a:blip r:embed="rId3"/>
          <a:stretch>
            <a:fillRect/>
          </a:stretch>
        </p:blipFill>
        <p:spPr>
          <a:xfrm>
            <a:off x="5846740" y="1470409"/>
            <a:ext cx="2589894" cy="1514331"/>
          </a:xfrm>
          <a:prstGeom prst="rect">
            <a:avLst/>
          </a:prstGeom>
        </p:spPr>
      </p:pic>
      <p:sp>
        <p:nvSpPr>
          <p:cNvPr id="8" name="Oval 7">
            <a:extLst>
              <a:ext uri="{FF2B5EF4-FFF2-40B4-BE49-F238E27FC236}">
                <a16:creationId xmlns:a16="http://schemas.microsoft.com/office/drawing/2014/main" id="{40A947F1-A849-B04D-A45D-B525E094A19A}"/>
              </a:ext>
            </a:extLst>
          </p:cNvPr>
          <p:cNvSpPr/>
          <p:nvPr/>
        </p:nvSpPr>
        <p:spPr>
          <a:xfrm rot="1988840">
            <a:off x="3552799" y="1250797"/>
            <a:ext cx="1795750" cy="977302"/>
          </a:xfrm>
          <a:prstGeom prst="ellipse">
            <a:avLst/>
          </a:prstGeom>
          <a:no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urved Down Arrow 8">
            <a:extLst>
              <a:ext uri="{FF2B5EF4-FFF2-40B4-BE49-F238E27FC236}">
                <a16:creationId xmlns:a16="http://schemas.microsoft.com/office/drawing/2014/main" id="{BA2286A8-2700-1D42-87A5-CAFC8018F959}"/>
              </a:ext>
            </a:extLst>
          </p:cNvPr>
          <p:cNvSpPr/>
          <p:nvPr/>
        </p:nvSpPr>
        <p:spPr>
          <a:xfrm>
            <a:off x="3552092" y="963357"/>
            <a:ext cx="3174616" cy="394911"/>
          </a:xfrm>
          <a:prstGeom prst="curvedDownArrow">
            <a:avLst>
              <a:gd name="adj1" fmla="val 25000"/>
              <a:gd name="adj2" fmla="val 78328"/>
              <a:gd name="adj3" fmla="val 27631"/>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84B6B97-F543-7E4D-B88D-796010AB0DB9}"/>
                  </a:ext>
                </a:extLst>
              </p:cNvPr>
              <p:cNvSpPr/>
              <p:nvPr/>
            </p:nvSpPr>
            <p:spPr>
              <a:xfrm>
                <a:off x="5745997" y="3799911"/>
                <a:ext cx="3110660" cy="400110"/>
              </a:xfrm>
              <a:prstGeom prst="rect">
                <a:avLst/>
              </a:prstGeom>
              <a:solidFill>
                <a:schemeClr val="accent2"/>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𝑾</m:t>
                          </m:r>
                        </m:e>
                        <m:sub>
                          <m:r>
                            <a:rPr lang="en-US" sz="2000" b="1" i="1">
                              <a:latin typeface="Cambria Math" panose="02040503050406030204" pitchFamily="18" charset="0"/>
                            </a:rPr>
                            <m:t>𝟏</m:t>
                          </m:r>
                          <m:r>
                            <a:rPr lang="en-US" sz="2000" b="1" i="1">
                              <a:latin typeface="Cambria Math" panose="02040503050406030204" pitchFamily="18" charset="0"/>
                              <a:ea typeface="Cambria Math" panose="02040503050406030204" pitchFamily="18" charset="0"/>
                            </a:rPr>
                            <m:t> </m:t>
                          </m:r>
                        </m:sub>
                      </m:sSub>
                      <m:r>
                        <a:rPr lang="en-US" sz="2000" b="1" i="1">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𝟐</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𝑾</m:t>
                          </m:r>
                        </m:e>
                        <m:sub>
                          <m:r>
                            <a:rPr lang="en-US" sz="2000" b="1" i="1" smtClean="0">
                              <a:latin typeface="Cambria Math" panose="02040503050406030204" pitchFamily="18" charset="0"/>
                            </a:rPr>
                            <m:t>𝟐</m:t>
                          </m:r>
                          <m:r>
                            <a:rPr lang="en-US" sz="2000" b="1" i="1">
                              <a:latin typeface="Cambria Math" panose="02040503050406030204" pitchFamily="18" charset="0"/>
                              <a:ea typeface="Cambria Math" panose="02040503050406030204" pitchFamily="18" charset="0"/>
                            </a:rPr>
                            <m:t> </m:t>
                          </m:r>
                        </m:sub>
                      </m:sSub>
                      <m:r>
                        <a:rPr lang="en-US" sz="2000" b="1" i="1" smtClean="0">
                          <a:latin typeface="Cambria Math" panose="02040503050406030204" pitchFamily="18" charset="0"/>
                          <a:ea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𝒃</m:t>
                          </m:r>
                        </m:e>
                        <m:sub>
                          <m:r>
                            <a:rPr lang="en-US" sz="2000" b="1" i="1">
                              <a:latin typeface="Cambria Math" panose="02040503050406030204" pitchFamily="18" charset="0"/>
                            </a:rPr>
                            <m:t>𝟏</m:t>
                          </m:r>
                          <m:r>
                            <a:rPr lang="en-US" sz="2000" b="1" i="1">
                              <a:latin typeface="Cambria Math" panose="02040503050406030204" pitchFamily="18" charset="0"/>
                              <a:ea typeface="Cambria Math" panose="02040503050406030204" pitchFamily="18" charset="0"/>
                            </a:rPr>
                            <m:t> </m:t>
                          </m:r>
                        </m:sub>
                      </m:sSub>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𝒚</m:t>
                      </m:r>
                    </m:oMath>
                  </m:oMathPara>
                </a14:m>
                <a:endParaRPr lang="en-US" sz="2000" b="1" dirty="0"/>
              </a:p>
            </p:txBody>
          </p:sp>
        </mc:Choice>
        <mc:Fallback xmlns="">
          <p:sp>
            <p:nvSpPr>
              <p:cNvPr id="12" name="Rectangle 11">
                <a:extLst>
                  <a:ext uri="{FF2B5EF4-FFF2-40B4-BE49-F238E27FC236}">
                    <a16:creationId xmlns:a16="http://schemas.microsoft.com/office/drawing/2014/main" id="{584B6B97-F543-7E4D-B88D-796010AB0DB9}"/>
                  </a:ext>
                </a:extLst>
              </p:cNvPr>
              <p:cNvSpPr>
                <a:spLocks noRot="1" noChangeAspect="1" noMove="1" noResize="1" noEditPoints="1" noAdjustHandles="1" noChangeArrowheads="1" noChangeShapeType="1" noTextEdit="1"/>
              </p:cNvSpPr>
              <p:nvPr/>
            </p:nvSpPr>
            <p:spPr>
              <a:xfrm>
                <a:off x="5745997" y="3799911"/>
                <a:ext cx="3110660" cy="400110"/>
              </a:xfrm>
              <a:prstGeom prst="rect">
                <a:avLst/>
              </a:prstGeom>
              <a:blipFill>
                <a:blip r:embed="rId4"/>
                <a:stretch>
                  <a:fillRect b="-15152"/>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C793C55-EFFD-394F-882B-58B9A27FF7D3}"/>
              </a:ext>
            </a:extLst>
          </p:cNvPr>
          <p:cNvCxnSpPr>
            <a:stCxn id="7" idx="2"/>
          </p:cNvCxnSpPr>
          <p:nvPr/>
        </p:nvCxnSpPr>
        <p:spPr>
          <a:xfrm>
            <a:off x="7141687" y="2984740"/>
            <a:ext cx="0" cy="759124"/>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73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Large matrices can be costly, in terms of computational time, to use, and may have to be iterated hundreds or thousands of times for a calculation.</a:t>
                </a:r>
              </a:p>
              <a:p>
                <a:endParaRPr lang="en-CA" dirty="0"/>
              </a:p>
              <a:p>
                <a:r>
                  <a:rPr lang="en-CA" dirty="0"/>
                  <a:t>Solution:</a:t>
                </a:r>
              </a:p>
              <a:p>
                <a:pPr marL="0" indent="0">
                  <a:buNone/>
                </a:pPr>
                <a:r>
                  <a:rPr lang="en-CA" dirty="0"/>
                  <a:t>       Orthogonal matrices are useful tools as they are computationally 	cheap and stable to calculate their inverse as simply their transpose.</a:t>
                </a:r>
              </a:p>
              <a:p>
                <a:pPr marL="0" indent="0">
                  <a:buNone/>
                </a:pPr>
                <a:endParaRPr lang="en-CA" dirty="0"/>
              </a:p>
              <a:p>
                <a:pPr marL="0" indent="0">
                  <a:buNone/>
                </a:pPr>
                <a:r>
                  <a:rPr lang="en-US" dirty="0"/>
                  <a:t>	If A is orthogonal matrix then we have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i="1">
                            <a:latin typeface="Cambria Math" panose="02040503050406030204" pitchFamily="18" charset="0"/>
                          </a:rPr>
                          <m:t>𝑇</m:t>
                        </m:r>
                      </m:sup>
                    </m:sSup>
                  </m:oMath>
                </a14:m>
                <a:r>
                  <a:rPr lang="en-US" dirty="0"/>
                  <a:t>.</a:t>
                </a:r>
              </a:p>
              <a:p>
                <a:pPr marL="0" indent="0">
                  <a:buNone/>
                </a:pPr>
                <a:endParaRPr lang="en-CA"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p:spTree>
    <p:extLst>
      <p:ext uri="{BB962C8B-B14F-4D97-AF65-F5344CB8AC3E}">
        <p14:creationId xmlns:p14="http://schemas.microsoft.com/office/powerpoint/2010/main" val="2013405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Inner product/Orthogonality</a:t>
            </a:r>
            <a:endParaRPr lang="en-US" dirty="0"/>
          </a:p>
        </p:txBody>
      </p:sp>
      <p:sp>
        <p:nvSpPr>
          <p:cNvPr id="3" name="Content Placeholder 2"/>
          <p:cNvSpPr>
            <a:spLocks noGrp="1"/>
          </p:cNvSpPr>
          <p:nvPr>
            <p:ph idx="1"/>
          </p:nvPr>
        </p:nvSpPr>
        <p:spPr>
          <a:xfrm>
            <a:off x="1717040" y="1230631"/>
            <a:ext cx="6969760" cy="3394472"/>
          </a:xfrm>
        </p:spPr>
        <p:txBody>
          <a:bodyPr>
            <a:normAutofit/>
          </a:bodyPr>
          <a:lstStyle/>
          <a:p>
            <a:pPr marL="0" indent="0">
              <a:buNone/>
            </a:pPr>
            <a:r>
              <a:rPr lang="en-US" dirty="0">
                <a:latin typeface="Arial" panose="020B0604020202020204" pitchFamily="34" charset="0"/>
                <a:cs typeface="Arial" panose="020B0604020202020204" pitchFamily="34" charset="0"/>
              </a:rPr>
              <a:t>Inner product give us information about the length and the distance between two vectors.</a:t>
            </a:r>
          </a:p>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grpSp>
        <p:nvGrpSpPr>
          <p:cNvPr id="74" name="Group 73">
            <a:extLst>
              <a:ext uri="{FF2B5EF4-FFF2-40B4-BE49-F238E27FC236}">
                <a16:creationId xmlns:a16="http://schemas.microsoft.com/office/drawing/2014/main" id="{B29E9386-B4E4-674A-8B16-AB8C4F185C2D}"/>
              </a:ext>
            </a:extLst>
          </p:cNvPr>
          <p:cNvGrpSpPr/>
          <p:nvPr/>
        </p:nvGrpSpPr>
        <p:grpSpPr>
          <a:xfrm>
            <a:off x="1698378" y="2716032"/>
            <a:ext cx="2485641" cy="1977297"/>
            <a:chOff x="1836928" y="1377672"/>
            <a:chExt cx="2485641" cy="1977297"/>
          </a:xfrm>
        </p:grpSpPr>
        <p:grpSp>
          <p:nvGrpSpPr>
            <p:cNvPr id="70" name="Group 69">
              <a:extLst>
                <a:ext uri="{FF2B5EF4-FFF2-40B4-BE49-F238E27FC236}">
                  <a16:creationId xmlns:a16="http://schemas.microsoft.com/office/drawing/2014/main" id="{4CBDDB14-9529-AF46-9740-23BEFF6B2AF4}"/>
                </a:ext>
              </a:extLst>
            </p:cNvPr>
            <p:cNvGrpSpPr/>
            <p:nvPr/>
          </p:nvGrpSpPr>
          <p:grpSpPr>
            <a:xfrm>
              <a:off x="1836928" y="1377672"/>
              <a:ext cx="2048256" cy="1977297"/>
              <a:chOff x="1836928" y="1267944"/>
              <a:chExt cx="2048256" cy="1977297"/>
            </a:xfrm>
          </p:grpSpPr>
          <p:grpSp>
            <p:nvGrpSpPr>
              <p:cNvPr id="26" name="Group 25">
                <a:extLst>
                  <a:ext uri="{FF2B5EF4-FFF2-40B4-BE49-F238E27FC236}">
                    <a16:creationId xmlns:a16="http://schemas.microsoft.com/office/drawing/2014/main" id="{ECD83351-8B72-B042-8805-A5A0FD84CB1A}"/>
                  </a:ext>
                </a:extLst>
              </p:cNvPr>
              <p:cNvGrpSpPr/>
              <p:nvPr/>
            </p:nvGrpSpPr>
            <p:grpSpPr>
              <a:xfrm>
                <a:off x="1836928" y="1267944"/>
                <a:ext cx="2048256" cy="1977297"/>
                <a:chOff x="3464560" y="1761720"/>
                <a:chExt cx="2048256" cy="1977297"/>
              </a:xfrm>
            </p:grpSpPr>
            <p:cxnSp>
              <p:nvCxnSpPr>
                <p:cNvPr id="5" name="Straight Arrow Connector 4">
                  <a:extLst>
                    <a:ext uri="{FF2B5EF4-FFF2-40B4-BE49-F238E27FC236}">
                      <a16:creationId xmlns:a16="http://schemas.microsoft.com/office/drawing/2014/main" id="{EB440F09-084C-094B-B498-F2718DBAC714}"/>
                    </a:ext>
                  </a:extLst>
                </p:cNvPr>
                <p:cNvCxnSpPr>
                  <a:cxnSpLocks/>
                </p:cNvCxnSpPr>
                <p:nvPr/>
              </p:nvCxnSpPr>
              <p:spPr>
                <a:xfrm flipV="1">
                  <a:off x="3464560" y="2151864"/>
                  <a:ext cx="1271016" cy="91873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28611EB8-20DF-DA46-8F86-BDE05357B616}"/>
                    </a:ext>
                  </a:extLst>
                </p:cNvPr>
                <p:cNvCxnSpPr/>
                <p:nvPr/>
              </p:nvCxnSpPr>
              <p:spPr>
                <a:xfrm>
                  <a:off x="3464560" y="3070599"/>
                  <a:ext cx="204825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DC72B008-F9A6-2E42-BB4E-0EB36B60EF73}"/>
                    </a:ext>
                  </a:extLst>
                </p:cNvPr>
                <p:cNvCxnSpPr>
                  <a:cxnSpLocks/>
                </p:cNvCxnSpPr>
                <p:nvPr/>
              </p:nvCxnSpPr>
              <p:spPr>
                <a:xfrm flipV="1">
                  <a:off x="3464560" y="1761720"/>
                  <a:ext cx="0" cy="1308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A4CAD87-7611-8540-BB1C-FC32D8A30AA4}"/>
                    </a:ext>
                  </a:extLst>
                </p:cNvPr>
                <p:cNvCxnSpPr/>
                <p:nvPr/>
              </p:nvCxnSpPr>
              <p:spPr>
                <a:xfrm>
                  <a:off x="4736084" y="2206728"/>
                  <a:ext cx="0" cy="863871"/>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06BB59D-C054-584B-B8CB-14001FCF6BD8}"/>
                    </a:ext>
                  </a:extLst>
                </p:cNvPr>
                <p:cNvSpPr txBox="1"/>
                <p:nvPr/>
              </p:nvSpPr>
              <p:spPr>
                <a:xfrm>
                  <a:off x="4324096" y="3369685"/>
                  <a:ext cx="329184" cy="369332"/>
                </a:xfrm>
                <a:prstGeom prst="rect">
                  <a:avLst/>
                </a:prstGeom>
                <a:noFill/>
              </p:spPr>
              <p:txBody>
                <a:bodyPr wrap="square" rtlCol="0">
                  <a:spAutoFit/>
                </a:bodyPr>
                <a:lstStyle/>
                <a:p>
                  <a:r>
                    <a:rPr lang="en-US" dirty="0"/>
                    <a:t>v</a:t>
                  </a:r>
                </a:p>
              </p:txBody>
            </p:sp>
            <p:sp>
              <p:nvSpPr>
                <p:cNvPr id="12" name="TextBox 11">
                  <a:extLst>
                    <a:ext uri="{FF2B5EF4-FFF2-40B4-BE49-F238E27FC236}">
                      <a16:creationId xmlns:a16="http://schemas.microsoft.com/office/drawing/2014/main" id="{2BD03A9A-6322-ED4A-A286-A1C69F4A91FA}"/>
                    </a:ext>
                  </a:extLst>
                </p:cNvPr>
                <p:cNvSpPr txBox="1"/>
                <p:nvPr/>
              </p:nvSpPr>
              <p:spPr>
                <a:xfrm>
                  <a:off x="4762245" y="1920980"/>
                  <a:ext cx="329184" cy="369332"/>
                </a:xfrm>
                <a:prstGeom prst="rect">
                  <a:avLst/>
                </a:prstGeom>
                <a:noFill/>
              </p:spPr>
              <p:txBody>
                <a:bodyPr wrap="square" rtlCol="0">
                  <a:spAutoFit/>
                </a:bodyPr>
                <a:lstStyle/>
                <a:p>
                  <a:r>
                    <a:rPr lang="en-US" dirty="0"/>
                    <a:t>u</a:t>
                  </a:r>
                </a:p>
              </p:txBody>
            </p:sp>
            <p:cxnSp>
              <p:nvCxnSpPr>
                <p:cNvPr id="13" name="Straight Arrow Connector 12">
                  <a:extLst>
                    <a:ext uri="{FF2B5EF4-FFF2-40B4-BE49-F238E27FC236}">
                      <a16:creationId xmlns:a16="http://schemas.microsoft.com/office/drawing/2014/main" id="{D1333A54-629A-8A46-9148-F43389087DD7}"/>
                    </a:ext>
                  </a:extLst>
                </p:cNvPr>
                <p:cNvCxnSpPr>
                  <a:cxnSpLocks/>
                </p:cNvCxnSpPr>
                <p:nvPr/>
              </p:nvCxnSpPr>
              <p:spPr>
                <a:xfrm>
                  <a:off x="3464560" y="3108961"/>
                  <a:ext cx="1848867"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759EA40-72EC-F84A-914C-CA66B9B6D8BC}"/>
                    </a:ext>
                  </a:extLst>
                </p:cNvPr>
                <p:cNvCxnSpPr>
                  <a:cxnSpLocks/>
                </p:cNvCxnSpPr>
                <p:nvPr/>
              </p:nvCxnSpPr>
              <p:spPr>
                <a:xfrm>
                  <a:off x="3547872" y="3458219"/>
                  <a:ext cx="1662938" cy="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F0FFC3D-7062-8F43-9A0A-73EAF0512641}"/>
                    </a:ext>
                  </a:extLst>
                </p:cNvPr>
                <p:cNvCxnSpPr>
                  <a:cxnSpLocks/>
                </p:cNvCxnSpPr>
                <p:nvPr/>
              </p:nvCxnSpPr>
              <p:spPr>
                <a:xfrm>
                  <a:off x="5264151" y="3108961"/>
                  <a:ext cx="0" cy="44539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AA18569-446D-F94F-BDB5-47C3020A6F34}"/>
                    </a:ext>
                  </a:extLst>
                </p:cNvPr>
                <p:cNvCxnSpPr>
                  <a:cxnSpLocks/>
                </p:cNvCxnSpPr>
                <p:nvPr/>
              </p:nvCxnSpPr>
              <p:spPr>
                <a:xfrm>
                  <a:off x="3464560" y="3083174"/>
                  <a:ext cx="0" cy="44539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B87EE655-7B88-9049-84A3-0068DA574C5B}"/>
                    </a:ext>
                  </a:extLst>
                </p:cNvPr>
                <p:cNvSpPr txBox="1"/>
                <p:nvPr/>
              </p:nvSpPr>
              <p:spPr>
                <a:xfrm>
                  <a:off x="3821175" y="3070599"/>
                  <a:ext cx="658368" cy="369332"/>
                </a:xfrm>
                <a:prstGeom prst="rect">
                  <a:avLst/>
                </a:prstGeom>
                <a:noFill/>
              </p:spPr>
              <p:txBody>
                <a:bodyPr wrap="square" rtlCol="0">
                  <a:spAutoFit/>
                </a:bodyPr>
                <a:lstStyle/>
                <a:p>
                  <a:r>
                    <a:rPr lang="en-US" dirty="0" err="1"/>
                    <a:t>u.v</a:t>
                  </a:r>
                  <a:endParaRPr lang="en-US" dirty="0"/>
                </a:p>
              </p:txBody>
            </p:sp>
            <p:cxnSp>
              <p:nvCxnSpPr>
                <p:cNvPr id="24" name="Straight Connector 23">
                  <a:extLst>
                    <a:ext uri="{FF2B5EF4-FFF2-40B4-BE49-F238E27FC236}">
                      <a16:creationId xmlns:a16="http://schemas.microsoft.com/office/drawing/2014/main" id="{F53DED7F-2C8C-F946-96BD-F80318D73CB7}"/>
                    </a:ext>
                  </a:extLst>
                </p:cNvPr>
                <p:cNvCxnSpPr>
                  <a:cxnSpLocks/>
                </p:cNvCxnSpPr>
                <p:nvPr/>
              </p:nvCxnSpPr>
              <p:spPr>
                <a:xfrm>
                  <a:off x="3464560" y="3168517"/>
                  <a:ext cx="1297685" cy="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grpSp>
          <p:sp>
            <p:nvSpPr>
              <p:cNvPr id="27" name="Arc 26">
                <a:extLst>
                  <a:ext uri="{FF2B5EF4-FFF2-40B4-BE49-F238E27FC236}">
                    <a16:creationId xmlns:a16="http://schemas.microsoft.com/office/drawing/2014/main" id="{7E7A2BDA-8122-AA49-A686-10887B4B1DC3}"/>
                  </a:ext>
                </a:extLst>
              </p:cNvPr>
              <p:cNvSpPr/>
              <p:nvPr/>
            </p:nvSpPr>
            <p:spPr>
              <a:xfrm>
                <a:off x="2193543" y="2304288"/>
                <a:ext cx="278893" cy="457201"/>
              </a:xfrm>
              <a:prstGeom prst="arc">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0DDAA01-8699-0049-92E6-191C6224C42B}"/>
                      </a:ext>
                    </a:extLst>
                  </p:cNvPr>
                  <p:cNvSpPr txBox="1"/>
                  <p:nvPr/>
                </p:nvSpPr>
                <p:spPr>
                  <a:xfrm>
                    <a:off x="2303271" y="2119622"/>
                    <a:ext cx="55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8" name="TextBox 27">
                    <a:extLst>
                      <a:ext uri="{FF2B5EF4-FFF2-40B4-BE49-F238E27FC236}">
                        <a16:creationId xmlns:a16="http://schemas.microsoft.com/office/drawing/2014/main" id="{50DDAA01-8699-0049-92E6-191C6224C42B}"/>
                      </a:ext>
                    </a:extLst>
                  </p:cNvPr>
                  <p:cNvSpPr txBox="1">
                    <a:spLocks noRot="1" noChangeAspect="1" noMove="1" noResize="1" noEditPoints="1" noAdjustHandles="1" noChangeArrowheads="1" noChangeShapeType="1" noTextEdit="1"/>
                  </p:cNvSpPr>
                  <p:nvPr/>
                </p:nvSpPr>
                <p:spPr>
                  <a:xfrm>
                    <a:off x="2303271" y="2119622"/>
                    <a:ext cx="558800" cy="369332"/>
                  </a:xfrm>
                  <a:prstGeom prst="rect">
                    <a:avLst/>
                  </a:prstGeom>
                  <a:blipFill>
                    <a:blip r:embed="rId2"/>
                    <a:stretch>
                      <a:fillRect/>
                    </a:stretch>
                  </a:blipFill>
                </p:spPr>
                <p:txBody>
                  <a:bodyPr/>
                  <a:lstStyle/>
                  <a:p>
                    <a:r>
                      <a:rPr lang="en-US">
                        <a:noFill/>
                      </a:rPr>
                      <a:t> </a:t>
                    </a:r>
                  </a:p>
                </p:txBody>
              </p:sp>
            </mc:Fallback>
          </mc:AlternateContent>
        </p:grpSp>
        <p:sp>
          <p:nvSpPr>
            <p:cNvPr id="44" name="TextBox 43">
              <a:extLst>
                <a:ext uri="{FF2B5EF4-FFF2-40B4-BE49-F238E27FC236}">
                  <a16:creationId xmlns:a16="http://schemas.microsoft.com/office/drawing/2014/main" id="{512157B1-8DA4-C049-A8F7-DBA45C9FC2D5}"/>
                </a:ext>
              </a:extLst>
            </p:cNvPr>
            <p:cNvSpPr txBox="1"/>
            <p:nvPr/>
          </p:nvSpPr>
          <p:spPr>
            <a:xfrm>
              <a:off x="3350253" y="2044684"/>
              <a:ext cx="972316" cy="369332"/>
            </a:xfrm>
            <a:prstGeom prst="rect">
              <a:avLst/>
            </a:prstGeom>
            <a:noFill/>
          </p:spPr>
          <p:txBody>
            <a:bodyPr wrap="square" rtlCol="0">
              <a:spAutoFit/>
            </a:bodyPr>
            <a:lstStyle/>
            <a:p>
              <a:r>
                <a:rPr lang="en-US" dirty="0" err="1"/>
                <a:t>u.v</a:t>
              </a:r>
              <a:r>
                <a:rPr lang="en-US" dirty="0"/>
                <a:t>&gt;0</a:t>
              </a:r>
            </a:p>
          </p:txBody>
        </p:sp>
      </p:grpSp>
      <p:grpSp>
        <p:nvGrpSpPr>
          <p:cNvPr id="72" name="Group 71">
            <a:extLst>
              <a:ext uri="{FF2B5EF4-FFF2-40B4-BE49-F238E27FC236}">
                <a16:creationId xmlns:a16="http://schemas.microsoft.com/office/drawing/2014/main" id="{0EF47549-FF0B-BE4C-9975-327A4959FC04}"/>
              </a:ext>
            </a:extLst>
          </p:cNvPr>
          <p:cNvGrpSpPr/>
          <p:nvPr/>
        </p:nvGrpSpPr>
        <p:grpSpPr>
          <a:xfrm>
            <a:off x="5794130" y="2763727"/>
            <a:ext cx="3096258" cy="1977297"/>
            <a:chOff x="5640325" y="1299494"/>
            <a:chExt cx="3096258" cy="1977297"/>
          </a:xfrm>
        </p:grpSpPr>
        <p:cxnSp>
          <p:nvCxnSpPr>
            <p:cNvPr id="34" name="Straight Arrow Connector 33">
              <a:extLst>
                <a:ext uri="{FF2B5EF4-FFF2-40B4-BE49-F238E27FC236}">
                  <a16:creationId xmlns:a16="http://schemas.microsoft.com/office/drawing/2014/main" id="{EC91AAE8-7110-674E-B5D3-D27FDB68216B}"/>
                </a:ext>
              </a:extLst>
            </p:cNvPr>
            <p:cNvCxnSpPr>
              <a:cxnSpLocks/>
            </p:cNvCxnSpPr>
            <p:nvPr/>
          </p:nvCxnSpPr>
          <p:spPr>
            <a:xfrm flipH="1" flipV="1">
              <a:off x="5640325" y="1658088"/>
              <a:ext cx="1048002" cy="95028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5A6E791-F32E-554D-A6A6-D44B5680B710}"/>
                </a:ext>
              </a:extLst>
            </p:cNvPr>
            <p:cNvCxnSpPr/>
            <p:nvPr/>
          </p:nvCxnSpPr>
          <p:spPr>
            <a:xfrm>
              <a:off x="6688327" y="2608373"/>
              <a:ext cx="204825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6A2D05F-4FF3-F34A-8446-FF5A2B410C20}"/>
                </a:ext>
              </a:extLst>
            </p:cNvPr>
            <p:cNvCxnSpPr>
              <a:cxnSpLocks/>
            </p:cNvCxnSpPr>
            <p:nvPr/>
          </p:nvCxnSpPr>
          <p:spPr>
            <a:xfrm flipV="1">
              <a:off x="6688327" y="1299494"/>
              <a:ext cx="0" cy="1308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B62BEA69-0D1A-BD41-92BF-386918B0D6E4}"/>
                </a:ext>
              </a:extLst>
            </p:cNvPr>
            <p:cNvSpPr txBox="1"/>
            <p:nvPr/>
          </p:nvSpPr>
          <p:spPr>
            <a:xfrm>
              <a:off x="7547863" y="2907459"/>
              <a:ext cx="329184" cy="369332"/>
            </a:xfrm>
            <a:prstGeom prst="rect">
              <a:avLst/>
            </a:prstGeom>
            <a:noFill/>
          </p:spPr>
          <p:txBody>
            <a:bodyPr wrap="square" rtlCol="0">
              <a:spAutoFit/>
            </a:bodyPr>
            <a:lstStyle/>
            <a:p>
              <a:r>
                <a:rPr lang="en-US" dirty="0"/>
                <a:t>v</a:t>
              </a:r>
            </a:p>
          </p:txBody>
        </p:sp>
        <p:sp>
          <p:nvSpPr>
            <p:cNvPr id="39" name="TextBox 38">
              <a:extLst>
                <a:ext uri="{FF2B5EF4-FFF2-40B4-BE49-F238E27FC236}">
                  <a16:creationId xmlns:a16="http://schemas.microsoft.com/office/drawing/2014/main" id="{80F6763D-23B5-0841-8CAD-8BF3B137D61B}"/>
                </a:ext>
              </a:extLst>
            </p:cNvPr>
            <p:cNvSpPr txBox="1"/>
            <p:nvPr/>
          </p:nvSpPr>
          <p:spPr>
            <a:xfrm>
              <a:off x="5870961" y="1552337"/>
              <a:ext cx="329184" cy="369332"/>
            </a:xfrm>
            <a:prstGeom prst="rect">
              <a:avLst/>
            </a:prstGeom>
            <a:noFill/>
          </p:spPr>
          <p:txBody>
            <a:bodyPr wrap="square" rtlCol="0">
              <a:spAutoFit/>
            </a:bodyPr>
            <a:lstStyle/>
            <a:p>
              <a:r>
                <a:rPr lang="en-US" dirty="0"/>
                <a:t>u</a:t>
              </a:r>
            </a:p>
          </p:txBody>
        </p:sp>
        <p:cxnSp>
          <p:nvCxnSpPr>
            <p:cNvPr id="40" name="Straight Arrow Connector 39">
              <a:extLst>
                <a:ext uri="{FF2B5EF4-FFF2-40B4-BE49-F238E27FC236}">
                  <a16:creationId xmlns:a16="http://schemas.microsoft.com/office/drawing/2014/main" id="{5BACDE04-6E98-874F-86A2-86E4B3FF3289}"/>
                </a:ext>
              </a:extLst>
            </p:cNvPr>
            <p:cNvCxnSpPr>
              <a:cxnSpLocks/>
            </p:cNvCxnSpPr>
            <p:nvPr/>
          </p:nvCxnSpPr>
          <p:spPr>
            <a:xfrm>
              <a:off x="6688327" y="2646735"/>
              <a:ext cx="1848867"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740BA72-DBF8-DB40-A2AE-7A9296A96D3D}"/>
                </a:ext>
              </a:extLst>
            </p:cNvPr>
            <p:cNvCxnSpPr>
              <a:cxnSpLocks/>
            </p:cNvCxnSpPr>
            <p:nvPr/>
          </p:nvCxnSpPr>
          <p:spPr>
            <a:xfrm>
              <a:off x="6771639" y="2995993"/>
              <a:ext cx="1662938" cy="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034E5E0-BD59-5A4D-950E-ED1501D4FA50}"/>
                </a:ext>
              </a:extLst>
            </p:cNvPr>
            <p:cNvCxnSpPr>
              <a:cxnSpLocks/>
            </p:cNvCxnSpPr>
            <p:nvPr/>
          </p:nvCxnSpPr>
          <p:spPr>
            <a:xfrm>
              <a:off x="8487918" y="2646735"/>
              <a:ext cx="0" cy="44539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8A5718C-C80A-6748-9EFF-1C4463EB1E1D}"/>
                </a:ext>
              </a:extLst>
            </p:cNvPr>
            <p:cNvCxnSpPr>
              <a:cxnSpLocks/>
            </p:cNvCxnSpPr>
            <p:nvPr/>
          </p:nvCxnSpPr>
          <p:spPr>
            <a:xfrm>
              <a:off x="6688327" y="2620948"/>
              <a:ext cx="0" cy="445390"/>
            </a:xfrm>
            <a:prstGeom prst="line">
              <a:avLst/>
            </a:prstGeom>
            <a:ln>
              <a:prstDash val="lg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F07025E-D83E-5A43-9276-92206CF4226F}"/>
                    </a:ext>
                  </a:extLst>
                </p:cNvPr>
                <p:cNvSpPr txBox="1"/>
                <p:nvPr/>
              </p:nvSpPr>
              <p:spPr>
                <a:xfrm>
                  <a:off x="6816591" y="2001992"/>
                  <a:ext cx="55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3" name="TextBox 32">
                  <a:extLst>
                    <a:ext uri="{FF2B5EF4-FFF2-40B4-BE49-F238E27FC236}">
                      <a16:creationId xmlns:a16="http://schemas.microsoft.com/office/drawing/2014/main" id="{1F07025E-D83E-5A43-9276-92206CF4226F}"/>
                    </a:ext>
                  </a:extLst>
                </p:cNvPr>
                <p:cNvSpPr txBox="1">
                  <a:spLocks noRot="1" noChangeAspect="1" noMove="1" noResize="1" noEditPoints="1" noAdjustHandles="1" noChangeArrowheads="1" noChangeShapeType="1" noTextEdit="1"/>
                </p:cNvSpPr>
                <p:nvPr/>
              </p:nvSpPr>
              <p:spPr>
                <a:xfrm>
                  <a:off x="6816591" y="2001992"/>
                  <a:ext cx="558800" cy="369332"/>
                </a:xfrm>
                <a:prstGeom prst="rect">
                  <a:avLst/>
                </a:prstGeom>
                <a:blipFill>
                  <a:blip r:embed="rId3"/>
                  <a:stretch>
                    <a:fillRect/>
                  </a:stretch>
                </a:blipFill>
              </p:spPr>
              <p:txBody>
                <a:bodyPr/>
                <a:lstStyle/>
                <a:p>
                  <a:r>
                    <a:rPr lang="en-US">
                      <a:noFill/>
                    </a:rPr>
                    <a:t> </a:t>
                  </a:r>
                </a:p>
              </p:txBody>
            </p:sp>
          </mc:Fallback>
        </mc:AlternateContent>
        <p:sp>
          <p:nvSpPr>
            <p:cNvPr id="63" name="Block Arc 62">
              <a:extLst>
                <a:ext uri="{FF2B5EF4-FFF2-40B4-BE49-F238E27FC236}">
                  <a16:creationId xmlns:a16="http://schemas.microsoft.com/office/drawing/2014/main" id="{DD139F85-6465-CA44-8261-4E41FEF8CDF2}"/>
                </a:ext>
              </a:extLst>
            </p:cNvPr>
            <p:cNvSpPr/>
            <p:nvPr/>
          </p:nvSpPr>
          <p:spPr>
            <a:xfrm rot="1287065">
              <a:off x="6436240" y="2262534"/>
              <a:ext cx="699640" cy="467235"/>
            </a:xfrm>
            <a:prstGeom prst="blockArc">
              <a:avLst>
                <a:gd name="adj1" fmla="val 10574004"/>
                <a:gd name="adj2" fmla="val 155535"/>
                <a:gd name="adj3" fmla="val 253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4" name="TextBox 63">
              <a:extLst>
                <a:ext uri="{FF2B5EF4-FFF2-40B4-BE49-F238E27FC236}">
                  <a16:creationId xmlns:a16="http://schemas.microsoft.com/office/drawing/2014/main" id="{AAF65134-C7FF-C04D-832E-D6C9BB752E42}"/>
                </a:ext>
              </a:extLst>
            </p:cNvPr>
            <p:cNvSpPr txBox="1"/>
            <p:nvPr/>
          </p:nvSpPr>
          <p:spPr>
            <a:xfrm>
              <a:off x="7149084" y="1576011"/>
              <a:ext cx="972316" cy="369332"/>
            </a:xfrm>
            <a:prstGeom prst="rect">
              <a:avLst/>
            </a:prstGeom>
            <a:noFill/>
          </p:spPr>
          <p:txBody>
            <a:bodyPr wrap="square" rtlCol="0">
              <a:spAutoFit/>
            </a:bodyPr>
            <a:lstStyle/>
            <a:p>
              <a:r>
                <a:rPr lang="en-US" dirty="0" err="1"/>
                <a:t>u.v</a:t>
              </a:r>
              <a:r>
                <a:rPr lang="en-US" dirty="0"/>
                <a:t>&lt;0</a:t>
              </a:r>
            </a:p>
          </p:txBody>
        </p:sp>
      </p:grpSp>
      <p:grpSp>
        <p:nvGrpSpPr>
          <p:cNvPr id="71" name="Group 70">
            <a:extLst>
              <a:ext uri="{FF2B5EF4-FFF2-40B4-BE49-F238E27FC236}">
                <a16:creationId xmlns:a16="http://schemas.microsoft.com/office/drawing/2014/main" id="{18380A0C-2A3D-134B-B41A-D3DE6081A6C3}"/>
              </a:ext>
            </a:extLst>
          </p:cNvPr>
          <p:cNvGrpSpPr/>
          <p:nvPr/>
        </p:nvGrpSpPr>
        <p:grpSpPr>
          <a:xfrm>
            <a:off x="3699898" y="2731708"/>
            <a:ext cx="2451103" cy="1977297"/>
            <a:chOff x="3966462" y="3044811"/>
            <a:chExt cx="2451103" cy="1977297"/>
          </a:xfrm>
        </p:grpSpPr>
        <p:cxnSp>
          <p:nvCxnSpPr>
            <p:cNvPr id="50" name="Straight Arrow Connector 49">
              <a:extLst>
                <a:ext uri="{FF2B5EF4-FFF2-40B4-BE49-F238E27FC236}">
                  <a16:creationId xmlns:a16="http://schemas.microsoft.com/office/drawing/2014/main" id="{0E096DAA-DBF2-8F4D-8C39-3AAAF17AED62}"/>
                </a:ext>
              </a:extLst>
            </p:cNvPr>
            <p:cNvCxnSpPr>
              <a:cxnSpLocks/>
            </p:cNvCxnSpPr>
            <p:nvPr/>
          </p:nvCxnSpPr>
          <p:spPr>
            <a:xfrm flipV="1">
              <a:off x="4405885" y="3373925"/>
              <a:ext cx="0" cy="97850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7F8D362-9521-CF44-A815-B6DAE991490B}"/>
                </a:ext>
              </a:extLst>
            </p:cNvPr>
            <p:cNvCxnSpPr/>
            <p:nvPr/>
          </p:nvCxnSpPr>
          <p:spPr>
            <a:xfrm>
              <a:off x="4369309" y="4353690"/>
              <a:ext cx="204825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307A2D1-DFA9-5241-B9A0-438DCBA8370C}"/>
                </a:ext>
              </a:extLst>
            </p:cNvPr>
            <p:cNvCxnSpPr>
              <a:cxnSpLocks/>
            </p:cNvCxnSpPr>
            <p:nvPr/>
          </p:nvCxnSpPr>
          <p:spPr>
            <a:xfrm flipV="1">
              <a:off x="4369309" y="3044811"/>
              <a:ext cx="0" cy="130887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E4D32E52-B9F2-2346-B83A-04CF3980271A}"/>
                </a:ext>
              </a:extLst>
            </p:cNvPr>
            <p:cNvSpPr txBox="1"/>
            <p:nvPr/>
          </p:nvSpPr>
          <p:spPr>
            <a:xfrm>
              <a:off x="5228845" y="4652776"/>
              <a:ext cx="329184" cy="369332"/>
            </a:xfrm>
            <a:prstGeom prst="rect">
              <a:avLst/>
            </a:prstGeom>
            <a:noFill/>
          </p:spPr>
          <p:txBody>
            <a:bodyPr wrap="square" rtlCol="0">
              <a:spAutoFit/>
            </a:bodyPr>
            <a:lstStyle/>
            <a:p>
              <a:r>
                <a:rPr lang="en-US" dirty="0"/>
                <a:t>v</a:t>
              </a:r>
            </a:p>
          </p:txBody>
        </p:sp>
        <p:sp>
          <p:nvSpPr>
            <p:cNvPr id="55" name="TextBox 54">
              <a:extLst>
                <a:ext uri="{FF2B5EF4-FFF2-40B4-BE49-F238E27FC236}">
                  <a16:creationId xmlns:a16="http://schemas.microsoft.com/office/drawing/2014/main" id="{2B75B95B-1EDB-6449-A275-516C59083949}"/>
                </a:ext>
              </a:extLst>
            </p:cNvPr>
            <p:cNvSpPr txBox="1"/>
            <p:nvPr/>
          </p:nvSpPr>
          <p:spPr>
            <a:xfrm>
              <a:off x="3966462" y="3245241"/>
              <a:ext cx="329184" cy="369332"/>
            </a:xfrm>
            <a:prstGeom prst="rect">
              <a:avLst/>
            </a:prstGeom>
            <a:noFill/>
          </p:spPr>
          <p:txBody>
            <a:bodyPr wrap="square" rtlCol="0">
              <a:spAutoFit/>
            </a:bodyPr>
            <a:lstStyle/>
            <a:p>
              <a:r>
                <a:rPr lang="en-US" dirty="0"/>
                <a:t>u</a:t>
              </a:r>
            </a:p>
          </p:txBody>
        </p:sp>
        <p:cxnSp>
          <p:nvCxnSpPr>
            <p:cNvPr id="56" name="Straight Arrow Connector 55">
              <a:extLst>
                <a:ext uri="{FF2B5EF4-FFF2-40B4-BE49-F238E27FC236}">
                  <a16:creationId xmlns:a16="http://schemas.microsoft.com/office/drawing/2014/main" id="{F075F2A5-AC2B-8D4B-98D9-597DAF67EE0E}"/>
                </a:ext>
              </a:extLst>
            </p:cNvPr>
            <p:cNvCxnSpPr>
              <a:cxnSpLocks/>
            </p:cNvCxnSpPr>
            <p:nvPr/>
          </p:nvCxnSpPr>
          <p:spPr>
            <a:xfrm>
              <a:off x="4369309" y="4392052"/>
              <a:ext cx="1848867"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6A763CA-5BF6-C644-9B29-4515966FB7D4}"/>
                </a:ext>
              </a:extLst>
            </p:cNvPr>
            <p:cNvCxnSpPr>
              <a:cxnSpLocks/>
            </p:cNvCxnSpPr>
            <p:nvPr/>
          </p:nvCxnSpPr>
          <p:spPr>
            <a:xfrm>
              <a:off x="4452621" y="4741310"/>
              <a:ext cx="1662938" cy="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5127D2BF-BBCE-0247-838F-6DC0AF72768C}"/>
                </a:ext>
              </a:extLst>
            </p:cNvPr>
            <p:cNvCxnSpPr>
              <a:cxnSpLocks/>
            </p:cNvCxnSpPr>
            <p:nvPr/>
          </p:nvCxnSpPr>
          <p:spPr>
            <a:xfrm>
              <a:off x="6168900" y="4392052"/>
              <a:ext cx="0" cy="44539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23C689B4-EA3B-3B4E-990F-D4FCC5FCF5C4}"/>
                </a:ext>
              </a:extLst>
            </p:cNvPr>
            <p:cNvCxnSpPr>
              <a:cxnSpLocks/>
            </p:cNvCxnSpPr>
            <p:nvPr/>
          </p:nvCxnSpPr>
          <p:spPr>
            <a:xfrm>
              <a:off x="4369309" y="4366265"/>
              <a:ext cx="0" cy="445390"/>
            </a:xfrm>
            <a:prstGeom prst="line">
              <a:avLst/>
            </a:prstGeom>
            <a:ln>
              <a:prstDash val="lg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BF5D7B77-4A48-F245-9EC6-683EB9E9FB2E}"/>
                    </a:ext>
                  </a:extLst>
                </p:cNvPr>
                <p:cNvSpPr txBox="1"/>
                <p:nvPr/>
              </p:nvSpPr>
              <p:spPr>
                <a:xfrm>
                  <a:off x="4489444" y="3950013"/>
                  <a:ext cx="55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49" name="TextBox 48">
                  <a:extLst>
                    <a:ext uri="{FF2B5EF4-FFF2-40B4-BE49-F238E27FC236}">
                      <a16:creationId xmlns:a16="http://schemas.microsoft.com/office/drawing/2014/main" id="{BF5D7B77-4A48-F245-9EC6-683EB9E9FB2E}"/>
                    </a:ext>
                  </a:extLst>
                </p:cNvPr>
                <p:cNvSpPr txBox="1">
                  <a:spLocks noRot="1" noChangeAspect="1" noMove="1" noResize="1" noEditPoints="1" noAdjustHandles="1" noChangeArrowheads="1" noChangeShapeType="1" noTextEdit="1"/>
                </p:cNvSpPr>
                <p:nvPr/>
              </p:nvSpPr>
              <p:spPr>
                <a:xfrm>
                  <a:off x="4489444" y="3950013"/>
                  <a:ext cx="558800" cy="369332"/>
                </a:xfrm>
                <a:prstGeom prst="rect">
                  <a:avLst/>
                </a:prstGeom>
                <a:blipFill>
                  <a:blip r:embed="rId2"/>
                  <a:stretch>
                    <a:fillRect/>
                  </a:stretch>
                </a:blipFill>
              </p:spPr>
              <p:txBody>
                <a:bodyPr/>
                <a:lstStyle/>
                <a:p>
                  <a:r>
                    <a:rPr lang="en-US">
                      <a:noFill/>
                    </a:rPr>
                    <a:t> </a:t>
                  </a:r>
                </a:p>
              </p:txBody>
            </p:sp>
          </mc:Fallback>
        </mc:AlternateContent>
        <p:sp>
          <p:nvSpPr>
            <p:cNvPr id="68" name="Arc 67">
              <a:extLst>
                <a:ext uri="{FF2B5EF4-FFF2-40B4-BE49-F238E27FC236}">
                  <a16:creationId xmlns:a16="http://schemas.microsoft.com/office/drawing/2014/main" id="{E9B98B7D-FBC0-7C4A-97E4-B8544FDFED0B}"/>
                </a:ext>
              </a:extLst>
            </p:cNvPr>
            <p:cNvSpPr/>
            <p:nvPr/>
          </p:nvSpPr>
          <p:spPr>
            <a:xfrm>
              <a:off x="4303775" y="4121289"/>
              <a:ext cx="278893" cy="457201"/>
            </a:xfrm>
            <a:prstGeom prst="arc">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TextBox 68">
              <a:extLst>
                <a:ext uri="{FF2B5EF4-FFF2-40B4-BE49-F238E27FC236}">
                  <a16:creationId xmlns:a16="http://schemas.microsoft.com/office/drawing/2014/main" id="{E10C9C72-5057-5848-B87F-5E5744B34964}"/>
                </a:ext>
              </a:extLst>
            </p:cNvPr>
            <p:cNvSpPr txBox="1"/>
            <p:nvPr/>
          </p:nvSpPr>
          <p:spPr>
            <a:xfrm>
              <a:off x="4898645" y="3337912"/>
              <a:ext cx="972316" cy="369332"/>
            </a:xfrm>
            <a:prstGeom prst="rect">
              <a:avLst/>
            </a:prstGeom>
            <a:noFill/>
          </p:spPr>
          <p:txBody>
            <a:bodyPr wrap="square" rtlCol="0">
              <a:spAutoFit/>
            </a:bodyPr>
            <a:lstStyle/>
            <a:p>
              <a:r>
                <a:rPr lang="en-US" dirty="0" err="1"/>
                <a:t>u.v</a:t>
              </a:r>
              <a:r>
                <a:rPr lang="en-US" dirty="0"/>
                <a:t>=0</a:t>
              </a:r>
            </a:p>
          </p:txBody>
        </p:sp>
      </p:grpSp>
      <mc:AlternateContent xmlns:mc="http://schemas.openxmlformats.org/markup-compatibility/2006">
        <mc:Choice xmlns:a14="http://schemas.microsoft.com/office/drawing/2010/main" Requires="a14">
          <p:sp>
            <p:nvSpPr>
              <p:cNvPr id="73" name="Rectangle 72">
                <a:extLst>
                  <a:ext uri="{FF2B5EF4-FFF2-40B4-BE49-F238E27FC236}">
                    <a16:creationId xmlns:a16="http://schemas.microsoft.com/office/drawing/2014/main" id="{092ED332-0F2E-9D4F-847F-62FAEF275A93}"/>
                  </a:ext>
                </a:extLst>
              </p:cNvPr>
              <p:cNvSpPr/>
              <p:nvPr/>
            </p:nvSpPr>
            <p:spPr>
              <a:xfrm>
                <a:off x="1956324" y="1696505"/>
                <a:ext cx="5864106" cy="1103122"/>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𝑇</m:t>
                        </m:r>
                      </m:sup>
                    </m:sSup>
                    <m:r>
                      <a:rPr lang="en-US" b="0" i="1" smtClean="0">
                        <a:latin typeface="Cambria Math" panose="02040503050406030204" pitchFamily="18" charset="0"/>
                      </a:rPr>
                      <m:t>𝑣</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𝑛</m:t>
                                  </m:r>
                                </m:sub>
                              </m:sSub>
                            </m:e>
                          </m:mr>
                        </m:m>
                      </m:e>
                    </m:d>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𝑛</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oMath>
                </a14:m>
                <a:endParaRPr lang="en-US" dirty="0"/>
              </a:p>
              <a:p>
                <a:endParaRPr lang="en-US" dirty="0"/>
              </a:p>
            </p:txBody>
          </p:sp>
        </mc:Choice>
        <mc:Fallback>
          <p:sp>
            <p:nvSpPr>
              <p:cNvPr id="73" name="Rectangle 72">
                <a:extLst>
                  <a:ext uri="{FF2B5EF4-FFF2-40B4-BE49-F238E27FC236}">
                    <a16:creationId xmlns:a16="http://schemas.microsoft.com/office/drawing/2014/main" id="{092ED332-0F2E-9D4F-847F-62FAEF275A93}"/>
                  </a:ext>
                </a:extLst>
              </p:cNvPr>
              <p:cNvSpPr>
                <a:spLocks noRot="1" noChangeAspect="1" noMove="1" noResize="1" noEditPoints="1" noAdjustHandles="1" noChangeArrowheads="1" noChangeShapeType="1" noTextEdit="1"/>
              </p:cNvSpPr>
              <p:nvPr/>
            </p:nvSpPr>
            <p:spPr>
              <a:xfrm>
                <a:off x="1956324" y="1696505"/>
                <a:ext cx="5864106" cy="110312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7123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Determinant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sz="1200" dirty="0"/>
                  <a:t>The concept “determinant” arose from early attempts to generalize the process of solving systems of linear equations.</a:t>
                </a:r>
              </a:p>
              <a:p>
                <a:pPr marL="0" indent="0">
                  <a:buNone/>
                </a:pPr>
                <a:endParaRPr lang="en-US" sz="1200" dirty="0"/>
              </a:p>
              <a:p>
                <a:r>
                  <a:rPr lang="en-US" sz="1200" dirty="0"/>
                  <a:t>It is a value that can be computed from the elements of a </a:t>
                </a:r>
                <a:r>
                  <a:rPr lang="en-US" sz="1200" dirty="0">
                    <a:solidFill>
                      <a:schemeClr val="accent2"/>
                    </a:solidFill>
                  </a:rPr>
                  <a:t>square matrix </a:t>
                </a:r>
                <a:r>
                  <a:rPr lang="en-US" sz="1200" dirty="0"/>
                  <a:t>which defines the characteristic of a matrix.</a:t>
                </a:r>
              </a:p>
              <a:p>
                <a:pPr marL="0" indent="0">
                  <a:buNone/>
                </a:pPr>
                <a:r>
                  <a:rPr lang="en-US" sz="1200" dirty="0"/>
                  <a:t>        </a:t>
                </a:r>
                <a14:m>
                  <m:oMath xmlns:m="http://schemas.openxmlformats.org/officeDocument/2006/math">
                    <m:d>
                      <m:dPr>
                        <m:begChr m:val="|"/>
                        <m:endChr m:val="|"/>
                        <m:ctrlPr>
                          <a:rPr lang="en-US" sz="1200" i="1" smtClean="0">
                            <a:latin typeface="Cambria Math" panose="02040503050406030204" pitchFamily="18" charset="0"/>
                          </a:rPr>
                        </m:ctrlPr>
                      </m:dPr>
                      <m:e>
                        <m:m>
                          <m:mPr>
                            <m:mcs>
                              <m:mc>
                                <m:mcPr>
                                  <m:count m:val="2"/>
                                  <m:mcJc m:val="center"/>
                                </m:mcPr>
                              </m:mc>
                            </m:mcs>
                            <m:ctrlPr>
                              <a:rPr lang="en-US" sz="1200" i="1" smtClean="0">
                                <a:latin typeface="Cambria Math" panose="02040503050406030204" pitchFamily="18" charset="0"/>
                              </a:rPr>
                            </m:ctrlPr>
                          </m:mPr>
                          <m:mr>
                            <m:e>
                              <m:r>
                                <m:rPr>
                                  <m:brk m:alnAt="7"/>
                                </m:rPr>
                                <a:rPr lang="en-US" sz="1200" b="0" i="1" smtClean="0">
                                  <a:latin typeface="Cambria Math" panose="02040503050406030204" pitchFamily="18" charset="0"/>
                                </a:rPr>
                                <m:t>𝑎</m:t>
                              </m:r>
                            </m:e>
                            <m:e>
                              <m:r>
                                <a:rPr lang="en-US" sz="1200" b="0" i="1" smtClean="0">
                                  <a:latin typeface="Cambria Math" panose="02040503050406030204" pitchFamily="18" charset="0"/>
                                </a:rPr>
                                <m:t>𝑏</m:t>
                              </m:r>
                            </m:e>
                          </m:mr>
                          <m:mr>
                            <m:e>
                              <m:r>
                                <a:rPr lang="en-US" sz="1200" b="0" i="1" smtClean="0">
                                  <a:latin typeface="Cambria Math" panose="02040503050406030204" pitchFamily="18" charset="0"/>
                                </a:rPr>
                                <m:t>𝑐</m:t>
                              </m:r>
                            </m:e>
                            <m:e>
                              <m:r>
                                <a:rPr lang="en-US" sz="1200" b="0" i="1" smtClean="0">
                                  <a:latin typeface="Cambria Math" panose="02040503050406030204" pitchFamily="18" charset="0"/>
                                </a:rPr>
                                <m:t>𝑑</m:t>
                              </m:r>
                            </m:e>
                          </m:mr>
                        </m:m>
                      </m:e>
                    </m:d>
                    <m:r>
                      <a:rPr lang="en-US" sz="1200" b="0" i="1" smtClean="0">
                        <a:latin typeface="Cambria Math" panose="02040503050406030204" pitchFamily="18" charset="0"/>
                      </a:rPr>
                      <m:t>=</m:t>
                    </m:r>
                    <m:r>
                      <a:rPr lang="en-US" sz="1200" b="0" i="1" smtClean="0">
                        <a:latin typeface="Cambria Math" panose="02040503050406030204" pitchFamily="18" charset="0"/>
                      </a:rPr>
                      <m:t>𝑎𝑑</m:t>
                    </m:r>
                    <m:r>
                      <a:rPr lang="en-US" sz="1200" b="0" i="1" smtClean="0">
                        <a:latin typeface="Cambria Math" panose="02040503050406030204" pitchFamily="18" charset="0"/>
                      </a:rPr>
                      <m:t>−</m:t>
                    </m:r>
                    <m:r>
                      <a:rPr lang="en-US" sz="1200" b="0" i="1" smtClean="0">
                        <a:latin typeface="Cambria Math" panose="02040503050406030204" pitchFamily="18" charset="0"/>
                      </a:rPr>
                      <m:t>𝑏𝑐</m:t>
                    </m:r>
                  </m:oMath>
                </a14:m>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b="1" dirty="0">
                    <a:solidFill>
                      <a:schemeClr val="accent2"/>
                    </a:solidFill>
                  </a:rPr>
                  <a:t>Note:</a:t>
                </a:r>
              </a:p>
              <a:p>
                <a:pPr marL="0" indent="0">
                  <a:buNone/>
                </a:pPr>
                <a:r>
                  <a:rPr lang="en-US" sz="1200" b="1" dirty="0">
                    <a:solidFill>
                      <a:schemeClr val="accent2"/>
                    </a:solidFill>
                  </a:rPr>
                  <a:t>Determinant of the Singular matrix is zero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b="-223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D493C3-0C65-8B45-A59E-9BCEC536DDD2}"/>
              </a:ext>
            </a:extLst>
          </p:cNvPr>
          <p:cNvPicPr>
            <a:picLocks noChangeAspect="1"/>
          </p:cNvPicPr>
          <p:nvPr/>
        </p:nvPicPr>
        <p:blipFill>
          <a:blip r:embed="rId3"/>
          <a:stretch>
            <a:fillRect/>
          </a:stretch>
        </p:blipFill>
        <p:spPr>
          <a:xfrm>
            <a:off x="5950883" y="2656141"/>
            <a:ext cx="2417575" cy="1938482"/>
          </a:xfrm>
          <a:prstGeom prst="rect">
            <a:avLst/>
          </a:prstGeom>
        </p:spPr>
      </p:pic>
      <p:pic>
        <p:nvPicPr>
          <p:cNvPr id="7" name="Picture 6">
            <a:extLst>
              <a:ext uri="{FF2B5EF4-FFF2-40B4-BE49-F238E27FC236}">
                <a16:creationId xmlns:a16="http://schemas.microsoft.com/office/drawing/2014/main" id="{5D12A8A5-9CC1-BA4B-BB1E-8FEBEA298EAD}"/>
              </a:ext>
            </a:extLst>
          </p:cNvPr>
          <p:cNvPicPr>
            <a:picLocks noChangeAspect="1"/>
          </p:cNvPicPr>
          <p:nvPr/>
        </p:nvPicPr>
        <p:blipFill>
          <a:blip r:embed="rId4"/>
          <a:stretch>
            <a:fillRect/>
          </a:stretch>
        </p:blipFill>
        <p:spPr>
          <a:xfrm>
            <a:off x="2438399" y="2656879"/>
            <a:ext cx="2326639" cy="1263033"/>
          </a:xfrm>
          <a:prstGeom prst="rect">
            <a:avLst/>
          </a:prstGeom>
        </p:spPr>
      </p:pic>
    </p:spTree>
    <p:extLst>
      <p:ext uri="{BB962C8B-B14F-4D97-AF65-F5344CB8AC3E}">
        <p14:creationId xmlns:p14="http://schemas.microsoft.com/office/powerpoint/2010/main" val="284049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Norm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The Euclidean norm assigns to each vector the length of its arrow. Because of this, the Euclidean norm is often known as the magnitude.</a:t>
                </a:r>
                <a:endParaRPr lang="en-US" dirty="0"/>
              </a:p>
              <a:p>
                <a:pPr marL="0" indent="0">
                  <a:buNone/>
                </a:pPr>
                <a:r>
                  <a:rPr lang="en-US" dirty="0"/>
                  <a:t>For a n-</a:t>
                </a:r>
                <a:r>
                  <a:rPr lang="en-US" dirty="0" err="1"/>
                  <a:t>dimentional</a:t>
                </a:r>
                <a:r>
                  <a:rPr lang="en-US" dirty="0"/>
                  <a:t> space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rPr>
                          <m:t>𝑛</m:t>
                        </m:r>
                      </m:sup>
                    </m:sSup>
                  </m:oMath>
                </a14:m>
                <a:r>
                  <a:rPr lang="en-US" dirty="0"/>
                  <a:t>, the length of vector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i="1">
                        <a:latin typeface="Cambria Math" panose="02040503050406030204" pitchFamily="18" charset="0"/>
                      </a:rPr>
                      <m:t> </m:t>
                    </m:r>
                  </m:oMath>
                </a14:m>
                <a:r>
                  <a:rPr lang="en-US" dirty="0"/>
                  <a:t> we have: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𝐴</m:t>
                              </m:r>
                            </m:e>
                          </m:d>
                        </m:e>
                        <m:sub>
                          <m:r>
                            <a:rPr lang="en-US" b="0" i="1" smtClean="0">
                              <a:latin typeface="Cambria Math" panose="02040503050406030204" pitchFamily="18" charset="0"/>
                            </a:rPr>
                            <m:t>2</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𝑛</m:t>
                              </m:r>
                            </m:sub>
                            <m:sup>
                              <m:r>
                                <a:rPr lang="en-US" i="1">
                                  <a:latin typeface="Cambria Math" panose="02040503050406030204" pitchFamily="18" charset="0"/>
                                </a:rPr>
                                <m:t>2</m:t>
                              </m:r>
                            </m:sup>
                          </m:sSubSup>
                        </m:e>
                      </m:rad>
                    </m:oMath>
                  </m:oMathPara>
                </a14:m>
                <a:endParaRPr lang="en-US" dirty="0"/>
              </a:p>
              <a:p>
                <a:pPr marL="0" indent="0">
                  <a:buNone/>
                </a:pPr>
                <a14:m>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𝐴</m:t>
                            </m:r>
                          </m:e>
                        </m:d>
                      </m:e>
                      <m:sub>
                        <m:r>
                          <a:rPr lang="en-US" i="1">
                            <a:latin typeface="Cambria Math" panose="02040503050406030204" pitchFamily="18" charset="0"/>
                          </a:rPr>
                          <m:t>2</m:t>
                        </m:r>
                      </m:sub>
                    </m:sSub>
                  </m:oMath>
                </a14:m>
                <a:r>
                  <a:rPr lang="en-US" dirty="0"/>
                  <a:t> gives the distance from origin to the point 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r="-545"/>
                </a:stretch>
              </a:blipFill>
            </p:spPr>
            <p:txBody>
              <a:bodyPr/>
              <a:lstStyle/>
              <a:p>
                <a:r>
                  <a:rPr lang="en-US">
                    <a:noFill/>
                  </a:rPr>
                  <a:t> </a:t>
                </a:r>
              </a:p>
            </p:txBody>
          </p:sp>
        </mc:Fallback>
      </mc:AlternateContent>
    </p:spTree>
    <p:extLst>
      <p:ext uri="{BB962C8B-B14F-4D97-AF65-F5344CB8AC3E}">
        <p14:creationId xmlns:p14="http://schemas.microsoft.com/office/powerpoint/2010/main" val="10936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Orthogonal Matrix/Vectors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Orthogonal vectors are the vectors at 90 degrees to each other. Assume A and B are orthogonal vectors then their dot product is zero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𝐴</m:t>
                        </m:r>
                      </m:e>
                      <m:sup>
                        <m:r>
                          <a:rPr lang="en-US" i="1">
                            <a:latin typeface="Cambria Math" panose="02040503050406030204" pitchFamily="18" charset="0"/>
                          </a:rPr>
                          <m:t>𝑇</m:t>
                        </m:r>
                      </m:sup>
                    </m:sSup>
                    <m:r>
                      <a:rPr lang="en-US" b="0" i="1" smtClean="0">
                        <a:latin typeface="Cambria Math" panose="02040503050406030204" pitchFamily="18" charset="0"/>
                      </a:rPr>
                      <m:t>𝐵</m:t>
                    </m:r>
                    <m:r>
                      <a:rPr lang="en-US" b="0" i="1" smtClean="0">
                        <a:latin typeface="Cambria Math" panose="02040503050406030204" pitchFamily="18" charset="0"/>
                      </a:rPr>
                      <m:t>=0</m:t>
                    </m:r>
                  </m:oMath>
                </a14:m>
                <a:r>
                  <a:rPr lang="en-US" dirty="0"/>
                  <a:t>.</a:t>
                </a:r>
              </a:p>
              <a:p>
                <a:pPr marL="0" indent="0">
                  <a:buNone/>
                </a:pPr>
                <a:endParaRPr lang="en-US" dirty="0"/>
              </a:p>
              <a:p>
                <a:r>
                  <a:rPr lang="en-US" dirty="0"/>
                  <a:t>An orthogonal set in which each vector is a unit vector is called orthonormal.</a:t>
                </a:r>
              </a:p>
              <a:p>
                <a:pPr marL="0" indent="0">
                  <a:buNone/>
                </a:pPr>
                <a:endParaRPr lang="en-US" dirty="0"/>
              </a:p>
              <a:p>
                <a:r>
                  <a:rPr lang="en-US" dirty="0"/>
                  <a:t>A square matrix M is orthogonally diagonalizable then we can transform the matrix A to the </a:t>
                </a:r>
                <a14:m>
                  <m:oMath xmlns:m="http://schemas.openxmlformats.org/officeDocument/2006/math">
                    <m:r>
                      <a:rPr lang="en-US" i="1">
                        <a:latin typeface="Cambria Math" panose="02040503050406030204" pitchFamily="18" charset="0"/>
                      </a:rPr>
                      <m:t>𝑄</m:t>
                    </m:r>
                    <m:r>
                      <a:rPr lang="en-US" b="0" i="1" smtClean="0">
                        <a:latin typeface="Cambria Math" panose="02040503050406030204" pitchFamily="18" charset="0"/>
                      </a:rPr>
                      <m:t>𝐷</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𝑇</m:t>
                        </m:r>
                      </m:sup>
                    </m:sSup>
                  </m:oMath>
                </a14:m>
                <a:r>
                  <a:rPr lang="en-US" dirty="0"/>
                  <a:t> in which Q is composed of eigen vectors and D is a diagonal vector of eigen values.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r="-909"/>
                </a:stretch>
              </a:blipFill>
            </p:spPr>
            <p:txBody>
              <a:bodyPr/>
              <a:lstStyle/>
              <a:p>
                <a:r>
                  <a:rPr lang="en-US">
                    <a:noFill/>
                  </a:rPr>
                  <a:t> </a:t>
                </a:r>
              </a:p>
            </p:txBody>
          </p:sp>
        </mc:Fallback>
      </mc:AlternateContent>
    </p:spTree>
    <p:extLst>
      <p:ext uri="{BB962C8B-B14F-4D97-AF65-F5344CB8AC3E}">
        <p14:creationId xmlns:p14="http://schemas.microsoft.com/office/powerpoint/2010/main" val="398550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 Diagonalizing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solidFill>
                      <a:schemeClr val="accent2"/>
                    </a:solidFill>
                  </a:rPr>
                  <a:t>How to orthogonally diagonalize matrix?</a:t>
                </a:r>
              </a:p>
              <a:p>
                <a:pPr marL="0" indent="0">
                  <a:buNone/>
                </a:pPr>
                <a:endParaRPr lang="en-US" dirty="0"/>
              </a:p>
              <a:p>
                <a:r>
                  <a:rPr lang="en-US" dirty="0"/>
                  <a:t>Step1: Find out eigen values of matrix A :</a:t>
                </a:r>
              </a:p>
              <a:p>
                <a:pPr marL="0" indent="0" algn="ctr">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oMath>
                </a14:m>
                <a:endParaRPr lang="en-US" dirty="0"/>
              </a:p>
              <a:p>
                <a:r>
                  <a:rPr lang="en-US" dirty="0"/>
                  <a:t>Step2: find out eigen vectors of matrix M :</a:t>
                </a:r>
              </a:p>
              <a:p>
                <a:pPr marL="0" indent="0" algn="ctr">
                  <a:buNone/>
                </a:pPr>
                <a:r>
                  <a:rPr lang="en-US" dirty="0"/>
                  <a:t> U=(</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𝑛</m:t>
                        </m:r>
                      </m:sub>
                    </m:sSub>
                  </m:oMath>
                </a14:m>
                <a:r>
                  <a:rPr lang="en-US" dirty="0"/>
                  <a:t>)</a:t>
                </a:r>
              </a:p>
              <a:p>
                <a:r>
                  <a:rPr lang="en-US" dirty="0"/>
                  <a:t>Step3:Convert eigen vectors to the orthonormal vectors:</a:t>
                </a:r>
              </a:p>
              <a:p>
                <a:pPr marL="0" indent="0" algn="ctr">
                  <a:buNone/>
                </a:pPr>
                <a:r>
                  <a:rPr lang="en-US" dirty="0"/>
                  <a:t> Q=(</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ea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𝑛</m:t>
                        </m:r>
                      </m:sub>
                    </m:sSub>
                  </m:oMath>
                </a14:m>
                <a:r>
                  <a:rPr lang="en-US" dirty="0"/>
                  <a:t>).</a:t>
                </a:r>
              </a:p>
              <a:p>
                <a:pPr marL="914400" lvl="2" indent="0">
                  <a:buNone/>
                </a:pPr>
                <a:r>
                  <a:rPr lang="en-US" dirty="0"/>
                  <a:t>   </a:t>
                </a:r>
                <a14:m>
                  <m:oMath xmlns:m="http://schemas.openxmlformats.org/officeDocument/2006/math">
                    <m:r>
                      <m:rPr>
                        <m:sty m:val="p"/>
                      </m:rPr>
                      <a:rPr lang="en-US" dirty="0">
                        <a:solidFill>
                          <a:srgbClr val="C00000"/>
                        </a:solidFill>
                        <a:latin typeface="Cambria Math" panose="02040503050406030204" pitchFamily="18" charset="0"/>
                      </a:rPr>
                      <m:t>A</m:t>
                    </m:r>
                    <m:r>
                      <a:rPr lang="en-US">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Q</m:t>
                    </m:r>
                    <m:d>
                      <m:dPr>
                        <m:begChr m:val="["/>
                        <m:endChr m:val="]"/>
                        <m:ctrlPr>
                          <a:rPr lang="en-US" i="1">
                            <a:solidFill>
                              <a:srgbClr val="C00000"/>
                            </a:solidFill>
                            <a:latin typeface="Cambria Math" panose="02040503050406030204" pitchFamily="18" charset="0"/>
                          </a:rPr>
                        </m:ctrlPr>
                      </m:dPr>
                      <m:e>
                        <m:m>
                          <m:mPr>
                            <m:mcs>
                              <m:mc>
                                <m:mcPr>
                                  <m:count m:val="3"/>
                                  <m:mcJc m:val="center"/>
                                </m:mcPr>
                              </m:mc>
                            </m:mcs>
                            <m:ctrlPr>
                              <a:rPr lang="en-US" i="1">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𝜆</m:t>
                                  </m:r>
                                </m:e>
                                <m:sub>
                                  <m:r>
                                    <a:rPr lang="en-US" i="1">
                                      <a:solidFill>
                                        <a:srgbClr val="C00000"/>
                                      </a:solidFill>
                                      <a:latin typeface="Cambria Math" panose="02040503050406030204" pitchFamily="18" charset="0"/>
                                    </a:rPr>
                                    <m:t>1</m:t>
                                  </m:r>
                                </m:sub>
                              </m:sSub>
                            </m:e>
                            <m:e>
                              <m:r>
                                <a:rPr lang="en-US" i="1">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0</m:t>
                              </m:r>
                            </m:e>
                          </m:mr>
                          <m:mr>
                            <m:e>
                              <m:r>
                                <a:rPr lang="en-US" i="1">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m:t>
                              </m:r>
                            </m:e>
                          </m:mr>
                          <m:mr>
                            <m:e>
                              <m:r>
                                <a:rPr lang="en-US" i="1">
                                  <a:solidFill>
                                    <a:srgbClr val="C00000"/>
                                  </a:solidFill>
                                  <a:latin typeface="Cambria Math" panose="02040503050406030204" pitchFamily="18" charset="0"/>
                                </a:rPr>
                                <m:t>0</m:t>
                              </m:r>
                            </m:e>
                            <m:e>
                              <m:r>
                                <a:rPr lang="en-US" i="1">
                                  <a:solidFill>
                                    <a:srgbClr val="C00000"/>
                                  </a:solidFill>
                                  <a:latin typeface="Cambria Math" panose="02040503050406030204" pitchFamily="18" charset="0"/>
                                </a:rPr>
                                <m:t>⋯</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𝜆</m:t>
                                  </m:r>
                                </m:e>
                                <m:sub>
                                  <m:r>
                                    <a:rPr lang="en-US" i="1">
                                      <a:solidFill>
                                        <a:srgbClr val="C00000"/>
                                      </a:solidFill>
                                      <a:latin typeface="Cambria Math" panose="02040503050406030204" pitchFamily="18" charset="0"/>
                                    </a:rPr>
                                    <m:t>𝑛</m:t>
                                  </m:r>
                                </m:sub>
                              </m:sSub>
                            </m:e>
                          </m:mr>
                        </m:m>
                      </m:e>
                    </m:d>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𝑄</m:t>
                        </m:r>
                      </m:e>
                      <m:sup>
                        <m:r>
                          <a:rPr lang="en-US" i="1">
                            <a:solidFill>
                              <a:srgbClr val="C00000"/>
                            </a:solidFill>
                            <a:latin typeface="Cambria Math" panose="02040503050406030204" pitchFamily="18" charset="0"/>
                          </a:rPr>
                          <m:t>𝑇</m:t>
                        </m:r>
                      </m:sup>
                    </m:sSup>
                  </m:oMath>
                </a14:m>
                <a:r>
                  <a:rPr lang="en-US" dirty="0"/>
                  <a:t>              </a:t>
                </a:r>
                <a14:m>
                  <m:oMath xmlns:m="http://schemas.openxmlformats.org/officeDocument/2006/math">
                    <m:sSup>
                      <m:sSupPr>
                        <m:ctrlPr>
                          <a:rPr lang="en-US" i="1">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𝐴</m:t>
                        </m:r>
                      </m:e>
                      <m:sup>
                        <m:r>
                          <a:rPr lang="en-US" b="0" i="1" smtClean="0">
                            <a:solidFill>
                              <a:srgbClr val="C00000"/>
                            </a:solidFill>
                            <a:latin typeface="Cambria Math" panose="02040503050406030204" pitchFamily="18" charset="0"/>
                          </a:rPr>
                          <m:t>−1</m:t>
                        </m:r>
                      </m:sup>
                    </m:sSup>
                    <m:r>
                      <a:rPr lang="en-US" i="1">
                        <a:solidFill>
                          <a:srgbClr val="C00000"/>
                        </a:solidFill>
                        <a:latin typeface="Cambria Math" panose="02040503050406030204" pitchFamily="18" charset="0"/>
                      </a:rPr>
                      <m:t> </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𝑄</m:t>
                        </m:r>
                      </m:e>
                      <m:sup>
                        <m:r>
                          <a:rPr lang="en-US" i="1">
                            <a:solidFill>
                              <a:srgbClr val="C00000"/>
                            </a:solidFill>
                            <a:latin typeface="Cambria Math" panose="02040503050406030204" pitchFamily="18" charset="0"/>
                          </a:rPr>
                          <m:t>𝑇</m:t>
                        </m:r>
                      </m:sup>
                    </m:sSup>
                    <m:d>
                      <m:dPr>
                        <m:begChr m:val="["/>
                        <m:endChr m:val="]"/>
                        <m:ctrlPr>
                          <a:rPr lang="en-US" i="1">
                            <a:solidFill>
                              <a:srgbClr val="C00000"/>
                            </a:solidFill>
                            <a:latin typeface="Cambria Math" panose="02040503050406030204" pitchFamily="18" charset="0"/>
                          </a:rPr>
                        </m:ctrlPr>
                      </m:dPr>
                      <m:e>
                        <m:m>
                          <m:mPr>
                            <m:mcs>
                              <m:mc>
                                <m:mcPr>
                                  <m:count m:val="3"/>
                                  <m:mcJc m:val="center"/>
                                </m:mcPr>
                              </m:mc>
                            </m:mcs>
                            <m:ctrlPr>
                              <a:rPr lang="en-US" i="1">
                                <a:solidFill>
                                  <a:srgbClr val="C00000"/>
                                </a:solidFill>
                                <a:latin typeface="Cambria Math" panose="02040503050406030204" pitchFamily="18" charset="0"/>
                              </a:rPr>
                            </m:ctrlPr>
                          </m:mPr>
                          <m:m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𝜆</m:t>
                                  </m:r>
                                </m:e>
                                <m:sub>
                                  <m:r>
                                    <a:rPr lang="en-US" i="1">
                                      <a:solidFill>
                                        <a:srgbClr val="C00000"/>
                                      </a:solidFill>
                                      <a:latin typeface="Cambria Math" panose="02040503050406030204" pitchFamily="18" charset="0"/>
                                    </a:rPr>
                                    <m:t>1</m:t>
                                  </m:r>
                                </m:sub>
                              </m:sSub>
                            </m:e>
                            <m:e>
                              <m:r>
                                <a:rPr lang="en-US" i="1">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0</m:t>
                              </m:r>
                            </m:e>
                          </m:mr>
                          <m:mr>
                            <m:e>
                              <m:r>
                                <a:rPr lang="en-US" i="1">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m:t>
                              </m:r>
                            </m:e>
                          </m:mr>
                          <m:mr>
                            <m:e>
                              <m:r>
                                <a:rPr lang="en-US" i="1">
                                  <a:solidFill>
                                    <a:srgbClr val="C00000"/>
                                  </a:solidFill>
                                  <a:latin typeface="Cambria Math" panose="02040503050406030204" pitchFamily="18" charset="0"/>
                                </a:rPr>
                                <m:t>0</m:t>
                              </m:r>
                            </m:e>
                            <m:e>
                              <m:r>
                                <a:rPr lang="en-US" i="1">
                                  <a:solidFill>
                                    <a:srgbClr val="C00000"/>
                                  </a:solidFill>
                                  <a:latin typeface="Cambria Math" panose="02040503050406030204" pitchFamily="18" charset="0"/>
                                </a:rPr>
                                <m:t>⋯</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𝜆</m:t>
                                  </m:r>
                                </m:e>
                                <m:sub>
                                  <m:r>
                                    <a:rPr lang="en-US" i="1">
                                      <a:solidFill>
                                        <a:srgbClr val="C00000"/>
                                      </a:solidFill>
                                      <a:latin typeface="Cambria Math" panose="02040503050406030204" pitchFamily="18" charset="0"/>
                                    </a:rPr>
                                    <m:t>𝑛</m:t>
                                  </m:r>
                                </m:sub>
                              </m:sSub>
                            </m:e>
                          </m:mr>
                        </m:m>
                      </m:e>
                    </m:d>
                    <m:r>
                      <a:rPr lang="en-US" b="0" i="1" smtClean="0">
                        <a:solidFill>
                          <a:srgbClr val="C00000"/>
                        </a:solidFill>
                        <a:latin typeface="Cambria Math" panose="02040503050406030204" pitchFamily="18" charset="0"/>
                      </a:rPr>
                      <m:t>𝑄</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p:sp>
        <p:nvSpPr>
          <p:cNvPr id="4" name="Right Arrow 3">
            <a:extLst>
              <a:ext uri="{FF2B5EF4-FFF2-40B4-BE49-F238E27FC236}">
                <a16:creationId xmlns:a16="http://schemas.microsoft.com/office/drawing/2014/main" id="{ECD16C1A-B4C1-424E-AFFC-E5F1B12592DE}"/>
              </a:ext>
            </a:extLst>
          </p:cNvPr>
          <p:cNvSpPr/>
          <p:nvPr/>
        </p:nvSpPr>
        <p:spPr>
          <a:xfrm>
            <a:off x="2175159" y="3893128"/>
            <a:ext cx="581896" cy="290942"/>
          </a:xfrm>
          <a:prstGeom prst="rightArrow">
            <a:avLst/>
          </a:prstGeom>
          <a:solidFill>
            <a:schemeClr val="accent6">
              <a:lumMod val="20000"/>
              <a:lumOff val="80000"/>
            </a:schemeClr>
          </a:solidFill>
          <a:ln>
            <a:solidFill>
              <a:schemeClr val="accent6">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2C269955-AEF6-894D-A6C0-FEA17ED3D620}"/>
              </a:ext>
            </a:extLst>
          </p:cNvPr>
          <p:cNvSpPr/>
          <p:nvPr/>
        </p:nvSpPr>
        <p:spPr>
          <a:xfrm>
            <a:off x="5001528" y="3906979"/>
            <a:ext cx="581896" cy="290942"/>
          </a:xfrm>
          <a:prstGeom prst="rightArrow">
            <a:avLst/>
          </a:prstGeom>
          <a:solidFill>
            <a:schemeClr val="accent6">
              <a:lumMod val="20000"/>
              <a:lumOff val="80000"/>
            </a:schemeClr>
          </a:solidFill>
          <a:ln>
            <a:solidFill>
              <a:schemeClr val="accent6">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682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Eigen vector/Eigen value </a:t>
            </a:r>
            <a:r>
              <a:rPr lang="en-CA" dirty="0"/>
              <a:t>definition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Eigen values of the vector </a:t>
                </a:r>
                <a14:m>
                  <m:oMath xmlns:m="http://schemas.openxmlformats.org/officeDocument/2006/math">
                    <m:r>
                      <a:rPr lang="en-US" b="0" i="1" smtClean="0">
                        <a:latin typeface="Cambria Math" panose="02040503050406030204" pitchFamily="18" charset="0"/>
                      </a:rPr>
                      <m:t>𝑣</m:t>
                    </m:r>
                  </m:oMath>
                </a14:m>
                <a:r>
                  <a:rPr lang="en-US" dirty="0"/>
                  <a:t> can be written as below: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𝐴𝑣</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𝑣</m:t>
                      </m:r>
                    </m:oMath>
                  </m:oMathPara>
                </a14:m>
                <a:endParaRPr lang="en-US" b="0" dirty="0">
                  <a:ea typeface="Cambria Math" panose="02040503050406030204" pitchFamily="18" charset="0"/>
                </a:endParaRPr>
              </a:p>
              <a:p>
                <a:pPr marL="0" indent="0">
                  <a:buNone/>
                </a:pPr>
                <a:r>
                  <a:rPr lang="en-US" dirty="0"/>
                  <a:t>Here </a:t>
                </a:r>
                <a14:m>
                  <m:oMath xmlns:m="http://schemas.openxmlformats.org/officeDocument/2006/math">
                    <m:r>
                      <a:rPr lang="en-US" i="1">
                        <a:latin typeface="Cambria Math" panose="02040503050406030204" pitchFamily="18" charset="0"/>
                      </a:rPr>
                      <m:t>𝑣</m:t>
                    </m:r>
                  </m:oMath>
                </a14:m>
                <a:r>
                  <a:rPr lang="en-US" dirty="0"/>
                  <a:t> is called eigen vector and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is eigen value.</a:t>
                </a:r>
              </a:p>
              <a:p>
                <a:r>
                  <a:rPr lang="en-US" dirty="0"/>
                  <a:t>Geometrically the operator A expands when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&gt;1) or contract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&lt;1) eigenvectors, but does not rotate them.</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4C7BEFA-0085-2047-96C7-8A37C9D0DB5B}"/>
              </a:ext>
            </a:extLst>
          </p:cNvPr>
          <p:cNvPicPr>
            <a:picLocks noChangeAspect="1"/>
          </p:cNvPicPr>
          <p:nvPr/>
        </p:nvPicPr>
        <p:blipFill>
          <a:blip r:embed="rId3"/>
          <a:stretch>
            <a:fillRect/>
          </a:stretch>
        </p:blipFill>
        <p:spPr>
          <a:xfrm>
            <a:off x="2764345" y="2677356"/>
            <a:ext cx="4875149" cy="2054189"/>
          </a:xfrm>
          <a:prstGeom prst="rect">
            <a:avLst/>
          </a:prstGeom>
        </p:spPr>
      </p:pic>
    </p:spTree>
    <p:extLst>
      <p:ext uri="{BB962C8B-B14F-4D97-AF65-F5344CB8AC3E}">
        <p14:creationId xmlns:p14="http://schemas.microsoft.com/office/powerpoint/2010/main" val="804519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Eigen vector/Eigen value </a:t>
            </a:r>
            <a:r>
              <a:rPr lang="en-CA" dirty="0"/>
              <a:t>definition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t>The eigen vectors of A corresponding to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are nonzero solutions of </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=0</m:t>
                      </m:r>
                    </m:oMath>
                  </m:oMathPara>
                </a14:m>
                <a:endParaRPr lang="en-US" b="0" dirty="0">
                  <a:ea typeface="Cambria Math" panose="02040503050406030204" pitchFamily="18" charset="0"/>
                </a:endParaRPr>
              </a:p>
              <a:p>
                <a:pPr marL="0" indent="0">
                  <a:buNone/>
                </a:pPr>
                <a:r>
                  <a:rPr lang="en-US" dirty="0"/>
                  <a:t>Here </a:t>
                </a:r>
                <a14:m>
                  <m:oMath xmlns:m="http://schemas.openxmlformats.org/officeDocument/2006/math">
                    <m:r>
                      <a:rPr lang="en-US" i="1">
                        <a:latin typeface="Cambria Math" panose="02040503050406030204" pitchFamily="18" charset="0"/>
                      </a:rPr>
                      <m:t>𝑣</m:t>
                    </m:r>
                  </m:oMath>
                </a14:m>
                <a:r>
                  <a:rPr lang="en-US" dirty="0"/>
                  <a:t> is called eigen vector and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is eigen value.</a:t>
                </a:r>
              </a:p>
              <a:p>
                <a:pPr marL="0" indent="0">
                  <a:buNone/>
                </a:pPr>
                <a:r>
                  <a:rPr lang="en-US" b="1" dirty="0">
                    <a:solidFill>
                      <a:schemeClr val="accent2"/>
                    </a:solidFill>
                  </a:rPr>
                  <a:t>Eigen value calculation:</a:t>
                </a:r>
              </a:p>
              <a:p>
                <a:r>
                  <a:rPr lang="en-US" dirty="0"/>
                  <a:t>The equation has nonzero solution if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det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=0</m:t>
                    </m:r>
                  </m:oMath>
                </a14:m>
                <a:r>
                  <a:rPr lang="en-US" dirty="0"/>
                  <a:t>.</a:t>
                </a:r>
              </a:p>
              <a:p>
                <a:r>
                  <a:rPr lang="en-US" dirty="0"/>
                  <a:t>Find the root of the polynomial given by:</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solidFill>
                                    <a:schemeClr val="tx1"/>
                                  </a:solidFill>
                                  <a:latin typeface="Cambria Math" panose="02040503050406030204" pitchFamily="18" charset="0"/>
                                </a:rPr>
                              </m:ctrlPr>
                            </m:mPr>
                            <m:mr>
                              <m:e>
                                <m:r>
                                  <a:rPr lang="en-US" i="1">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r>
                                  <a:rPr lang="en-US" i="1">
                                    <a:solidFill>
                                      <a:schemeClr val="tx1"/>
                                    </a:solidFill>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𝑛</m:t>
                                    </m:r>
                                  </m:sub>
                                </m:sSub>
                              </m:e>
                            </m:mr>
                            <m:mr>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1</m:t>
                                    </m:r>
                                  </m:sub>
                                </m:sSub>
                              </m:e>
                              <m:e>
                                <m:r>
                                  <a:rPr lang="en-US" i="1">
                                    <a:solidFill>
                                      <a:schemeClr val="tx1"/>
                                    </a:solidFill>
                                    <a:latin typeface="Cambria Math" panose="02040503050406030204" pitchFamily="18" charset="0"/>
                                  </a:rPr>
                                  <m:t>⋯</m:t>
                                </m:r>
                              </m:e>
                              <m:e>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𝑛</m:t>
                                    </m:r>
                                  </m:sub>
                                </m:sSub>
                              </m:e>
                            </m:mr>
                          </m:m>
                        </m:e>
                      </m:d>
                      <m:r>
                        <a:rPr lang="en-US" b="0" i="1" smtClean="0">
                          <a:latin typeface="Cambria Math" panose="02040503050406030204" pitchFamily="18" charset="0"/>
                        </a:rPr>
                        <m:t>=0</m:t>
                      </m:r>
                    </m:oMath>
                  </m:oMathPara>
                </a14:m>
                <a:endParaRPr lang="en-US" dirty="0"/>
              </a:p>
              <a:p>
                <a:pPr marL="0" indent="0">
                  <a:buNone/>
                </a:pPr>
                <a:endParaRPr lang="en-US" b="1" dirty="0"/>
              </a:p>
              <a:p>
                <a:pPr marL="0" indent="0">
                  <a:buNone/>
                </a:pPr>
                <a:r>
                  <a:rPr lang="en-US" b="1" dirty="0">
                    <a:solidFill>
                      <a:schemeClr val="accent2"/>
                    </a:solidFill>
                  </a:rPr>
                  <a:t>Eigen vector calculation:</a:t>
                </a:r>
                <a:endParaRPr lang="en-US" dirty="0">
                  <a:solidFill>
                    <a:schemeClr val="accent2"/>
                  </a:solidFill>
                </a:endParaRPr>
              </a:p>
              <a:p>
                <a:r>
                  <a:rPr lang="en-US" dirty="0"/>
                  <a:t>Solve the system of equations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d>
                    <m:r>
                      <a:rPr lang="en-US" i="1">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=0</m:t>
                    </m:r>
                  </m:oMath>
                </a14:m>
                <a:r>
                  <a:rPr lang="en-US" dirty="0">
                    <a:ea typeface="Cambria Math" panose="02040503050406030204" pitchFamily="18" charset="0"/>
                  </a:rPr>
                  <a:t> for each root.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1119"/>
                </a:stretch>
              </a:blipFill>
            </p:spPr>
            <p:txBody>
              <a:bodyPr/>
              <a:lstStyle/>
              <a:p>
                <a:r>
                  <a:rPr lang="en-US">
                    <a:noFill/>
                  </a:rPr>
                  <a:t> </a:t>
                </a:r>
              </a:p>
            </p:txBody>
          </p:sp>
        </mc:Fallback>
      </mc:AlternateContent>
    </p:spTree>
    <p:extLst>
      <p:ext uri="{BB962C8B-B14F-4D97-AF65-F5344CB8AC3E}">
        <p14:creationId xmlns:p14="http://schemas.microsoft.com/office/powerpoint/2010/main" val="2246468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Eigen vector/Eigen value </a:t>
            </a:r>
            <a:r>
              <a:rPr lang="en-CA" dirty="0"/>
              <a:t>definition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17039" y="1200151"/>
                <a:ext cx="7110437" cy="3394472"/>
              </a:xfrm>
            </p:spPr>
            <p:txBody>
              <a:bodyPr>
                <a:normAutofit/>
              </a:bodyPr>
              <a:lstStyle/>
              <a:p>
                <a:r>
                  <a:rPr lang="en-US" dirty="0">
                    <a:ea typeface="Cambria Math" panose="02040503050406030204" pitchFamily="18" charset="0"/>
                  </a:rPr>
                  <a:t>Find the eigen values and eigen vectors of matrix 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0.8</m:t>
                                </m:r>
                              </m:e>
                              <m:e>
                                <m:r>
                                  <a:rPr lang="en-US" b="0" i="1" smtClean="0">
                                    <a:latin typeface="Cambria Math" panose="02040503050406030204" pitchFamily="18" charset="0"/>
                                  </a:rPr>
                                  <m:t>0.3</m:t>
                                </m:r>
                              </m:e>
                            </m:mr>
                            <m:mr>
                              <m:e>
                                <m:r>
                                  <a:rPr lang="en-US" b="0" i="1" smtClean="0">
                                    <a:latin typeface="Cambria Math" panose="02040503050406030204" pitchFamily="18" charset="0"/>
                                  </a:rPr>
                                  <m:t>0.2</m:t>
                                </m:r>
                              </m:e>
                              <m:e>
                                <m:r>
                                  <a:rPr lang="en-US" b="0" i="1" smtClean="0">
                                    <a:latin typeface="Cambria Math" panose="02040503050406030204" pitchFamily="18" charset="0"/>
                                  </a:rPr>
                                  <m:t>0.7</m:t>
                                </m:r>
                              </m:e>
                            </m:mr>
                          </m:m>
                        </m:e>
                      </m:d>
                    </m:oMath>
                  </m:oMathPara>
                </a14:m>
                <a:endParaRPr lang="en-US" dirty="0"/>
              </a:p>
              <a:p>
                <a:pPr marL="0" indent="0">
                  <a:buNone/>
                </a:pPr>
                <a:r>
                  <a:rPr lang="en-US" dirty="0">
                    <a:solidFill>
                      <a:schemeClr val="accent2"/>
                    </a:solidFill>
                  </a:rPr>
                  <a:t>Eigen values</a:t>
                </a:r>
              </a:p>
              <a:p>
                <a:pPr marL="0" indent="0">
                  <a:buNone/>
                </a:pPr>
                <a:r>
                  <a:rPr lang="en-US" dirty="0"/>
                  <a:t>Lets assume are eigen values and eigen vectors then we have:</a:t>
                </a:r>
              </a:p>
              <a:p>
                <a:pPr marL="0" indent="0" algn="ctr">
                  <a:buNone/>
                </a:pPr>
                <a14:m>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𝐼</m:t>
                        </m:r>
                      </m:e>
                    </m:d>
                    <m:r>
                      <a:rPr lang="en-US" i="1">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=0</m:t>
                    </m:r>
                  </m:oMath>
                </a14:m>
                <a:r>
                  <a:rPr lang="en-US" dirty="0">
                    <a:ea typeface="Cambria Math" panose="02040503050406030204" pitchFamily="18" charset="0"/>
                  </a:rPr>
                  <a:t>   where I</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dirty="0">
                  <a:ea typeface="Cambria Math" panose="02040503050406030204" pitchFamily="18" charset="0"/>
                </a:endParaRPr>
              </a:p>
              <a:p>
                <a:pPr marL="0" indent="0">
                  <a:buNone/>
                </a:pPr>
                <a:r>
                  <a:rPr lang="en-US" dirty="0"/>
                  <a:t>-&gt; </a:t>
                </a:r>
                <a14:m>
                  <m:oMath xmlns:m="http://schemas.openxmlformats.org/officeDocument/2006/math">
                    <m:d>
                      <m:dPr>
                        <m:begChr m:val="|"/>
                        <m:endChr m:val="|"/>
                        <m:ctrlPr>
                          <a:rPr lang="en-US" i="1" smtClean="0">
                            <a:latin typeface="Cambria Math" panose="02040503050406030204" pitchFamily="18" charset="0"/>
                          </a:rPr>
                        </m:ctrlPr>
                      </m:d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e>
                        </m:d>
                      </m:e>
                    </m:d>
                    <m:r>
                      <a:rPr lang="en-US" b="0" i="1" smtClean="0">
                        <a:latin typeface="Cambria Math" panose="02040503050406030204" pitchFamily="18" charset="0"/>
                      </a:rPr>
                      <m:t>=0→</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0.8−</m:t>
                              </m:r>
                              <m:r>
                                <a:rPr lang="en-US" i="1">
                                  <a:latin typeface="Cambria Math" panose="02040503050406030204" pitchFamily="18" charset="0"/>
                                  <a:ea typeface="Cambria Math" panose="02040503050406030204" pitchFamily="18" charset="0"/>
                                </a:rPr>
                                <m:t>𝜆</m:t>
                              </m:r>
                            </m:e>
                            <m:e>
                              <m:r>
                                <a:rPr lang="en-US" b="0" i="1" smtClean="0">
                                  <a:latin typeface="Cambria Math" panose="02040503050406030204" pitchFamily="18" charset="0"/>
                                </a:rPr>
                                <m:t>0.3</m:t>
                              </m:r>
                            </m:e>
                          </m:mr>
                          <m:mr>
                            <m:e>
                              <m:r>
                                <a:rPr lang="en-US" b="0" i="1" smtClean="0">
                                  <a:latin typeface="Cambria Math" panose="02040503050406030204" pitchFamily="18" charset="0"/>
                                </a:rPr>
                                <m:t>0.2</m:t>
                              </m:r>
                            </m:e>
                            <m:e>
                              <m:r>
                                <a:rPr lang="en-US" b="0" i="1" smtClean="0">
                                  <a:latin typeface="Cambria Math" panose="02040503050406030204" pitchFamily="18" charset="0"/>
                                </a:rPr>
                                <m:t>0.7−</m:t>
                              </m:r>
                              <m:r>
                                <a:rPr lang="en-US" i="1">
                                  <a:latin typeface="Cambria Math" panose="02040503050406030204" pitchFamily="18" charset="0"/>
                                  <a:ea typeface="Cambria Math" panose="02040503050406030204" pitchFamily="18" charset="0"/>
                                </a:rPr>
                                <m:t>𝜆</m:t>
                              </m:r>
                            </m:e>
                          </m:mr>
                        </m:m>
                      </m:e>
                    </m:d>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0.8</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𝜆</m:t>
                        </m:r>
                      </m:e>
                    </m:d>
                    <m:d>
                      <m:dPr>
                        <m:ctrlPr>
                          <a:rPr lang="en-US" b="0" i="0"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0.7−</m:t>
                        </m:r>
                        <m:r>
                          <a:rPr lang="en-US" i="1">
                            <a:latin typeface="Cambria Math" panose="02040503050406030204" pitchFamily="18" charset="0"/>
                            <a:ea typeface="Cambria Math" panose="02040503050406030204" pitchFamily="18" charset="0"/>
                          </a:rPr>
                          <m:t>𝜆</m:t>
                        </m:r>
                      </m:e>
                    </m:d>
                    <m:r>
                      <a:rPr lang="en-US" b="0" i="0" smtClean="0">
                        <a:latin typeface="Cambria Math" panose="02040503050406030204" pitchFamily="18" charset="0"/>
                        <a:ea typeface="Cambria Math" panose="02040503050406030204" pitchFamily="18" charset="0"/>
                      </a:rPr>
                      <m:t>−0.3∗0.2=0</m:t>
                    </m:r>
                  </m:oMath>
                </a14:m>
                <a:endParaRPr lang="en-US" dirty="0">
                  <a:ea typeface="Cambria Math" panose="02040503050406030204" pitchFamily="18" charset="0"/>
                </a:endParaRPr>
              </a:p>
              <a:p>
                <a:pPr marL="0" indent="0">
                  <a:buNone/>
                </a:pPr>
                <a:r>
                  <a:rPr lang="en-US" b="0" dirty="0">
                    <a:ea typeface="Cambria Math" panose="02040503050406030204" pitchFamily="18" charset="0"/>
                  </a:rPr>
                  <a:t>This equation has two e</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igen</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values</m:t>
                    </m:r>
                    <m:r>
                      <a:rPr lang="en-US" b="0" i="1" smtClean="0">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𝜆</m:t>
                    </m:r>
                    <m:r>
                      <a:rPr lang="en-US" b="0" i="0" smtClean="0">
                        <a:latin typeface="Cambria Math" panose="02040503050406030204" pitchFamily="18" charset="0"/>
                        <a:ea typeface="Cambria Math" panose="02040503050406030204" pitchFamily="18" charset="0"/>
                      </a:rPr>
                      <m:t>=1/2</m:t>
                    </m:r>
                  </m:oMath>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b="0" i="1" smtClean="0">
                                    <a:latin typeface="Cambria Math" panose="02040503050406030204" pitchFamily="18" charset="0"/>
                                  </a:rPr>
                                  <m:t>1/2</m:t>
                                </m:r>
                              </m:e>
                            </m:mr>
                          </m:m>
                        </m:e>
                      </m:d>
                    </m:oMath>
                  </m:oMathPara>
                </a14:m>
                <a:endParaRPr lang="en-US" dirty="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17039" y="1200151"/>
                <a:ext cx="7110437" cy="3394472"/>
              </a:xfrm>
              <a:blipFill>
                <a:blip r:embed="rId2"/>
                <a:stretch>
                  <a:fillRect l="-357" t="-373"/>
                </a:stretch>
              </a:blipFill>
            </p:spPr>
            <p:txBody>
              <a:bodyPr/>
              <a:lstStyle/>
              <a:p>
                <a:r>
                  <a:rPr lang="en-US">
                    <a:noFill/>
                  </a:rPr>
                  <a:t> </a:t>
                </a:r>
              </a:p>
            </p:txBody>
          </p:sp>
        </mc:Fallback>
      </mc:AlternateContent>
    </p:spTree>
    <p:extLst>
      <p:ext uri="{BB962C8B-B14F-4D97-AF65-F5344CB8AC3E}">
        <p14:creationId xmlns:p14="http://schemas.microsoft.com/office/powerpoint/2010/main" val="2551382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Eigen vector/Eigen value </a:t>
            </a:r>
            <a:r>
              <a:rPr lang="en-CA" dirty="0"/>
              <a:t>definition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17039" y="1200151"/>
                <a:ext cx="7110437" cy="3394472"/>
              </a:xfrm>
            </p:spPr>
            <p:txBody>
              <a:bodyPr>
                <a:normAutofit fontScale="92500"/>
              </a:bodyPr>
              <a:lstStyle/>
              <a:p>
                <a:pPr marL="0" indent="0">
                  <a:buNone/>
                </a:pPr>
                <a:r>
                  <a:rPr lang="en-US" b="1" dirty="0">
                    <a:solidFill>
                      <a:schemeClr val="tx1"/>
                    </a:solidFill>
                  </a:rPr>
                  <a:t>Eigen vector for </a:t>
                </a:r>
                <a14:m>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𝝀</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m:t>
                    </m:r>
                    <m:r>
                      <a:rPr lang="en-US" b="1" i="1">
                        <a:solidFill>
                          <a:schemeClr val="tx1"/>
                        </a:solidFill>
                        <a:latin typeface="Cambria Math" panose="02040503050406030204" pitchFamily="18" charset="0"/>
                        <a:ea typeface="Cambria Math" panose="02040503050406030204" pitchFamily="18" charset="0"/>
                      </a:rPr>
                      <m:t> </m:t>
                    </m:r>
                  </m:oMath>
                </a14:m>
                <a:r>
                  <a:rPr lang="en-US" b="1" dirty="0">
                    <a:solidFill>
                      <a:schemeClr val="tx1"/>
                    </a:solidFill>
                  </a:rPr>
                  <a:t>:</a:t>
                </a:r>
              </a:p>
              <a:p>
                <a:pPr marL="0"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𝐼</m:t>
                          </m:r>
                        </m:e>
                      </m:d>
                      <m:r>
                        <a:rPr lang="en-US" i="1">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=0→</m:t>
                      </m:r>
                      <m:d>
                        <m:dPr>
                          <m:begChr m:val="|"/>
                          <m:endChr m:val="|"/>
                          <m:ctrlPr>
                            <a:rPr lang="en-US"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r>
                                  <a:rPr lang="en-US" i="1">
                                    <a:latin typeface="Cambria Math" panose="02040503050406030204" pitchFamily="18" charset="0"/>
                                  </a:rPr>
                                  <m:t>.8−</m:t>
                                </m:r>
                                <m:r>
                                  <a:rPr lang="en-US" i="1">
                                    <a:latin typeface="Cambria Math" panose="02040503050406030204" pitchFamily="18" charset="0"/>
                                  </a:rPr>
                                  <m:t>1</m:t>
                                </m:r>
                              </m:e>
                              <m:e>
                                <m:r>
                                  <a:rPr lang="en-US" i="1">
                                    <a:latin typeface="Cambria Math" panose="02040503050406030204" pitchFamily="18" charset="0"/>
                                  </a:rPr>
                                  <m:t>0.3</m:t>
                                </m:r>
                              </m:e>
                            </m:mr>
                            <m:mr>
                              <m:e>
                                <m:r>
                                  <a:rPr lang="en-US" i="1">
                                    <a:latin typeface="Cambria Math" panose="02040503050406030204" pitchFamily="18" charset="0"/>
                                  </a:rPr>
                                  <m:t>0.2</m:t>
                                </m:r>
                              </m:e>
                              <m:e>
                                <m:r>
                                  <a:rPr lang="en-US" i="1">
                                    <a:latin typeface="Cambria Math" panose="02040503050406030204" pitchFamily="18" charset="0"/>
                                  </a:rPr>
                                  <m:t>0.</m:t>
                                </m:r>
                                <m:r>
                                  <a:rPr lang="en-US" i="1">
                                    <a:latin typeface="Cambria Math" panose="02040503050406030204" pitchFamily="18" charset="0"/>
                                  </a:rPr>
                                  <m:t>7−</m:t>
                                </m:r>
                                <m:r>
                                  <a:rPr lang="en-US" i="1">
                                    <a:latin typeface="Cambria Math" panose="02040503050406030204" pitchFamily="18" charset="0"/>
                                  </a:rPr>
                                  <m:t>1</m:t>
                                </m:r>
                              </m:e>
                            </m:mr>
                          </m:m>
                        </m:e>
                      </m:d>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e>
                            </m:mr>
                          </m:m>
                        </m:e>
                      </m:d>
                      <m:r>
                        <a:rPr lang="en-US" i="1">
                          <a:latin typeface="Cambria Math" panose="02040503050406030204" pitchFamily="18" charset="0"/>
                          <a:ea typeface="Cambria Math" panose="02040503050406030204" pitchFamily="18" charset="0"/>
                        </a:rPr>
                        <m:t>=0</m:t>
                      </m:r>
                    </m:oMath>
                  </m:oMathPara>
                </a14:m>
                <a:endParaRPr lang="en-US" dirty="0">
                  <a:solidFill>
                    <a:schemeClr val="accent2"/>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−0.2</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b="0" i="1" smtClean="0">
                                <a:latin typeface="Cambria Math" panose="02040503050406030204" pitchFamily="18" charset="0"/>
                              </a:rPr>
                              <m:t>+0.3</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=0</m:t>
                            </m:r>
                          </m:e>
                        </m:mr>
                        <m:mr>
                          <m:e>
                            <m:r>
                              <a:rPr lang="en-US" b="0" i="1" smtClean="0">
                                <a:latin typeface="Cambria Math" panose="02040503050406030204" pitchFamily="18" charset="0"/>
                                <a:ea typeface="Cambria Math" panose="02040503050406030204" pitchFamily="18" charset="0"/>
                              </a:rPr>
                              <m:t>   0.2</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b="0" i="1" smtClean="0">
                                <a:latin typeface="Cambria Math" panose="02040503050406030204" pitchFamily="18" charset="0"/>
                              </a:rPr>
                              <m:t>−0.3</m:t>
                            </m:r>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b="0" i="1" smtClean="0">
                                <a:latin typeface="Cambria Math" panose="02040503050406030204" pitchFamily="18" charset="0"/>
                              </a:rPr>
                              <m:t>=0</m:t>
                            </m:r>
                          </m:e>
                        </m:mr>
                      </m:m>
                      <m:r>
                        <a:rPr lang="en-US" b="0" i="1"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b="0" i="0" smtClean="0">
                          <a:latin typeface="Cambria Math" panose="02040503050406030204" pitchFamily="18" charset="0"/>
                        </a:rPr>
                        <m:t>=</m:t>
                      </m:r>
                      <m:r>
                        <a:rPr lang="en-US" b="0" i="1" smtClean="0">
                          <a:latin typeface="Cambria Math" panose="02040503050406030204" pitchFamily="18" charset="0"/>
                        </a:rPr>
                        <m:t>1.5</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oMath>
                  </m:oMathPara>
                </a14:m>
                <a:endParaRPr lang="en-US" dirty="0">
                  <a:ea typeface="Cambria Math" panose="02040503050406030204" pitchFamily="18" charset="0"/>
                </a:endParaRPr>
              </a:p>
              <a:p>
                <a:pPr marL="0" indent="0">
                  <a:buNone/>
                </a:pPr>
                <a:r>
                  <a:rPr lang="en-US" dirty="0">
                    <a:ea typeface="Cambria Math" panose="02040503050406030204" pitchFamily="18" charset="0"/>
                  </a:rPr>
                  <a:t>Now let assume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rPr>
                          <m:t>𝑣</m:t>
                        </m:r>
                      </m:e>
                      <m:sub>
                        <m:r>
                          <a:rPr lang="en-US" i="1">
                            <a:latin typeface="Cambria Math" panose="02040503050406030204" pitchFamily="18" charset="0"/>
                          </a:rPr>
                          <m:t>1</m:t>
                        </m:r>
                      </m:sub>
                    </m:sSub>
                  </m:oMath>
                </a14:m>
                <a:r>
                  <a:rPr lang="en-US" dirty="0">
                    <a:ea typeface="Cambria Math" panose="02040503050406030204" pitchFamily="18" charset="0"/>
                  </a:rPr>
                  <a:t>=3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ea typeface="Cambria Math" panose="02040503050406030204" pitchFamily="18" charset="0"/>
                  </a:rPr>
                  <a:t>2 then eigen vector is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b="0" i="1" smtClean="0">
                                  <a:latin typeface="Cambria Math" panose="02040503050406030204" pitchFamily="18" charset="0"/>
                                </a:rPr>
                                <m:t>3</m:t>
                              </m:r>
                            </m:e>
                          </m:mr>
                          <m:mr>
                            <m:e>
                              <m:r>
                                <a:rPr lang="en-US" b="0" i="1" smtClean="0">
                                  <a:latin typeface="Cambria Math" panose="02040503050406030204" pitchFamily="18" charset="0"/>
                                </a:rPr>
                                <m:t>2</m:t>
                              </m:r>
                            </m:e>
                          </m:mr>
                        </m:m>
                      </m:e>
                    </m:d>
                  </m:oMath>
                </a14:m>
                <a:endParaRPr lang="en-US" dirty="0">
                  <a:ea typeface="Cambria Math" panose="02040503050406030204" pitchFamily="18" charset="0"/>
                </a:endParaRPr>
              </a:p>
              <a:p>
                <a:pPr marL="0" indent="0">
                  <a:buNone/>
                </a:pPr>
                <a:r>
                  <a:rPr lang="en-US" dirty="0">
                    <a:solidFill>
                      <a:schemeClr val="accent2"/>
                    </a:solidFill>
                    <a:ea typeface="Cambria Math" panose="02040503050406030204" pitchFamily="18" charset="0"/>
                  </a:rPr>
                  <a:t>Note that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𝑣</m:t>
                        </m:r>
                      </m:e>
                      <m:sub>
                        <m:r>
                          <a:rPr lang="en-US" i="1">
                            <a:solidFill>
                              <a:schemeClr val="accent2"/>
                            </a:solidFill>
                            <a:latin typeface="Cambria Math" panose="02040503050406030204" pitchFamily="18" charset="0"/>
                          </a:rPr>
                          <m:t>1</m:t>
                        </m:r>
                      </m:sub>
                    </m:sSub>
                  </m:oMath>
                </a14:m>
                <a:r>
                  <a:rPr lang="en-US" dirty="0">
                    <a:solidFill>
                      <a:schemeClr val="accent2"/>
                    </a:solidFill>
                    <a:ea typeface="Cambria Math" panose="02040503050406030204" pitchFamily="18" charset="0"/>
                  </a:rPr>
                  <a:t> can be any number.</a:t>
                </a:r>
              </a:p>
              <a:p>
                <a:pPr marL="0" indent="0">
                  <a:buNone/>
                </a:pPr>
                <a:r>
                  <a:rPr lang="en-US" b="1" dirty="0">
                    <a:solidFill>
                      <a:schemeClr val="tx1"/>
                    </a:solidFill>
                  </a:rPr>
                  <a:t>Eigen vector for </a:t>
                </a:r>
                <a14:m>
                  <m:oMath xmlns:m="http://schemas.openxmlformats.org/officeDocument/2006/math">
                    <m:r>
                      <a:rPr lang="en-US" b="1" i="1">
                        <a:solidFill>
                          <a:schemeClr val="tx1"/>
                        </a:solidFill>
                        <a:latin typeface="Cambria Math" panose="02040503050406030204" pitchFamily="18" charset="0"/>
                        <a:ea typeface="Cambria Math" panose="02040503050406030204" pitchFamily="18" charset="0"/>
                      </a:rPr>
                      <m:t>𝝀</m:t>
                    </m:r>
                    <m:r>
                      <a:rPr lang="en-US" b="1" i="1">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𝟏</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𝟐</m:t>
                    </m:r>
                    <m:r>
                      <a:rPr lang="en-US" b="1" i="1">
                        <a:solidFill>
                          <a:schemeClr val="tx1"/>
                        </a:solidFill>
                        <a:latin typeface="Cambria Math" panose="02040503050406030204" pitchFamily="18" charset="0"/>
                        <a:ea typeface="Cambria Math" panose="02040503050406030204" pitchFamily="18" charset="0"/>
                      </a:rPr>
                      <m:t> </m:t>
                    </m:r>
                  </m:oMath>
                </a14:m>
                <a:r>
                  <a:rPr lang="en-US" b="1" dirty="0">
                    <a:solidFill>
                      <a:schemeClr val="tx1"/>
                    </a:solidFill>
                  </a:rPr>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r>
                                  <a:rPr lang="en-US" i="1">
                                    <a:latin typeface="Cambria Math" panose="02040503050406030204" pitchFamily="18" charset="0"/>
                                  </a:rPr>
                                  <m:t>.8−</m:t>
                                </m:r>
                                <m:r>
                                  <a:rPr lang="en-US" b="0" i="1" smtClean="0">
                                    <a:latin typeface="Cambria Math" panose="02040503050406030204" pitchFamily="18" charset="0"/>
                                  </a:rPr>
                                  <m:t>0.5</m:t>
                                </m:r>
                              </m:e>
                              <m:e>
                                <m:r>
                                  <a:rPr lang="en-US" i="1">
                                    <a:latin typeface="Cambria Math" panose="02040503050406030204" pitchFamily="18" charset="0"/>
                                  </a:rPr>
                                  <m:t>0.3</m:t>
                                </m:r>
                              </m:e>
                            </m:mr>
                            <m:mr>
                              <m:e>
                                <m:r>
                                  <a:rPr lang="en-US" i="1">
                                    <a:latin typeface="Cambria Math" panose="02040503050406030204" pitchFamily="18" charset="0"/>
                                  </a:rPr>
                                  <m:t>0.2</m:t>
                                </m:r>
                              </m:e>
                              <m:e>
                                <m:r>
                                  <a:rPr lang="en-US" i="1">
                                    <a:latin typeface="Cambria Math" panose="02040503050406030204" pitchFamily="18" charset="0"/>
                                  </a:rPr>
                                  <m:t>0.7</m:t>
                                </m:r>
                                <m:r>
                                  <a:rPr lang="en-US" b="0" i="1" smtClean="0">
                                    <a:latin typeface="Cambria Math" panose="02040503050406030204" pitchFamily="18" charset="0"/>
                                  </a:rPr>
                                  <m:t>−0.5</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mr>
                          </m:m>
                        </m:e>
                      </m:d>
                      <m:r>
                        <a:rPr lang="en-US" i="1">
                          <a:latin typeface="Cambria Math" panose="02040503050406030204" pitchFamily="18" charset="0"/>
                          <a:ea typeface="Cambria Math" panose="02040503050406030204" pitchFamily="18" charset="0"/>
                        </a:rPr>
                        <m:t>=0</m:t>
                      </m:r>
                    </m:oMath>
                  </m:oMathPara>
                </a14:m>
                <a:endParaRPr lang="en-US" dirty="0">
                  <a:solidFill>
                    <a:schemeClr val="accent2"/>
                  </a:solidFill>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m>
                        <m:mPr>
                          <m:mcs>
                            <m:mc>
                              <m:mcPr>
                                <m:count m:val="1"/>
                                <m:mcJc m:val="center"/>
                              </m:mcPr>
                            </m:mc>
                          </m:mcs>
                          <m:ctrlPr>
                            <a:rPr lang="en-US" i="1">
                              <a:latin typeface="Cambria Math" panose="02040503050406030204" pitchFamily="18" charset="0"/>
                              <a:ea typeface="Cambria Math" panose="02040503050406030204" pitchFamily="18" charset="0"/>
                            </a:rPr>
                          </m:ctrlPr>
                        </m:mPr>
                        <m:mr>
                          <m:e>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+0.3</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=0</m:t>
                            </m:r>
                          </m:e>
                        </m:mr>
                        <m:mr>
                          <m:e>
                            <m:r>
                              <a:rPr lang="en-US" i="1">
                                <a:latin typeface="Cambria Math" panose="02040503050406030204" pitchFamily="18" charset="0"/>
                                <a:ea typeface="Cambria Math" panose="02040503050406030204" pitchFamily="18" charset="0"/>
                              </a:rPr>
                              <m:t>   0.2</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0.</m:t>
                            </m:r>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=0</m:t>
                            </m:r>
                          </m:e>
                        </m:mr>
                      </m:m>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oMath>
                  </m:oMathPara>
                </a14:m>
                <a:endParaRPr lang="en-US" dirty="0">
                  <a:ea typeface="Cambria Math" panose="02040503050406030204" pitchFamily="18" charset="0"/>
                </a:endParaRPr>
              </a:p>
              <a:p>
                <a:pPr marL="0" indent="0">
                  <a:buNone/>
                </a:pPr>
                <a:r>
                  <a:rPr lang="en-US" dirty="0">
                    <a:ea typeface="Cambria Math" panose="02040503050406030204" pitchFamily="18" charset="0"/>
                  </a:rPr>
                  <a:t>assume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oMath>
                </a14:m>
                <a:r>
                  <a:rPr lang="en-US" dirty="0">
                    <a:ea typeface="Cambria Math" panose="02040503050406030204" pitchFamily="18" charset="0"/>
                  </a:rPr>
                  <a:t>=1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m:t>
                    </m:r>
                    <m:r>
                      <a:rPr lang="en-US" b="0" i="0" smtClean="0">
                        <a:latin typeface="Cambria Math" panose="02040503050406030204" pitchFamily="18" charset="0"/>
                      </a:rPr>
                      <m:t>1</m:t>
                    </m:r>
                  </m:oMath>
                </a14:m>
                <a:r>
                  <a:rPr lang="en-US" dirty="0">
                    <a:ea typeface="Cambria Math" panose="02040503050406030204" pitchFamily="18" charset="0"/>
                  </a:rPr>
                  <a:t> then eigen vector is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1</m:t>
                              </m:r>
                            </m:e>
                          </m:mr>
                        </m:m>
                      </m:e>
                    </m:d>
                  </m:oMath>
                </a14:m>
                <a:endParaRPr lang="en-US" dirty="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17039" y="1200151"/>
                <a:ext cx="7110437" cy="3394472"/>
              </a:xfrm>
              <a:blipFill>
                <a:blip r:embed="rId2"/>
                <a:stretch>
                  <a:fillRect l="-357" t="-3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4179D34-062A-8043-A2DC-523DFFD6B682}"/>
                  </a:ext>
                </a:extLst>
              </p:cNvPr>
              <p:cNvSpPr txBox="1"/>
              <p:nvPr/>
            </p:nvSpPr>
            <p:spPr>
              <a:xfrm>
                <a:off x="2262553" y="4501482"/>
                <a:ext cx="5099153" cy="460126"/>
              </a:xfrm>
              <a:prstGeom prst="rect">
                <a:avLst/>
              </a:prstGeom>
              <a:noFill/>
            </p:spPr>
            <p:txBody>
              <a:bodyPr wrap="none" lIns="0" tIns="0" rIns="0" bIns="0" rtlCol="0">
                <a:spAutoFit/>
              </a:bodyPr>
              <a:lstStyle/>
              <a:p>
                <a14:m>
                  <m:oMath xmlns:m="http://schemas.openxmlformats.org/officeDocument/2006/math">
                    <m:r>
                      <a:rPr lang="en-US" b="0" i="1" smtClean="0">
                        <a:solidFill>
                          <a:schemeClr val="accent2"/>
                        </a:solidFill>
                        <a:latin typeface="Cambria Math" panose="02040503050406030204" pitchFamily="18" charset="0"/>
                      </a:rPr>
                      <m:t>𝑈</m:t>
                    </m:r>
                    <m:r>
                      <a:rPr lang="en-US" b="0" i="1" smtClean="0">
                        <a:solidFill>
                          <a:schemeClr val="accent2"/>
                        </a:solidFill>
                        <a:latin typeface="Cambria Math" panose="02040503050406030204" pitchFamily="18" charset="0"/>
                      </a:rPr>
                      <m:t>=</m:t>
                    </m:r>
                    <m:d>
                      <m:dPr>
                        <m:begChr m:val="["/>
                        <m:endChr m:val="]"/>
                        <m:ctrlPr>
                          <a:rPr lang="en-US" b="0" i="1" smtClean="0">
                            <a:solidFill>
                              <a:schemeClr val="accent2"/>
                            </a:solidFill>
                            <a:latin typeface="Cambria Math" panose="02040503050406030204" pitchFamily="18" charset="0"/>
                          </a:rPr>
                        </m:ctrlPr>
                      </m:dPr>
                      <m:e>
                        <m:m>
                          <m:mPr>
                            <m:mcs>
                              <m:mc>
                                <m:mcPr>
                                  <m:count m:val="2"/>
                                  <m:mcJc m:val="center"/>
                                </m:mcPr>
                              </m:mc>
                            </m:mcs>
                            <m:ctrlPr>
                              <a:rPr lang="en-US" b="0" i="1" smtClean="0">
                                <a:solidFill>
                                  <a:schemeClr val="accent2"/>
                                </a:solidFill>
                                <a:latin typeface="Cambria Math" panose="02040503050406030204" pitchFamily="18" charset="0"/>
                              </a:rPr>
                            </m:ctrlPr>
                          </m:mPr>
                          <m:mr>
                            <m:e>
                              <m:r>
                                <m:rPr>
                                  <m:brk m:alnAt="7"/>
                                </m:rPr>
                                <a:rPr lang="en-US" b="0" i="1" smtClean="0">
                                  <a:solidFill>
                                    <a:schemeClr val="accent2"/>
                                  </a:solidFill>
                                  <a:latin typeface="Cambria Math" panose="02040503050406030204" pitchFamily="18" charset="0"/>
                                </a:rPr>
                                <m:t>3</m:t>
                              </m:r>
                            </m:e>
                            <m:e>
                              <m:r>
                                <a:rPr lang="en-US" b="0" i="1" smtClean="0">
                                  <a:solidFill>
                                    <a:schemeClr val="accent2"/>
                                  </a:solidFill>
                                  <a:latin typeface="Cambria Math" panose="02040503050406030204" pitchFamily="18" charset="0"/>
                                </a:rPr>
                                <m:t>1</m:t>
                              </m:r>
                            </m:e>
                          </m:mr>
                          <m:mr>
                            <m:e>
                              <m:r>
                                <a:rPr lang="en-US" b="0" i="1" smtClean="0">
                                  <a:solidFill>
                                    <a:schemeClr val="accent2"/>
                                  </a:solidFill>
                                  <a:latin typeface="Cambria Math" panose="02040503050406030204" pitchFamily="18" charset="0"/>
                                </a:rPr>
                                <m:t>2</m:t>
                              </m:r>
                            </m:e>
                            <m:e>
                              <m:r>
                                <a:rPr lang="en-US" b="0" i="1" smtClean="0">
                                  <a:solidFill>
                                    <a:schemeClr val="accent2"/>
                                  </a:solidFill>
                                  <a:latin typeface="Cambria Math" panose="02040503050406030204" pitchFamily="18" charset="0"/>
                                </a:rPr>
                                <m:t>1</m:t>
                              </m:r>
                            </m:e>
                          </m:mr>
                        </m:m>
                      </m:e>
                    </m:d>
                  </m:oMath>
                </a14:m>
                <a:r>
                  <a:rPr lang="en-US" dirty="0"/>
                  <a:t> </a:t>
                </a:r>
                <a:r>
                  <a:rPr lang="en-US" sz="1600" dirty="0"/>
                  <a:t>where u is one of the eigen vector matrices</a:t>
                </a:r>
              </a:p>
            </p:txBody>
          </p:sp>
        </mc:Choice>
        <mc:Fallback>
          <p:sp>
            <p:nvSpPr>
              <p:cNvPr id="4" name="TextBox 3">
                <a:extLst>
                  <a:ext uri="{FF2B5EF4-FFF2-40B4-BE49-F238E27FC236}">
                    <a16:creationId xmlns:a16="http://schemas.microsoft.com/office/drawing/2014/main" id="{94179D34-062A-8043-A2DC-523DFFD6B682}"/>
                  </a:ext>
                </a:extLst>
              </p:cNvPr>
              <p:cNvSpPr txBox="1">
                <a:spLocks noRot="1" noChangeAspect="1" noMove="1" noResize="1" noEditPoints="1" noAdjustHandles="1" noChangeArrowheads="1" noChangeShapeType="1" noTextEdit="1"/>
              </p:cNvSpPr>
              <p:nvPr/>
            </p:nvSpPr>
            <p:spPr>
              <a:xfrm>
                <a:off x="2262553" y="4501482"/>
                <a:ext cx="5099153" cy="460126"/>
              </a:xfrm>
              <a:prstGeom prst="rect">
                <a:avLst/>
              </a:prstGeom>
              <a:blipFill>
                <a:blip r:embed="rId3"/>
                <a:stretch>
                  <a:fillRect l="-1489" t="-2632" r="-1241" b="-13158"/>
                </a:stretch>
              </a:blipFill>
            </p:spPr>
            <p:txBody>
              <a:bodyPr/>
              <a:lstStyle/>
              <a:p>
                <a:r>
                  <a:rPr lang="en-US">
                    <a:noFill/>
                  </a:rPr>
                  <a:t> </a:t>
                </a:r>
              </a:p>
            </p:txBody>
          </p:sp>
        </mc:Fallback>
      </mc:AlternateContent>
    </p:spTree>
    <p:extLst>
      <p:ext uri="{BB962C8B-B14F-4D97-AF65-F5344CB8AC3E}">
        <p14:creationId xmlns:p14="http://schemas.microsoft.com/office/powerpoint/2010/main" val="226247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Linear Algebra and machine learning</a:t>
            </a:r>
            <a:endParaRPr lang="en-US" dirty="0"/>
          </a:p>
        </p:txBody>
      </p:sp>
      <p:sp>
        <p:nvSpPr>
          <p:cNvPr id="3" name="Content Placeholder 2"/>
          <p:cNvSpPr>
            <a:spLocks noGrp="1"/>
          </p:cNvSpPr>
          <p:nvPr>
            <p:ph idx="1"/>
          </p:nvPr>
        </p:nvSpPr>
        <p:spPr/>
        <p:txBody>
          <a:bodyPr/>
          <a:lstStyle/>
          <a:p>
            <a:r>
              <a:rPr lang="en-US" dirty="0"/>
              <a:t>Machine learning is optimizing the network (system of equations) and</a:t>
            </a:r>
          </a:p>
          <a:p>
            <a:r>
              <a:rPr lang="en-US" dirty="0"/>
              <a:t> find the sensitivity of the system for each feature (The change in output with change in each feature of input.</a:t>
            </a:r>
          </a:p>
          <a:p>
            <a:pPr marL="0" indent="0">
              <a:buNone/>
            </a:pPr>
            <a:endParaRPr lang="en-US" dirty="0"/>
          </a:p>
          <a:p>
            <a:pPr marL="0" indent="0">
              <a:buNone/>
            </a:pPr>
            <a:endParaRPr lang="en-US" dirty="0"/>
          </a:p>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94F2639-0754-EE41-83F2-075CCBE485E1}"/>
                  </a:ext>
                </a:extLst>
              </p:cNvPr>
              <p:cNvSpPr/>
              <p:nvPr/>
            </p:nvSpPr>
            <p:spPr>
              <a:xfrm>
                <a:off x="3217329" y="2044301"/>
                <a:ext cx="3407757" cy="12230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 </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 </m:t>
                                </m:r>
                              </m:sub>
                            </m:sSub>
                          </m:e>
                        </m:mr>
                        <m:mr>
                          <m:e>
                            <m:eqArr>
                              <m:eqArrPr>
                                <m:ctrlPr>
                                  <a:rPr lang="en-US" i="1">
                                    <a:latin typeface="Cambria Math" panose="02040503050406030204" pitchFamily="18" charset="0"/>
                                    <a:ea typeface="Cambria Math" panose="02040503050406030204" pitchFamily="18" charset="0"/>
                                  </a:rPr>
                                </m:ctrlPr>
                              </m:eqArrPr>
                              <m:e>
                                <m:r>
                                  <a:rPr lang="en-US" i="1">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 </m:t>
                                    </m:r>
                                  </m:sub>
                                </m:sSub>
                              </m:e>
                            </m:eqArr>
                          </m:e>
                        </m:mr>
                      </m:m>
                    </m:oMath>
                  </m:oMathPara>
                </a14:m>
                <a:endParaRPr lang="en-US" dirty="0"/>
              </a:p>
            </p:txBody>
          </p:sp>
        </mc:Choice>
        <mc:Fallback xmlns="">
          <p:sp>
            <p:nvSpPr>
              <p:cNvPr id="4" name="Rectangle 3">
                <a:extLst>
                  <a:ext uri="{FF2B5EF4-FFF2-40B4-BE49-F238E27FC236}">
                    <a16:creationId xmlns:a16="http://schemas.microsoft.com/office/drawing/2014/main" id="{694F2639-0754-EE41-83F2-075CCBE485E1}"/>
                  </a:ext>
                </a:extLst>
              </p:cNvPr>
              <p:cNvSpPr>
                <a:spLocks noRot="1" noChangeAspect="1" noMove="1" noResize="1" noEditPoints="1" noAdjustHandles="1" noChangeArrowheads="1" noChangeShapeType="1" noTextEdit="1"/>
              </p:cNvSpPr>
              <p:nvPr/>
            </p:nvSpPr>
            <p:spPr>
              <a:xfrm>
                <a:off x="3217329" y="2044301"/>
                <a:ext cx="3407757" cy="1223092"/>
              </a:xfrm>
              <a:prstGeom prst="rect">
                <a:avLst/>
              </a:prstGeo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A824E2-699B-C646-8747-31707E869A00}"/>
                  </a:ext>
                </a:extLst>
              </p:cNvPr>
              <p:cNvSpPr/>
              <p:nvPr/>
            </p:nvSpPr>
            <p:spPr>
              <a:xfrm>
                <a:off x="3479434" y="3621921"/>
                <a:ext cx="3082382" cy="972702"/>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r>
                                <a:rPr lang="en-US" i="1">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𝑚</m:t>
                                  </m:r>
                                </m:sub>
                              </m:sSub>
                            </m:e>
                          </m:mr>
                          <m:m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𝑛</m:t>
                                  </m:r>
                                  <m:r>
                                    <a:rPr lang="en-US" i="1">
                                      <a:latin typeface="Cambria Math" panose="02040503050406030204" pitchFamily="18" charset="0"/>
                                    </a:rPr>
                                    <m:t>,1</m:t>
                                  </m:r>
                                </m:sub>
                              </m:sSub>
                            </m:e>
                            <m:e>
                              <m:r>
                                <a:rPr lang="en-US" i="1">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𝑚</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𝑛</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𝑛</m:t>
                                  </m:r>
                                </m:sub>
                              </m:sSub>
                            </m:e>
                          </m:mr>
                        </m:m>
                      </m:e>
                    </m:d>
                  </m:oMath>
                </a14:m>
                <a:endParaRPr lang="en-US" dirty="0"/>
              </a:p>
            </p:txBody>
          </p:sp>
        </mc:Choice>
        <mc:Fallback xmlns="">
          <p:sp>
            <p:nvSpPr>
              <p:cNvPr id="5" name="Rectangle 4">
                <a:extLst>
                  <a:ext uri="{FF2B5EF4-FFF2-40B4-BE49-F238E27FC236}">
                    <a16:creationId xmlns:a16="http://schemas.microsoft.com/office/drawing/2014/main" id="{FEA824E2-699B-C646-8747-31707E869A00}"/>
                  </a:ext>
                </a:extLst>
              </p:cNvPr>
              <p:cNvSpPr>
                <a:spLocks noRot="1" noChangeAspect="1" noMove="1" noResize="1" noEditPoints="1" noAdjustHandles="1" noChangeArrowheads="1" noChangeShapeType="1" noTextEdit="1"/>
              </p:cNvSpPr>
              <p:nvPr/>
            </p:nvSpPr>
            <p:spPr>
              <a:xfrm>
                <a:off x="3479434" y="3621921"/>
                <a:ext cx="3082382" cy="972702"/>
              </a:xfrm>
              <a:prstGeom prst="rect">
                <a:avLst/>
              </a:prstGeom>
              <a:blipFill>
                <a:blip r:embed="rId3"/>
                <a:stretch>
                  <a:fillRect/>
                </a:stretch>
              </a:blipFill>
            </p:spPr>
            <p:txBody>
              <a:bodyPr/>
              <a:lstStyle/>
              <a:p>
                <a:r>
                  <a:rPr lang="en-US">
                    <a:noFill/>
                  </a:rPr>
                  <a:t> </a:t>
                </a:r>
              </a:p>
            </p:txBody>
          </p:sp>
        </mc:Fallback>
      </mc:AlternateContent>
      <p:sp>
        <p:nvSpPr>
          <p:cNvPr id="6" name="Curved Right Arrow 5">
            <a:extLst>
              <a:ext uri="{FF2B5EF4-FFF2-40B4-BE49-F238E27FC236}">
                <a16:creationId xmlns:a16="http://schemas.microsoft.com/office/drawing/2014/main" id="{BA12BC1B-2230-954F-930D-C72455B58D24}"/>
              </a:ext>
            </a:extLst>
          </p:cNvPr>
          <p:cNvSpPr/>
          <p:nvPr/>
        </p:nvSpPr>
        <p:spPr>
          <a:xfrm>
            <a:off x="2691442" y="2655847"/>
            <a:ext cx="787992" cy="1455696"/>
          </a:xfrm>
          <a:prstGeom prst="curvedRightArrow">
            <a:avLst>
              <a:gd name="adj1" fmla="val 7202"/>
              <a:gd name="adj2" fmla="val 50000"/>
              <a:gd name="adj3" fmla="val 25000"/>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118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Orthogonal to orthonormal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17039" y="1200151"/>
                <a:ext cx="7110437" cy="3394472"/>
              </a:xfrm>
            </p:spPr>
            <p:txBody>
              <a:bodyPr>
                <a:normAutofit/>
              </a:bodyPr>
              <a:lstStyle/>
              <a:p>
                <a:pPr marL="0" indent="0">
                  <a:buNone/>
                </a:pPr>
                <a:r>
                  <a:rPr lang="en-US" dirty="0">
                    <a:ea typeface="Cambria Math" panose="02040503050406030204" pitchFamily="18" charset="0"/>
                  </a:rPr>
                  <a:t>We convert the eigen vector of last example to orthonormal.</a:t>
                </a:r>
              </a:p>
              <a:p>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e>
                            <m:e>
                              <m:r>
                                <a:rPr lang="en-US" i="1">
                                  <a:latin typeface="Cambria Math" panose="02040503050406030204" pitchFamily="18" charset="0"/>
                                </a:rPr>
                                <m:t>1</m:t>
                              </m:r>
                            </m:e>
                          </m:mr>
                          <m:mr>
                            <m:e>
                              <m:r>
                                <a:rPr lang="en-US" i="1">
                                  <a:latin typeface="Cambria Math" panose="02040503050406030204" pitchFamily="18" charset="0"/>
                                </a:rPr>
                                <m:t>2</m:t>
                              </m:r>
                            </m:e>
                            <m:e>
                              <m:r>
                                <a:rPr lang="en-US" i="1">
                                  <a:latin typeface="Cambria Math" panose="02040503050406030204" pitchFamily="18" charset="0"/>
                                </a:rPr>
                                <m:t>1</m:t>
                              </m:r>
                            </m:e>
                          </m:mr>
                        </m:m>
                      </m:e>
                    </m:d>
                  </m:oMath>
                </a14:m>
                <a:r>
                  <a:rPr lang="en-US" dirty="0"/>
                  <a:t>  then 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e>
                          </m:mr>
                          <m:mr>
                            <m:e>
                              <m:r>
                                <a:rPr lang="en-US" i="1">
                                  <a:latin typeface="Cambria Math" panose="02040503050406030204" pitchFamily="18" charset="0"/>
                                </a:rPr>
                                <m:t>2</m:t>
                              </m:r>
                            </m:e>
                          </m:mr>
                        </m:m>
                      </m:e>
                    </m:d>
                    <m:r>
                      <a:rPr lang="en-US" i="1">
                        <a:latin typeface="Cambria Math" panose="02040503050406030204" pitchFamily="18" charset="0"/>
                      </a:rPr>
                      <m:t> </m:t>
                    </m:r>
                    <m:r>
                      <a:rPr lang="en-US" i="1">
                        <a:latin typeface="Cambria Math" panose="02040503050406030204" pitchFamily="18" charset="0"/>
                      </a:rPr>
                      <m:t>𝑎𝑛𝑑</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𝑣</m:t>
                        </m:r>
                      </m:e>
                      <m:sub>
                        <m:r>
                          <a:rPr lang="en-US" i="1">
                            <a:latin typeface="Cambria Math" panose="02040503050406030204" pitchFamily="18" charset="0"/>
                          </a:rPr>
                          <m:t>2</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d>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e>
                      </m:rad>
                      <m:r>
                        <a:rPr lang="en-US" i="1">
                          <a:latin typeface="Cambria Math" panose="02040503050406030204" pitchFamily="18" charset="0"/>
                        </a:rPr>
                        <m:t>3.6</m:t>
                      </m:r>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2</m:t>
                              </m:r>
                            </m:sub>
                          </m:sSub>
                        </m:e>
                      </m:d>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i="1">
                              <a:latin typeface="Cambria Math" panose="02040503050406030204" pitchFamily="18" charset="0"/>
                            </a:rPr>
                            <m:t>=</m:t>
                          </m:r>
                        </m:e>
                      </m:rad>
                      <m:r>
                        <a:rPr lang="en-US" i="1">
                          <a:latin typeface="Cambria Math" panose="02040503050406030204" pitchFamily="18" charset="0"/>
                        </a:rPr>
                        <m:t>1.4</m:t>
                      </m:r>
                    </m:oMath>
                  </m:oMathPara>
                </a14:m>
                <a:endParaRPr lang="en-US" dirty="0"/>
              </a:p>
              <a:p>
                <a:r>
                  <a:rPr lang="en-US" dirty="0">
                    <a:sym typeface="Wingdings" pitchFamily="2" charset="2"/>
                  </a:rPr>
                  <a:t>orthonormal matrix of U is:</a:t>
                </a:r>
              </a:p>
              <a:p>
                <a:pPr marL="0" indent="0" algn="ctr">
                  <a:buNone/>
                </a:pPr>
                <a:r>
                  <a:rPr lang="en-US" dirty="0"/>
                  <a:t>Q=</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3.6</m:t>
                                  </m:r>
                                </m:den>
                              </m:f>
                            </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1.4</m:t>
                                  </m:r>
                                </m:den>
                              </m:f>
                            </m:e>
                          </m:mr>
                          <m:mr>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3.6</m:t>
                                  </m:r>
                                </m:den>
                              </m:f>
                            </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1.4</m:t>
                                  </m:r>
                                </m:den>
                              </m:f>
                            </m:e>
                          </m:mr>
                        </m:m>
                      </m:e>
                    </m:d>
                  </m:oMath>
                </a14:m>
                <a:endParaRPr lang="en-US" dirty="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17039" y="1200151"/>
                <a:ext cx="7110437" cy="3394472"/>
              </a:xfrm>
              <a:blipFill>
                <a:blip r:embed="rId2"/>
                <a:stretch>
                  <a:fillRect l="-357" t="-373"/>
                </a:stretch>
              </a:blipFill>
            </p:spPr>
            <p:txBody>
              <a:bodyPr/>
              <a:lstStyle/>
              <a:p>
                <a:r>
                  <a:rPr lang="en-US">
                    <a:noFill/>
                  </a:rPr>
                  <a:t> </a:t>
                </a:r>
              </a:p>
            </p:txBody>
          </p:sp>
        </mc:Fallback>
      </mc:AlternateContent>
    </p:spTree>
    <p:extLst>
      <p:ext uri="{BB962C8B-B14F-4D97-AF65-F5344CB8AC3E}">
        <p14:creationId xmlns:p14="http://schemas.microsoft.com/office/powerpoint/2010/main" val="3285208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Summary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717040" y="1230631"/>
                <a:ext cx="6969760" cy="3394472"/>
              </a:xfrm>
            </p:spPr>
            <p:txBody>
              <a:bodyPr>
                <a:normAutofit fontScale="85000" lnSpcReduction="20000"/>
              </a:bodyPr>
              <a:lstStyle/>
              <a:p>
                <a:pPr marL="0" indent="0">
                  <a:buNone/>
                </a:pPr>
                <a:r>
                  <a:rPr lang="en-US" dirty="0"/>
                  <a:t>We solve linear equation using inverse matrix.</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𝐴𝑥</m:t>
                      </m:r>
                      <m:r>
                        <a:rPr lang="en-US" i="1">
                          <a:latin typeface="Cambria Math" panose="02040503050406030204" pitchFamily="18" charset="0"/>
                        </a:rPr>
                        <m:t>=</m:t>
                      </m:r>
                      <m:r>
                        <a:rPr lang="en-US" i="1">
                          <a:latin typeface="Cambria Math" panose="02040503050406030204" pitchFamily="18" charset="0"/>
                        </a:rPr>
                        <m:t>𝑏</m:t>
                      </m:r>
                    </m:oMath>
                  </m:oMathPara>
                </a14:m>
                <a:endParaRPr lang="en-US" i="1" dirty="0">
                  <a:latin typeface="Cambria Math" panose="02040503050406030204" pitchFamily="18" charset="0"/>
                </a:endParaRPr>
              </a:p>
              <a:p>
                <a:pPr marL="0" indent="0" algn="ctr">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𝑏</m:t>
                    </m:r>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r>
                  <a:rPr lang="en-US" dirty="0"/>
                  <a:t>Step1: Find out eigen values of matrix A :</a:t>
                </a:r>
              </a:p>
              <a:p>
                <a:pPr marL="0" indent="0" algn="ctr">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oMath>
                </a14:m>
                <a:endParaRPr lang="en-US" dirty="0"/>
              </a:p>
              <a:p>
                <a:r>
                  <a:rPr lang="en-US" dirty="0"/>
                  <a:t>Step2: find out eigen vectors of matrix A :</a:t>
                </a:r>
              </a:p>
              <a:p>
                <a:pPr marL="0" indent="0" algn="ctr">
                  <a:buNone/>
                </a:pPr>
                <a:r>
                  <a:rPr lang="en-US" dirty="0"/>
                  <a:t> U=(</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𝑛</m:t>
                        </m:r>
                      </m:sub>
                    </m:sSub>
                  </m:oMath>
                </a14:m>
                <a:r>
                  <a:rPr lang="en-US" dirty="0"/>
                  <a:t>)</a:t>
                </a:r>
              </a:p>
              <a:p>
                <a:r>
                  <a:rPr lang="en-US" dirty="0"/>
                  <a:t>Step3:Convert eigen vectors to the orthonormal vectors:</a:t>
                </a:r>
              </a:p>
              <a:p>
                <a:pPr marL="0" indent="0" algn="ctr">
                  <a:buNone/>
                </a:pPr>
                <a:r>
                  <a:rPr lang="en-US" dirty="0"/>
                  <a:t> Q=(</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ea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𝑛</m:t>
                        </m:r>
                      </m:sub>
                    </m:sSub>
                  </m:oMath>
                </a14:m>
                <a:r>
                  <a:rPr lang="en-US" dirty="0"/>
                  <a:t>).</a:t>
                </a:r>
              </a:p>
              <a:p>
                <a:r>
                  <a:rPr lang="en-US" dirty="0">
                    <a:latin typeface="Arial" panose="020B0604020202020204" pitchFamily="34" charset="0"/>
                    <a:cs typeface="Arial" panose="020B0604020202020204" pitchFamily="34" charset="0"/>
                  </a:rPr>
                  <a:t>Step4:Generate the diagonalized matrix of </a:t>
                </a:r>
              </a:p>
              <a:p>
                <a:pPr marL="0" indent="0" algn="ctr">
                  <a:buNone/>
                </a:pPr>
                <a:r>
                  <a:rPr lang="en-US" i="1" dirty="0">
                    <a:latin typeface="Cambria Math" panose="02040503050406030204" pitchFamily="18" charset="0"/>
                  </a:rPr>
                  <a:t>A=</a:t>
                </a:r>
                <a:r>
                  <a:rPr lang="en-US" dirty="0"/>
                  <a:t> </a:t>
                </a:r>
                <a14:m>
                  <m:oMath xmlns:m="http://schemas.openxmlformats.org/officeDocument/2006/math">
                    <m:r>
                      <a:rPr lang="en-US" i="1">
                        <a:latin typeface="Cambria Math" panose="02040503050406030204" pitchFamily="18" charset="0"/>
                      </a:rPr>
                      <m:t>𝑄𝐷</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𝑇</m:t>
                        </m:r>
                      </m:sup>
                    </m:sSup>
                  </m:oMath>
                </a14:m>
                <a:r>
                  <a:rPr lang="en-US" dirty="0"/>
                  <a:t> </a:t>
                </a:r>
              </a:p>
              <a:p>
                <a:pPr marL="0" indent="0" algn="ctr">
                  <a:buNone/>
                </a:pPr>
                <a:endParaRPr lang="en-US" i="1" dirty="0">
                  <a:latin typeface="Cambria Math" panose="02040503050406030204" pitchFamily="18" charset="0"/>
                </a:endParaRPr>
              </a:p>
              <a:p>
                <a:r>
                  <a:rPr lang="en-US" dirty="0"/>
                  <a:t>Step 5: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𝑄𝐷</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𝑇</m:t>
                            </m:r>
                          </m:sup>
                        </m:sSup>
                        <m:r>
                          <a:rPr lang="en-US" i="1">
                            <a:latin typeface="Cambria Math" panose="02040503050406030204" pitchFamily="18" charset="0"/>
                          </a:rPr>
                          <m:t>)</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𝑄𝐷</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𝑇</m:t>
                            </m:r>
                          </m:sup>
                        </m:sSup>
                        <m:r>
                          <a:rPr lang="en-US" b="0" i="1" smtClean="0">
                            <a:latin typeface="Cambria Math" panose="02040503050406030204" pitchFamily="18" charset="0"/>
                          </a:rPr>
                          <m:t>)</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i="1">
                        <a:latin typeface="Cambria Math" panose="02040503050406030204" pitchFamily="18" charset="0"/>
                      </a:rPr>
                      <m:t>𝑄𝐷</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𝑇</m:t>
                        </m:r>
                      </m:sup>
                    </m:sSup>
                  </m:oMath>
                </a14:m>
                <a:endParaRPr lang="en-US" dirty="0"/>
              </a:p>
              <a:p>
                <a:r>
                  <a:rPr lang="en-US" dirty="0"/>
                  <a:t>Step6:  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𝑏</m:t>
                    </m:r>
                    <m:r>
                      <a:rPr lang="en-US" b="0" i="1" smtClean="0">
                        <a:latin typeface="Cambria Math" panose="02040503050406030204" pitchFamily="18" charset="0"/>
                      </a:rPr>
                      <m:t>=(</m:t>
                    </m:r>
                    <m:r>
                      <a:rPr lang="en-US" i="1">
                        <a:latin typeface="Cambria Math" panose="02040503050406030204" pitchFamily="18" charset="0"/>
                      </a:rPr>
                      <m:t>𝑄𝐷</m:t>
                    </m:r>
                    <m:sSup>
                      <m:sSupPr>
                        <m:ctrlPr>
                          <a:rPr lang="en-US" i="1">
                            <a:latin typeface="Cambria Math" panose="02040503050406030204" pitchFamily="18" charset="0"/>
                          </a:rPr>
                        </m:ctrlPr>
                      </m:sSupPr>
                      <m:e>
                        <m:r>
                          <a:rPr lang="en-US" i="1">
                            <a:latin typeface="Cambria Math" panose="02040503050406030204" pitchFamily="18" charset="0"/>
                          </a:rPr>
                          <m:t>𝑄</m:t>
                        </m:r>
                      </m:e>
                      <m:sup>
                        <m:r>
                          <a:rPr lang="en-US" i="1">
                            <a:latin typeface="Cambria Math" panose="02040503050406030204" pitchFamily="18" charset="0"/>
                          </a:rPr>
                          <m:t>𝑇</m:t>
                        </m:r>
                      </m:sup>
                    </m:sSup>
                  </m:oMath>
                </a14:m>
                <a:r>
                  <a:rPr lang="en-US" dirty="0"/>
                  <a:t>)b</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l="-182" t="-1493"/>
                </a:stretch>
              </a:blipFill>
            </p:spPr>
            <p:txBody>
              <a:bodyPr/>
              <a:lstStyle/>
              <a:p>
                <a:r>
                  <a:rPr lang="en-US">
                    <a:noFill/>
                  </a:rPr>
                  <a:t> </a:t>
                </a:r>
              </a:p>
            </p:txBody>
          </p:sp>
        </mc:Fallback>
      </mc:AlternateContent>
    </p:spTree>
    <p:extLst>
      <p:ext uri="{BB962C8B-B14F-4D97-AF65-F5344CB8AC3E}">
        <p14:creationId xmlns:p14="http://schemas.microsoft.com/office/powerpoint/2010/main" val="83950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Vectors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Vector is a 1-D array: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e>
                            </m:mr>
                          </m:m>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d>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ℛ</m:t>
                          </m:r>
                        </m:e>
                        <m:sup>
                          <m:r>
                            <a:rPr lang="en-US" b="0" i="1" smtClean="0">
                              <a:latin typeface="Cambria Math" panose="02040503050406030204" pitchFamily="18" charset="0"/>
                              <a:ea typeface="Cambria Math" panose="02040503050406030204" pitchFamily="18" charset="0"/>
                            </a:rPr>
                            <m:t>𝑛</m:t>
                          </m:r>
                        </m:sup>
                      </m:sSup>
                    </m:oMath>
                  </m:oMathPara>
                </a14:m>
                <a:endParaRPr lang="en-US" dirty="0"/>
              </a:p>
              <a:p>
                <a:pPr marL="0" indent="0">
                  <a:buNone/>
                </a:pPr>
                <a:endParaRPr lang="en-US" dirty="0"/>
              </a:p>
              <a:p>
                <a:pPr marL="0" indent="0">
                  <a:buNone/>
                </a:pPr>
                <a:r>
                  <a:rPr lang="en-US" dirty="0"/>
                  <a:t>Vector Express a magnitude and a direction;</a:t>
                </a:r>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t="-373"/>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D54AE1C5-AC34-6E40-852D-02F05BFB43EF}"/>
              </a:ext>
            </a:extLst>
          </p:cNvPr>
          <p:cNvCxnSpPr/>
          <p:nvPr/>
        </p:nvCxnSpPr>
        <p:spPr>
          <a:xfrm flipV="1">
            <a:off x="3913632" y="3328416"/>
            <a:ext cx="1700784" cy="877824"/>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0" name="Block Arc 9">
            <a:extLst>
              <a:ext uri="{FF2B5EF4-FFF2-40B4-BE49-F238E27FC236}">
                <a16:creationId xmlns:a16="http://schemas.microsoft.com/office/drawing/2014/main" id="{83429CE9-867D-FD44-BC08-5D5029A8AF90}"/>
              </a:ext>
            </a:extLst>
          </p:cNvPr>
          <p:cNvSpPr/>
          <p:nvPr/>
        </p:nvSpPr>
        <p:spPr>
          <a:xfrm rot="20392812">
            <a:off x="3800868" y="3145077"/>
            <a:ext cx="1901952" cy="1188684"/>
          </a:xfrm>
          <a:prstGeom prst="blockArc">
            <a:avLst>
              <a:gd name="adj1" fmla="val 10239480"/>
              <a:gd name="adj2" fmla="val 20942316"/>
              <a:gd name="adj3" fmla="val 0"/>
            </a:avLst>
          </a:prstGeom>
          <a:gradFill>
            <a:gsLst>
              <a:gs pos="0">
                <a:schemeClr val="tx1"/>
              </a:gs>
              <a:gs pos="100000">
                <a:schemeClr val="accent1">
                  <a:tint val="50000"/>
                  <a:shade val="100000"/>
                  <a:satMod val="350000"/>
                </a:schemeClr>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EBC43531-9BCD-134D-9D46-C59708039C35}"/>
              </a:ext>
            </a:extLst>
          </p:cNvPr>
          <p:cNvSpPr txBox="1"/>
          <p:nvPr/>
        </p:nvSpPr>
        <p:spPr>
          <a:xfrm rot="19960075">
            <a:off x="3778709" y="3256662"/>
            <a:ext cx="1253332" cy="369332"/>
          </a:xfrm>
          <a:prstGeom prst="rect">
            <a:avLst/>
          </a:prstGeom>
          <a:solidFill>
            <a:schemeClr val="bg1"/>
          </a:solidFill>
        </p:spPr>
        <p:txBody>
          <a:bodyPr wrap="square" rtlCol="0">
            <a:spAutoFit/>
          </a:bodyPr>
          <a:lstStyle/>
          <a:p>
            <a:r>
              <a:rPr lang="en-US" dirty="0"/>
              <a:t>Magnitude</a:t>
            </a:r>
          </a:p>
        </p:txBody>
      </p:sp>
      <p:cxnSp>
        <p:nvCxnSpPr>
          <p:cNvPr id="13" name="Straight Arrow Connector 12">
            <a:extLst>
              <a:ext uri="{FF2B5EF4-FFF2-40B4-BE49-F238E27FC236}">
                <a16:creationId xmlns:a16="http://schemas.microsoft.com/office/drawing/2014/main" id="{4A047E1A-8B34-CA4D-AF23-B9BCAFF249B0}"/>
              </a:ext>
            </a:extLst>
          </p:cNvPr>
          <p:cNvCxnSpPr>
            <a:cxnSpLocks/>
          </p:cNvCxnSpPr>
          <p:nvPr/>
        </p:nvCxnSpPr>
        <p:spPr>
          <a:xfrm flipV="1">
            <a:off x="4791456" y="3887755"/>
            <a:ext cx="822960" cy="4465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F801C513-755C-1C49-BDFF-FFBCCEF9132C}"/>
              </a:ext>
            </a:extLst>
          </p:cNvPr>
          <p:cNvSpPr txBox="1"/>
          <p:nvPr/>
        </p:nvSpPr>
        <p:spPr>
          <a:xfrm rot="19901309">
            <a:off x="4472818" y="3738981"/>
            <a:ext cx="1253332" cy="369332"/>
          </a:xfrm>
          <a:prstGeom prst="rect">
            <a:avLst/>
          </a:prstGeom>
          <a:solidFill>
            <a:schemeClr val="bg1"/>
          </a:solidFill>
        </p:spPr>
        <p:txBody>
          <a:bodyPr wrap="square" rtlCol="0">
            <a:spAutoFit/>
          </a:bodyPr>
          <a:lstStyle/>
          <a:p>
            <a:r>
              <a:rPr lang="en-US" dirty="0"/>
              <a:t>Direction</a:t>
            </a:r>
          </a:p>
        </p:txBody>
      </p:sp>
    </p:spTree>
    <p:extLst>
      <p:ext uri="{BB962C8B-B14F-4D97-AF65-F5344CB8AC3E}">
        <p14:creationId xmlns:p14="http://schemas.microsoft.com/office/powerpoint/2010/main" val="249456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dirty="0"/>
              </a:p>
              <a:p>
                <a:pPr marL="0" indent="0">
                  <a:buNone/>
                </a:pPr>
                <a:r>
                  <a:rPr lang="en-US" dirty="0"/>
                  <a:t>Assume the 2D variable vectors with elements indicated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sub>
                    </m:sSub>
                    <m:r>
                      <a:rPr lang="en-US" i="1">
                        <a:latin typeface="Cambria Math" panose="02040503050406030204" pitchFamily="18" charset="0"/>
                        <a:ea typeface="Cambria Math" panose="02040503050406030204" pitchFamily="18" charset="0"/>
                      </a:rPr>
                      <m:t> </m:t>
                    </m:r>
                  </m:oMath>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r>
                                  <a:rPr lang="en-US" i="1">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𝑚</m:t>
                                    </m:r>
                                  </m:sub>
                                </m:sSub>
                              </m:e>
                            </m:mr>
                            <m:m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,1</m:t>
                                    </m:r>
                                  </m:sub>
                                </m:sSub>
                              </m:e>
                              <m:e>
                                <m:r>
                                  <a:rPr lang="en-US" i="1">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𝑚</m:t>
                                    </m:r>
                                  </m:sub>
                                </m:sSub>
                              </m:e>
                            </m:mr>
                          </m:m>
                        </m:e>
                      </m:d>
                    </m:oMath>
                  </m:oMathPara>
                </a14:m>
                <a:endParaRPr lang="en-US" dirty="0"/>
              </a:p>
              <a:p>
                <a:pPr marL="0" indent="0">
                  <a:buNone/>
                </a:pP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𝑖𝑗</m:t>
                            </m:r>
                          </m:sub>
                        </m:sSub>
                      </m:e>
                    </m:d>
                    <m:r>
                      <a:rPr lang="en-US" i="1">
                        <a:latin typeface="Cambria Math" panose="02040503050406030204" pitchFamily="18" charset="0"/>
                      </a:rPr>
                      <m:t> </m:t>
                    </m:r>
                    <m:r>
                      <a:rPr lang="en-US" i="1">
                        <a:latin typeface="Cambria Math" panose="02040503050406030204" pitchFamily="18" charset="0"/>
                      </a:rPr>
                      <m:t>𝑖</m:t>
                    </m:r>
                  </m:oMath>
                </a14:m>
                <a:r>
                  <a:rPr lang="en-US" dirty="0"/>
                  <a:t> is the row and j is the column and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ℛ</m:t>
                        </m:r>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sup>
                    </m:sSup>
                  </m:oMath>
                </a14:m>
                <a:endParaRPr lang="en-US" dirty="0"/>
              </a:p>
              <a:p>
                <a:pPr marL="0" indent="0">
                  <a:buNone/>
                </a:pPr>
                <a:endParaRPr lang="en-US" dirty="0"/>
              </a:p>
              <a:p>
                <a:pPr marL="0" indent="0">
                  <a:buNone/>
                </a:pPr>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64"/>
                </a:stretch>
              </a:blipFill>
            </p:spPr>
            <p:txBody>
              <a:bodyPr/>
              <a:lstStyle/>
              <a:p>
                <a:r>
                  <a:rPr lang="en-US">
                    <a:noFill/>
                  </a:rPr>
                  <a:t> </a:t>
                </a:r>
              </a:p>
            </p:txBody>
          </p:sp>
        </mc:Fallback>
      </mc:AlternateContent>
    </p:spTree>
    <p:extLst>
      <p:ext uri="{BB962C8B-B14F-4D97-AF65-F5344CB8AC3E}">
        <p14:creationId xmlns:p14="http://schemas.microsoft.com/office/powerpoint/2010/main" val="392579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Tensor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lstStyle/>
              <a:p>
                <a:r>
                  <a:rPr lang="en-US" dirty="0"/>
                  <a:t>Tensor is a n-D array</a:t>
                </a:r>
              </a:p>
              <a:p>
                <a:pPr marL="0" indent="0">
                  <a:buNone/>
                </a:pPr>
                <a:r>
                  <a:rPr lang="en-US" dirty="0"/>
                  <a:t> where n&gt;2.</a:t>
                </a:r>
              </a:p>
              <a:p>
                <a:pPr marL="0" indent="0">
                  <a:buNone/>
                </a:pPr>
                <a:endParaRPr lang="en-US" dirty="0"/>
              </a:p>
              <a:p>
                <a:pPr marL="0" indent="0">
                  <a:buNone/>
                </a:pPr>
                <a:r>
                  <a:rPr lang="en-US" dirty="0"/>
                  <a:t>For example for 3-D tensor</a:t>
                </a:r>
              </a:p>
              <a:p>
                <a:pPr marL="0" indent="0">
                  <a:buNone/>
                </a:pPr>
                <a:r>
                  <a:rPr lang="en-US" dirty="0"/>
                  <a:t> we have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𝑖𝑗</m:t>
                            </m:r>
                            <m:r>
                              <a:rPr lang="en-US" b="0" i="1" smtClean="0">
                                <a:latin typeface="Cambria Math" panose="02040503050406030204" pitchFamily="18" charset="0"/>
                              </a:rPr>
                              <m:t>𝑘</m:t>
                            </m:r>
                          </m:sub>
                        </m:sSub>
                      </m:e>
                    </m:d>
                    <m:r>
                      <a:rPr lang="en-US" b="0" i="1" smtClean="0">
                        <a:latin typeface="Cambria Math" panose="02040503050406030204" pitchFamily="18" charset="0"/>
                      </a:rPr>
                      <m:t> </m:t>
                    </m:r>
                  </m:oMath>
                </a14:m>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𝑖</m:t>
                    </m:r>
                  </m:oMath>
                </a14:m>
                <a:r>
                  <a:rPr lang="en-US" dirty="0"/>
                  <a:t> is the row </a:t>
                </a:r>
              </a:p>
              <a:p>
                <a:pPr marL="0" indent="0">
                  <a:buNone/>
                </a:pPr>
                <a:r>
                  <a:rPr lang="en-US" dirty="0"/>
                  <a:t>j is the column </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ℛ</m:t>
                          </m:r>
                        </m:e>
                        <m:sup>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sup>
                      </m:sSup>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l="-364" t="-37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E58DB31-BCBB-AD4A-9A30-6AE49FDEBA39}"/>
              </a:ext>
            </a:extLst>
          </p:cNvPr>
          <p:cNvPicPr>
            <a:picLocks noChangeAspect="1"/>
          </p:cNvPicPr>
          <p:nvPr/>
        </p:nvPicPr>
        <p:blipFill>
          <a:blip r:embed="rId3"/>
          <a:stretch>
            <a:fillRect/>
          </a:stretch>
        </p:blipFill>
        <p:spPr>
          <a:xfrm>
            <a:off x="4287520" y="837159"/>
            <a:ext cx="4124960" cy="3787944"/>
          </a:xfrm>
          <a:prstGeom prst="rect">
            <a:avLst/>
          </a:prstGeom>
        </p:spPr>
      </p:pic>
    </p:spTree>
    <p:extLst>
      <p:ext uri="{BB962C8B-B14F-4D97-AF65-F5344CB8AC3E}">
        <p14:creationId xmlns:p14="http://schemas.microsoft.com/office/powerpoint/2010/main" val="262230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Matrix/Vector Transpose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normAutofit lnSpcReduction="10000"/>
              </a:bodyPr>
              <a:lstStyle/>
              <a:p>
                <a:r>
                  <a:rPr lang="en-US" dirty="0"/>
                  <a:t>Mirror image across the principal diagonal. </a:t>
                </a:r>
              </a:p>
              <a:p>
                <a:r>
                  <a:rPr lang="en-US" dirty="0"/>
                  <a:t>For a </a:t>
                </a:r>
                <a14:m>
                  <m:oMath xmlns:m="http://schemas.openxmlformats.org/officeDocument/2006/math">
                    <m:r>
                      <a:rPr lang="en-US" i="1">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×3</m:t>
                    </m:r>
                  </m:oMath>
                </a14:m>
                <a:r>
                  <a:rPr lang="en-US" dirty="0"/>
                  <a:t> Matrix we have:</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1,3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m:t>
                                    </m:r>
                                    <m:r>
                                      <a:rPr lang="en-US" b="0" i="1" smtClean="0">
                                        <a:latin typeface="Cambria Math" panose="02040503050406030204" pitchFamily="18" charset="0"/>
                                      </a:rPr>
                                      <m:t>3</m:t>
                                    </m:r>
                                  </m:sub>
                                </m:sSub>
                              </m:e>
                            </m:mr>
                            <m:m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1</m:t>
                                          </m:r>
                                        </m:sub>
                                      </m:sSub>
                                    </m:e>
                                  </m:mr>
                                </m:m>
                              </m:e>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2</m:t>
                                          </m:r>
                                        </m:sub>
                                      </m:sSub>
                                    </m:e>
                                  </m:mr>
                                </m:m>
                              </m:e>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4</m:t>
                                          </m:r>
                                          <m:r>
                                            <a:rPr lang="en-US" i="1">
                                              <a:latin typeface="Cambria Math" panose="02040503050406030204" pitchFamily="18" charset="0"/>
                                            </a:rPr>
                                            <m:t>,3</m:t>
                                          </m:r>
                                        </m:sub>
                                      </m:sSub>
                                    </m:e>
                                  </m:mr>
                                </m:m>
                              </m:e>
                            </m:mr>
                          </m:m>
                        </m:e>
                      </m:d>
                      <m:r>
                        <a:rPr lang="en-US" b="0" i="0"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𝑇</m:t>
                          </m:r>
                        </m:sup>
                      </m:sSup>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1</m:t>
                                    </m:r>
                                  </m:sub>
                                </m:sSub>
                              </m:e>
                              <m:e>
                                <m:m>
                                  <m:mPr>
                                    <m:mcs>
                                      <m:mc>
                                        <m:mcPr>
                                          <m:count m:val="2"/>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4</m:t>
                                          </m:r>
                                          <m:r>
                                            <a:rPr lang="en-US" i="1">
                                              <a:latin typeface="Cambria Math" panose="02040503050406030204" pitchFamily="18" charset="0"/>
                                            </a:rPr>
                                            <m:t>,1</m:t>
                                          </m:r>
                                        </m:sub>
                                      </m:sSub>
                                    </m:e>
                                  </m:mr>
                                </m:m>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2,2</m:t>
                                    </m:r>
                                  </m:sub>
                                </m:sSub>
                              </m:e>
                              <m:e>
                                <m:m>
                                  <m:mPr>
                                    <m:mcs>
                                      <m:mc>
                                        <m:mcPr>
                                          <m:count m:val="2"/>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2</m:t>
                                          </m:r>
                                        </m:sub>
                                      </m:sSub>
                                    </m:e>
                                  </m:mr>
                                </m:m>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3</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3</m:t>
                                    </m:r>
                                  </m:sub>
                                </m:sSub>
                              </m:e>
                              <m:e>
                                <m:m>
                                  <m:mPr>
                                    <m:mcs>
                                      <m:mc>
                                        <m:mcPr>
                                          <m:count m:val="2"/>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m:t>
                                          </m:r>
                                          <m:r>
                                            <a:rPr lang="en-US" b="0" i="1" smtClean="0">
                                              <a:latin typeface="Cambria Math" panose="02040503050406030204" pitchFamily="18" charset="0"/>
                                            </a:rPr>
                                            <m:t>3</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4</m:t>
                                          </m:r>
                                          <m:r>
                                            <a:rPr lang="en-US" i="1">
                                              <a:latin typeface="Cambria Math" panose="02040503050406030204" pitchFamily="18" charset="0"/>
                                            </a:rPr>
                                            <m:t>,</m:t>
                                          </m:r>
                                          <m:r>
                                            <a:rPr lang="en-US" b="0" i="1" smtClean="0">
                                              <a:latin typeface="Cambria Math" panose="02040503050406030204" pitchFamily="18" charset="0"/>
                                            </a:rPr>
                                            <m:t>3</m:t>
                                          </m:r>
                                        </m:sub>
                                      </m:sSub>
                                    </m:e>
                                  </m:mr>
                                </m:m>
                              </m:e>
                            </m:mr>
                          </m:m>
                        </m:e>
                      </m:d>
                    </m:oMath>
                  </m:oMathPara>
                </a14:m>
                <a:endParaRPr lang="en-US" dirty="0"/>
              </a:p>
              <a:p>
                <a:r>
                  <a:rPr lang="en-US" dirty="0"/>
                  <a:t>For a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oMath>
                </a14:m>
                <a:r>
                  <a:rPr lang="en-US" dirty="0"/>
                  <a:t> array we have: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sub>
                                </m:sSub>
                              </m:e>
                            </m:mr>
                          </m:m>
                        </m:e>
                      </m:d>
                      <m:r>
                        <a:rPr lang="en-US" b="0" i="0"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𝑇</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1,1</m:t>
                                    </m:r>
                                  </m:sub>
                                </m:sSub>
                              </m:e>
                              <m:e>
                                <m:r>
                                  <a:rPr lang="en-US" b="0" i="1" smtClean="0">
                                    <a:latin typeface="Cambria Math" panose="02040503050406030204" pitchFamily="18" charset="0"/>
                                    <a:ea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mr>
                          </m:m>
                        </m:e>
                      </m:d>
                    </m:oMath>
                  </m:oMathPara>
                </a14:m>
                <a:endParaRPr lang="en-US" dirty="0"/>
              </a:p>
              <a:p>
                <a:pPr marL="0" indent="0">
                  <a:buNone/>
                </a:pPr>
                <a:r>
                  <a:rPr lang="en-US" dirty="0">
                    <a:solidFill>
                      <a:srgbClr val="FF0000"/>
                    </a:solidFill>
                  </a:rPr>
                  <a:t>Question:  What is transpose of  </a:t>
                </a:r>
                <a14:m>
                  <m:oMath xmlns:m="http://schemas.openxmlformats.org/officeDocument/2006/math">
                    <m:d>
                      <m:dPr>
                        <m:begChr m:val="["/>
                        <m:endChr m:val="]"/>
                        <m:ctrlPr>
                          <a:rPr lang="en-US" i="1" smtClean="0">
                            <a:solidFill>
                              <a:srgbClr val="FF0000"/>
                            </a:solidFill>
                            <a:latin typeface="Cambria Math" panose="02040503050406030204" pitchFamily="18" charset="0"/>
                          </a:rPr>
                        </m:ctrlPr>
                      </m:dPr>
                      <m:e>
                        <m:m>
                          <m:mPr>
                            <m:mcs>
                              <m:mc>
                                <m:mcPr>
                                  <m:count m:val="2"/>
                                  <m:mcJc m:val="center"/>
                                </m:mcPr>
                              </m:mc>
                            </m:mcs>
                            <m:ctrlPr>
                              <a:rPr lang="en-US" i="1" smtClean="0">
                                <a:solidFill>
                                  <a:srgbClr val="FF0000"/>
                                </a:solidFill>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6</m:t>
                              </m:r>
                            </m:e>
                          </m:mr>
                          <m:mr>
                            <m:e>
                              <m:r>
                                <a:rPr lang="en-US" b="0" i="1" smtClean="0">
                                  <a:solidFill>
                                    <a:srgbClr val="FF0000"/>
                                  </a:solidFill>
                                  <a:latin typeface="Cambria Math" panose="02040503050406030204" pitchFamily="18" charset="0"/>
                                </a:rPr>
                                <m:t>8</m:t>
                              </m:r>
                            </m:e>
                            <m:e>
                              <m:r>
                                <a:rPr lang="en-US" b="0" i="1" smtClean="0">
                                  <a:solidFill>
                                    <a:srgbClr val="FF0000"/>
                                  </a:solidFill>
                                  <a:latin typeface="Cambria Math" panose="02040503050406030204" pitchFamily="18" charset="0"/>
                                </a:rPr>
                                <m:t>2</m:t>
                              </m:r>
                            </m:e>
                          </m:mr>
                        </m:m>
                      </m:e>
                    </m:d>
                  </m:oMath>
                </a14:m>
                <a:r>
                  <a:rPr lang="en-US" dirty="0">
                    <a:solidFill>
                      <a:srgbClr val="FF0000"/>
                    </a:solidFill>
                  </a:rPr>
                  <a:t>, </a:t>
                </a:r>
                <a14:m>
                  <m:oMath xmlns:m="http://schemas.openxmlformats.org/officeDocument/2006/math">
                    <m:d>
                      <m:dPr>
                        <m:begChr m:val="["/>
                        <m:endChr m:val="]"/>
                        <m:ctrlPr>
                          <a:rPr lang="en-US" i="1">
                            <a:solidFill>
                              <a:srgbClr val="FF0000"/>
                            </a:solidFill>
                            <a:latin typeface="Cambria Math" panose="02040503050406030204" pitchFamily="18" charset="0"/>
                          </a:rPr>
                        </m:ctrlPr>
                      </m:dPr>
                      <m:e>
                        <m:m>
                          <m:mPr>
                            <m:mcs>
                              <m:mc>
                                <m:mcPr>
                                  <m:count m:val="2"/>
                                  <m:mcJc m:val="center"/>
                                </m:mcPr>
                              </m:mc>
                            </m:mcs>
                            <m:ctrlPr>
                              <a:rPr lang="en-US" i="1" smtClean="0">
                                <a:solidFill>
                                  <a:srgbClr val="FF0000"/>
                                </a:solidFill>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3</m:t>
                              </m:r>
                            </m:e>
                            <m:e>
                              <m:r>
                                <a:rPr lang="en-US" b="0" i="1" smtClean="0">
                                  <a:solidFill>
                                    <a:srgbClr val="FF0000"/>
                                  </a:solidFill>
                                  <a:latin typeface="Cambria Math" panose="02040503050406030204" pitchFamily="18" charset="0"/>
                                </a:rPr>
                                <m:t>4</m:t>
                              </m:r>
                            </m:e>
                          </m:mr>
                        </m:m>
                      </m:e>
                    </m:d>
                  </m:oMath>
                </a14:m>
                <a:r>
                  <a:rPr lang="en-US" dirty="0">
                    <a:solidFill>
                      <a:srgbClr val="FF0000"/>
                    </a:solidFill>
                  </a:rPr>
                  <a:t> ,6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3"/>
                <a:stretch>
                  <a:fillRect l="-364" t="-1119"/>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2CD901F-6D05-E743-9B98-F506901EB76C}"/>
              </a:ext>
            </a:extLst>
          </p:cNvPr>
          <p:cNvGrpSpPr/>
          <p:nvPr/>
        </p:nvGrpSpPr>
        <p:grpSpPr>
          <a:xfrm>
            <a:off x="3269672" y="1812785"/>
            <a:ext cx="4225637" cy="1278871"/>
            <a:chOff x="3269672" y="1812785"/>
            <a:chExt cx="4225637" cy="1278871"/>
          </a:xfrm>
        </p:grpSpPr>
        <p:sp>
          <p:nvSpPr>
            <p:cNvPr id="11" name="Rectangle 10">
              <a:extLst>
                <a:ext uri="{FF2B5EF4-FFF2-40B4-BE49-F238E27FC236}">
                  <a16:creationId xmlns:a16="http://schemas.microsoft.com/office/drawing/2014/main" id="{474E8A6C-7C0D-724C-9D64-17571AC82ED0}"/>
                </a:ext>
              </a:extLst>
            </p:cNvPr>
            <p:cNvSpPr/>
            <p:nvPr/>
          </p:nvSpPr>
          <p:spPr>
            <a:xfrm>
              <a:off x="5631713" y="2029903"/>
              <a:ext cx="1863596" cy="34760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50ECB6-9913-4A41-970E-C9399E6769A4}"/>
                </a:ext>
              </a:extLst>
            </p:cNvPr>
            <p:cNvSpPr/>
            <p:nvPr/>
          </p:nvSpPr>
          <p:spPr>
            <a:xfrm rot="5400000">
              <a:off x="2905049" y="2366816"/>
              <a:ext cx="1089463" cy="360218"/>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01C0233-7928-1445-ACEC-D8B89855DE44}"/>
                </a:ext>
              </a:extLst>
            </p:cNvPr>
            <p:cNvCxnSpPr>
              <a:cxnSpLocks/>
            </p:cNvCxnSpPr>
            <p:nvPr/>
          </p:nvCxnSpPr>
          <p:spPr>
            <a:xfrm flipV="1">
              <a:off x="3622800" y="1812790"/>
              <a:ext cx="0" cy="277251"/>
            </a:xfrm>
            <a:prstGeom prst="line">
              <a:avLst/>
            </a:prstGeom>
            <a:ln w="9525">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7895773-D422-6640-B707-0DA93D703365}"/>
                </a:ext>
              </a:extLst>
            </p:cNvPr>
            <p:cNvCxnSpPr>
              <a:cxnSpLocks/>
            </p:cNvCxnSpPr>
            <p:nvPr/>
          </p:nvCxnSpPr>
          <p:spPr>
            <a:xfrm>
              <a:off x="3629890" y="1822720"/>
              <a:ext cx="2001823" cy="0"/>
            </a:xfrm>
            <a:prstGeom prst="straightConnector1">
              <a:avLst/>
            </a:prstGeom>
            <a:ln w="12700">
              <a:solidFill>
                <a:srgbClr val="FF0000"/>
              </a:solidFill>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70B11EF-4CF5-E040-9852-CCB035DD5A13}"/>
                </a:ext>
              </a:extLst>
            </p:cNvPr>
            <p:cNvCxnSpPr>
              <a:cxnSpLocks/>
            </p:cNvCxnSpPr>
            <p:nvPr/>
          </p:nvCxnSpPr>
          <p:spPr>
            <a:xfrm flipV="1">
              <a:off x="5631722" y="1812785"/>
              <a:ext cx="0" cy="277251"/>
            </a:xfrm>
            <a:prstGeom prst="line">
              <a:avLst/>
            </a:prstGeom>
            <a:ln w="9525">
              <a:solidFill>
                <a:srgbClr val="FF0000"/>
              </a:solidFill>
              <a:prstDash val="dashDot"/>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010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Matrix/Vector Transpose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normAutofit lnSpcReduction="10000"/>
              </a:bodyPr>
              <a:lstStyle/>
              <a:p>
                <a:r>
                  <a:rPr lang="en-US" dirty="0"/>
                  <a:t>Mirror image across the principal diagonal. </a:t>
                </a:r>
              </a:p>
              <a:p>
                <a:r>
                  <a:rPr lang="en-US" dirty="0"/>
                  <a:t>For a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×3</m:t>
                    </m:r>
                  </m:oMath>
                </a14:m>
                <a:r>
                  <a:rPr lang="en-US" dirty="0"/>
                  <a:t> Matrix we have:</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2,3</m:t>
                                    </m:r>
                                  </m:sub>
                                </m:sSub>
                              </m:e>
                            </m:m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4,1</m:t>
                                          </m:r>
                                        </m:sub>
                                      </m:sSub>
                                    </m:e>
                                  </m:mr>
                                </m:m>
                              </m:e>
                              <m:e>
                                <m:m>
                                  <m:mPr>
                                    <m:mcs>
                                      <m:mc>
                                        <m:mcPr>
                                          <m:count m:val="1"/>
                                          <m:mcJc m:val="center"/>
                                        </m:mcPr>
                                      </m:mc>
                                    </m:mcs>
                                    <m:ctrlPr>
                                      <a:rPr lang="en-US" i="1">
                                        <a:latin typeface="Cambria Math" panose="02040503050406030204" pitchFamily="18" charset="0"/>
                                        <a:ea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4,2</m:t>
                                          </m:r>
                                        </m:sub>
                                      </m:sSub>
                                    </m:e>
                                  </m:mr>
                                </m:m>
                              </m:e>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3,3</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4,3</m:t>
                                          </m:r>
                                        </m:sub>
                                      </m:sSub>
                                    </m:e>
                                  </m:mr>
                                </m:m>
                              </m:e>
                            </m:mr>
                          </m:m>
                        </m:e>
                      </m:d>
                      <m:r>
                        <a:rPr lang="en-US">
                          <a:latin typeface="Cambria Math" panose="02040503050406030204" pitchFamily="18" charset="0"/>
                        </a:rPr>
                        <m:t>=&gt;</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𝑇</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2,1</m:t>
                                    </m:r>
                                  </m:sub>
                                </m:sSub>
                              </m:e>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3,1</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4,1</m:t>
                                          </m:r>
                                        </m:sub>
                                      </m:sSub>
                                    </m:e>
                                  </m:mr>
                                </m:m>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2,2</m:t>
                                    </m:r>
                                  </m:sub>
                                </m:sSub>
                              </m:e>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3,2</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4,2</m:t>
                                          </m:r>
                                        </m:sub>
                                      </m:sSub>
                                    </m:e>
                                  </m:mr>
                                </m:m>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1,3</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2,3</m:t>
                                    </m:r>
                                  </m:sub>
                                </m:sSub>
                              </m:e>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3,3</m:t>
                                          </m:r>
                                        </m:sub>
                                      </m:sSub>
                                    </m:e>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4,3</m:t>
                                          </m:r>
                                        </m:sub>
                                      </m:sSub>
                                    </m:e>
                                  </m:mr>
                                </m:m>
                              </m:e>
                            </m:mr>
                          </m:m>
                        </m:e>
                      </m:d>
                    </m:oMath>
                  </m:oMathPara>
                </a14:m>
                <a:endParaRPr lang="en-US" dirty="0"/>
              </a:p>
              <a:p>
                <a:r>
                  <a:rPr lang="en-US" dirty="0"/>
                  <a:t>For a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oMath>
                </a14:m>
                <a:r>
                  <a:rPr lang="en-US" dirty="0"/>
                  <a:t> array we have: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𝑛</m:t>
                                    </m:r>
                                  </m:sub>
                                </m:sSub>
                              </m:e>
                            </m:mr>
                          </m:m>
                        </m:e>
                      </m:d>
                      <m:r>
                        <a:rPr lang="en-US" b="0" i="0"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𝑇</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1,1</m:t>
                                    </m:r>
                                  </m:sub>
                                </m:sSub>
                              </m:e>
                              <m:e>
                                <m:r>
                                  <a:rPr lang="en-US" b="0" i="1" smtClean="0">
                                    <a:latin typeface="Cambria Math" panose="02040503050406030204" pitchFamily="18" charset="0"/>
                                    <a:ea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mr>
                          </m:m>
                        </m:e>
                      </m:d>
                    </m:oMath>
                  </m:oMathPara>
                </a14:m>
                <a:endParaRPr lang="en-US" dirty="0"/>
              </a:p>
              <a:p>
                <a:r>
                  <a:rPr lang="en-US" dirty="0">
                    <a:solidFill>
                      <a:schemeClr val="tx1"/>
                    </a:solidFill>
                  </a:rPr>
                  <a:t>For the scaler Y we have: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𝑌</m:t>
                          </m:r>
                        </m:e>
                        <m:sup>
                          <m:r>
                            <a:rPr lang="en-US" b="0" i="1" smtClean="0">
                              <a:solidFill>
                                <a:schemeClr val="tx1"/>
                              </a:solidFill>
                              <a:latin typeface="Cambria Math" panose="02040503050406030204" pitchFamily="18" charset="0"/>
                            </a:rPr>
                            <m:t>𝑇</m:t>
                          </m:r>
                        </m:sup>
                      </m:sSup>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l="-364" t="-1119"/>
                </a:stretch>
              </a:blipFill>
            </p:spPr>
            <p:txBody>
              <a:bodyPr/>
              <a:lstStyle/>
              <a:p>
                <a:r>
                  <a:rPr lang="en-US">
                    <a:noFill/>
                  </a:rPr>
                  <a:t> </a:t>
                </a:r>
              </a:p>
            </p:txBody>
          </p:sp>
        </mc:Fallback>
      </mc:AlternateContent>
    </p:spTree>
    <p:extLst>
      <p:ext uri="{BB962C8B-B14F-4D97-AF65-F5344CB8AC3E}">
        <p14:creationId xmlns:p14="http://schemas.microsoft.com/office/powerpoint/2010/main" val="371803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Matrix/Vector operation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40" y="1230631"/>
                <a:ext cx="6969760" cy="3394472"/>
              </a:xfrm>
            </p:spPr>
            <p:txBody>
              <a:bodyPr>
                <a:normAutofit lnSpcReduction="10000"/>
              </a:bodyPr>
              <a:lstStyle/>
              <a:p>
                <a:r>
                  <a:rPr lang="en-US" dirty="0"/>
                  <a:t>For two matrix with the same shape of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oMath>
                </a14:m>
                <a:r>
                  <a:rPr lang="en-US" dirty="0"/>
                  <a:t> we have: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oMath>
                  </m:oMathPara>
                </a14:m>
                <a:endParaRPr lang="en-US" dirty="0"/>
              </a:p>
              <a:p>
                <a:r>
                  <a:rPr lang="en-US" dirty="0"/>
                  <a:t>Scalar multiplied to a matrix:</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𝑎𝐴</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m:oMathPara>
                </a14:m>
                <a:endParaRPr lang="en-US" dirty="0"/>
              </a:p>
              <a:p>
                <a:r>
                  <a:rPr lang="en-US" dirty="0"/>
                  <a:t>Vector added to a matrix</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oMath>
                  </m:oMathPara>
                </a14:m>
                <a:endParaRPr lang="en-US" dirty="0"/>
              </a:p>
              <a:p>
                <a:pPr marL="0" indent="0">
                  <a:buNone/>
                </a:pPr>
                <a:r>
                  <a:rPr lang="en-US" dirty="0"/>
                  <a:t>Here vector b will be added to all the rows of the matrix</a:t>
                </a:r>
              </a:p>
              <a:p>
                <a:pPr marL="0" indent="0">
                  <a:buNone/>
                </a:pPr>
                <a:endParaRPr lang="en-US" dirty="0"/>
              </a:p>
              <a:p>
                <a:r>
                  <a:rPr lang="en-US" dirty="0">
                    <a:solidFill>
                      <a:srgbClr val="FF0000"/>
                    </a:solidFill>
                  </a:rPr>
                  <a:t>Question: Re-write The following operation with </a:t>
                </a:r>
                <a:r>
                  <a:rPr lang="en-US" dirty="0" err="1">
                    <a:solidFill>
                      <a:srgbClr val="FF0000"/>
                    </a:solidFill>
                  </a:rPr>
                  <a:t>i,j</a:t>
                </a:r>
                <a:r>
                  <a:rPr lang="en-US" dirty="0">
                    <a:solidFill>
                      <a:srgbClr val="FF0000"/>
                    </a:solidFill>
                  </a:rPr>
                  <a:t> format for a </a:t>
                </a:r>
                <a14:m>
                  <m:oMath xmlns:m="http://schemas.openxmlformats.org/officeDocument/2006/math">
                    <m:r>
                      <a:rPr lang="en-US" b="0" i="1" smtClean="0">
                        <a:solidFill>
                          <a:srgbClr val="FF0000"/>
                        </a:solidFill>
                        <a:latin typeface="Cambria Math" panose="02040503050406030204" pitchFamily="18" charset="0"/>
                      </a:rPr>
                      <m:t>3</m:t>
                    </m:r>
                    <m:r>
                      <a:rPr lang="en-US" b="0" i="1" smtClean="0">
                        <a:solidFill>
                          <a:srgbClr val="FF0000"/>
                        </a:solidFill>
                        <a:latin typeface="Cambria Math" panose="02040503050406030204" pitchFamily="18" charset="0"/>
                        <a:ea typeface="Cambria Math" panose="02040503050406030204" pitchFamily="18" charset="0"/>
                      </a:rPr>
                      <m:t>×3</m:t>
                    </m:r>
                  </m:oMath>
                </a14:m>
                <a:r>
                  <a:rPr lang="en-US" dirty="0">
                    <a:solidFill>
                      <a:srgbClr val="FF0000"/>
                    </a:solidFill>
                  </a:rPr>
                  <a:t>matrix:</a:t>
                </a:r>
              </a:p>
              <a:p>
                <a:pPr marL="0" indent="0" algn="ctr">
                  <a:buNone/>
                </a:pPr>
                <a14:m>
                  <m:oMath xmlns:m="http://schemas.openxmlformats.org/officeDocument/2006/math">
                    <m:r>
                      <a:rPr lang="en-US" b="0" i="1" smtClean="0">
                        <a:solidFill>
                          <a:srgbClr val="FF0000"/>
                        </a:solidFill>
                        <a:latin typeface="Cambria Math" panose="02040503050406030204" pitchFamily="18" charset="0"/>
                      </a:rPr>
                      <m:t>𝑌</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𝑎𝐴</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𝑏</m:t>
                    </m:r>
                  </m:oMath>
                </a14:m>
                <a:r>
                  <a:rPr lang="en-US" dirty="0">
                    <a:solidFill>
                      <a:srgbClr val="FF0000"/>
                    </a:solidFill>
                  </a:rPr>
                  <a:t> where a and b are scalars</a:t>
                </a:r>
              </a:p>
              <a:p>
                <a:pPr marL="0" indent="0" algn="ctr">
                  <a:buNone/>
                </a:pPr>
                <a14:m>
                  <m:oMath xmlns:m="http://schemas.openxmlformats.org/officeDocument/2006/math">
                    <m:r>
                      <a:rPr lang="en-US" i="1">
                        <a:solidFill>
                          <a:srgbClr val="FF0000"/>
                        </a:solidFill>
                        <a:latin typeface="Cambria Math" panose="02040503050406030204" pitchFamily="18" charset="0"/>
                      </a:rPr>
                      <m:t>𝑌</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𝑎𝐴</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𝑏</m:t>
                    </m:r>
                  </m:oMath>
                </a14:m>
                <a:r>
                  <a:rPr lang="en-US" dirty="0">
                    <a:solidFill>
                      <a:srgbClr val="FF0000"/>
                    </a:solidFill>
                  </a:rPr>
                  <a:t> where a is scalar and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𝑏</m:t>
                        </m:r>
                      </m:e>
                      <m:sub>
                        <m:r>
                          <a:rPr lang="en-US" b="0" i="1" smtClean="0">
                            <a:solidFill>
                              <a:srgbClr val="FF0000"/>
                            </a:solidFill>
                            <a:latin typeface="Cambria Math" panose="02040503050406030204" pitchFamily="18" charset="0"/>
                          </a:rPr>
                          <m:t>3</m:t>
                        </m:r>
                        <m:r>
                          <a:rPr lang="en-US" b="0" i="1" smtClean="0">
                            <a:solidFill>
                              <a:srgbClr val="FF0000"/>
                            </a:solidFill>
                            <a:latin typeface="Cambria Math" panose="02040503050406030204" pitchFamily="18" charset="0"/>
                            <a:ea typeface="Cambria Math" panose="02040503050406030204" pitchFamily="18" charset="0"/>
                          </a:rPr>
                          <m:t>×1</m:t>
                        </m:r>
                      </m:sub>
                    </m:sSub>
                  </m:oMath>
                </a14:m>
                <a:r>
                  <a:rPr lang="en-US" dirty="0">
                    <a:solidFill>
                      <a:srgbClr val="FF0000"/>
                    </a:solidFill>
                  </a:rPr>
                  <a:t>is a vector</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40" y="1230631"/>
                <a:ext cx="6969760" cy="3394472"/>
              </a:xfrm>
              <a:blipFill>
                <a:blip r:embed="rId2"/>
                <a:stretch>
                  <a:fillRect l="-364" t="-1119"/>
                </a:stretch>
              </a:blipFill>
            </p:spPr>
            <p:txBody>
              <a:bodyPr/>
              <a:lstStyle/>
              <a:p>
                <a:r>
                  <a:rPr lang="en-US">
                    <a:noFill/>
                  </a:rPr>
                  <a:t> </a:t>
                </a:r>
              </a:p>
            </p:txBody>
          </p:sp>
        </mc:Fallback>
      </mc:AlternateContent>
    </p:spTree>
    <p:extLst>
      <p:ext uri="{BB962C8B-B14F-4D97-AF65-F5344CB8AC3E}">
        <p14:creationId xmlns:p14="http://schemas.microsoft.com/office/powerpoint/2010/main" val="3110084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5154</TotalTime>
  <Words>1637</Words>
  <Application>Microsoft Macintosh PowerPoint</Application>
  <PresentationFormat>On-screen Show (16:9)</PresentationFormat>
  <Paragraphs>283</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 Math</vt:lpstr>
      <vt:lpstr>Wingdings</vt:lpstr>
      <vt:lpstr>Office Theme</vt:lpstr>
      <vt:lpstr>Linear algebra for machine learning</vt:lpstr>
      <vt:lpstr>Linear algebra and machine learning</vt:lpstr>
      <vt:lpstr>Linear Algebra and machine learning</vt:lpstr>
      <vt:lpstr>Vectors</vt:lpstr>
      <vt:lpstr>Matrix</vt:lpstr>
      <vt:lpstr>Tensor</vt:lpstr>
      <vt:lpstr>Matrix/Vector Transpose</vt:lpstr>
      <vt:lpstr>Matrix/Vector Transpose</vt:lpstr>
      <vt:lpstr>Matrix/Vector operation</vt:lpstr>
      <vt:lpstr>Matrix/Vector operation</vt:lpstr>
      <vt:lpstr>Matrix/Vector operation</vt:lpstr>
      <vt:lpstr>Matrix/Vector operation</vt:lpstr>
      <vt:lpstr>Matrix/Vector operation</vt:lpstr>
      <vt:lpstr>Matrix operation Properties</vt:lpstr>
      <vt:lpstr>Diagonal Matrix</vt:lpstr>
      <vt:lpstr>Matrix Inverse</vt:lpstr>
      <vt:lpstr>Singular Matrix</vt:lpstr>
      <vt:lpstr>Linear function</vt:lpstr>
      <vt:lpstr>Linear function</vt:lpstr>
      <vt:lpstr>Problem</vt:lpstr>
      <vt:lpstr>Inner product/Orthogonality</vt:lpstr>
      <vt:lpstr>Determinant</vt:lpstr>
      <vt:lpstr>Norm</vt:lpstr>
      <vt:lpstr>Orthogonal Matrix/Vectors</vt:lpstr>
      <vt:lpstr>Matrix Diagonalizing</vt:lpstr>
      <vt:lpstr>Eigen vector/Eigen value definition</vt:lpstr>
      <vt:lpstr>Eigen vector/Eigen value definition</vt:lpstr>
      <vt:lpstr>Eigen vector/Eigen value definition</vt:lpstr>
      <vt:lpstr>Eigen vector/Eigen value definition</vt:lpstr>
      <vt:lpstr>Orthogonal to orthonormal</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hassan Teimoori</cp:lastModifiedBy>
  <cp:revision>129</cp:revision>
  <dcterms:created xsi:type="dcterms:W3CDTF">2010-04-12T23:12:02Z</dcterms:created>
  <dcterms:modified xsi:type="dcterms:W3CDTF">2018-05-26T16:48:55Z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